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278" r:id="rId3"/>
    <p:sldId id="286" r:id="rId4"/>
    <p:sldId id="425" r:id="rId5"/>
    <p:sldId id="426" r:id="rId6"/>
    <p:sldId id="427" r:id="rId7"/>
    <p:sldId id="428" r:id="rId8"/>
    <p:sldId id="435" r:id="rId9"/>
    <p:sldId id="292" r:id="rId10"/>
    <p:sldId id="293" r:id="rId11"/>
    <p:sldId id="279" r:id="rId12"/>
    <p:sldId id="280" r:id="rId13"/>
    <p:sldId id="258" r:id="rId14"/>
    <p:sldId id="264" r:id="rId15"/>
    <p:sldId id="260" r:id="rId16"/>
    <p:sldId id="263" r:id="rId17"/>
    <p:sldId id="261" r:id="rId18"/>
    <p:sldId id="439" r:id="rId19"/>
    <p:sldId id="267" r:id="rId20"/>
    <p:sldId id="294" r:id="rId21"/>
    <p:sldId id="284" r:id="rId22"/>
    <p:sldId id="437" r:id="rId23"/>
    <p:sldId id="438" r:id="rId24"/>
    <p:sldId id="436" r:id="rId25"/>
    <p:sldId id="295" r:id="rId26"/>
    <p:sldId id="271" r:id="rId27"/>
    <p:sldId id="297" r:id="rId28"/>
    <p:sldId id="298" r:id="rId29"/>
    <p:sldId id="272" r:id="rId30"/>
    <p:sldId id="432" r:id="rId31"/>
    <p:sldId id="433" r:id="rId32"/>
    <p:sldId id="355" r:id="rId33"/>
    <p:sldId id="333" r:id="rId34"/>
    <p:sldId id="415" r:id="rId35"/>
    <p:sldId id="324" r:id="rId36"/>
    <p:sldId id="341" r:id="rId37"/>
    <p:sldId id="361" r:id="rId38"/>
    <p:sldId id="423" r:id="rId39"/>
    <p:sldId id="424" r:id="rId40"/>
    <p:sldId id="390" r:id="rId41"/>
    <p:sldId id="421" r:id="rId42"/>
    <p:sldId id="363" r:id="rId43"/>
    <p:sldId id="364" r:id="rId44"/>
    <p:sldId id="422" r:id="rId45"/>
    <p:sldId id="350" r:id="rId46"/>
    <p:sldId id="440" r:id="rId47"/>
    <p:sldId id="441" r:id="rId48"/>
    <p:sldId id="442" r:id="rId49"/>
    <p:sldId id="265" r:id="rId50"/>
    <p:sldId id="443" r:id="rId51"/>
    <p:sldId id="444" r:id="rId52"/>
    <p:sldId id="445" r:id="rId53"/>
    <p:sldId id="446" r:id="rId54"/>
    <p:sldId id="296" r:id="rId55"/>
    <p:sldId id="287" r:id="rId56"/>
    <p:sldId id="288" r:id="rId57"/>
    <p:sldId id="447" r:id="rId58"/>
    <p:sldId id="448" r:id="rId59"/>
    <p:sldId id="449" r:id="rId60"/>
    <p:sldId id="291" r:id="rId61"/>
    <p:sldId id="299" r:id="rId62"/>
    <p:sldId id="300" r:id="rId63"/>
    <p:sldId id="301" r:id="rId64"/>
    <p:sldId id="450" r:id="rId65"/>
    <p:sldId id="262" r:id="rId66"/>
    <p:sldId id="451" r:id="rId67"/>
    <p:sldId id="302" r:id="rId68"/>
    <p:sldId id="303" r:id="rId6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B00"/>
    <a:srgbClr val="69C509"/>
    <a:srgbClr val="007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8EDF9-4203-42A2-983B-25BB040C7D36}" v="2" dt="2021-09-30T20:02:58.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5226" autoAdjust="0"/>
  </p:normalViewPr>
  <p:slideViewPr>
    <p:cSldViewPr snapToGrid="0">
      <p:cViewPr varScale="1">
        <p:scale>
          <a:sx n="75" d="100"/>
          <a:sy n="75" d="100"/>
        </p:scale>
        <p:origin x="62" y="202"/>
      </p:cViewPr>
      <p:guideLst/>
    </p:cSldViewPr>
  </p:slideViewPr>
  <p:notesTextViewPr>
    <p:cViewPr>
      <p:scale>
        <a:sx n="1" d="1"/>
        <a:sy n="1" d="1"/>
      </p:scale>
      <p:origin x="0" y="0"/>
    </p:cViewPr>
  </p:notesText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Luisa.Perez-Cavana" userId="0e4eb2ad-bb5b-4773-9e0b-f8224b3e76f1" providerId="ADAL" clId="{7518EDF9-4203-42A2-983B-25BB040C7D36}"/>
    <pc:docChg chg="custSel delSld modSld">
      <pc:chgData name="Maria-Luisa.Perez-Cavana" userId="0e4eb2ad-bb5b-4773-9e0b-f8224b3e76f1" providerId="ADAL" clId="{7518EDF9-4203-42A2-983B-25BB040C7D36}" dt="2021-10-01T06:16:16.148" v="37" actId="14100"/>
      <pc:docMkLst>
        <pc:docMk/>
      </pc:docMkLst>
      <pc:sldChg chg="del">
        <pc:chgData name="Maria-Luisa.Perez-Cavana" userId="0e4eb2ad-bb5b-4773-9e0b-f8224b3e76f1" providerId="ADAL" clId="{7518EDF9-4203-42A2-983B-25BB040C7D36}" dt="2021-09-30T18:15:23.161" v="6" actId="2696"/>
        <pc:sldMkLst>
          <pc:docMk/>
          <pc:sldMk cId="2340934524" sldId="259"/>
        </pc:sldMkLst>
      </pc:sldChg>
      <pc:sldChg chg="modSp mod modNotesTx">
        <pc:chgData name="Maria-Luisa.Perez-Cavana" userId="0e4eb2ad-bb5b-4773-9e0b-f8224b3e76f1" providerId="ADAL" clId="{7518EDF9-4203-42A2-983B-25BB040C7D36}" dt="2021-10-01T05:55:58.989" v="20" actId="20577"/>
        <pc:sldMkLst>
          <pc:docMk/>
          <pc:sldMk cId="600722899" sldId="260"/>
        </pc:sldMkLst>
        <pc:spChg chg="mod">
          <ac:chgData name="Maria-Luisa.Perez-Cavana" userId="0e4eb2ad-bb5b-4773-9e0b-f8224b3e76f1" providerId="ADAL" clId="{7518EDF9-4203-42A2-983B-25BB040C7D36}" dt="2021-10-01T05:55:58.989" v="20" actId="20577"/>
          <ac:spMkLst>
            <pc:docMk/>
            <pc:sldMk cId="600722899" sldId="260"/>
            <ac:spMk id="5" creationId="{96D77B17-1ACE-41CA-BF04-8536676E4BF0}"/>
          </ac:spMkLst>
        </pc:spChg>
      </pc:sldChg>
      <pc:sldChg chg="modSp mod">
        <pc:chgData name="Maria-Luisa.Perez-Cavana" userId="0e4eb2ad-bb5b-4773-9e0b-f8224b3e76f1" providerId="ADAL" clId="{7518EDF9-4203-42A2-983B-25BB040C7D36}" dt="2021-09-30T20:02:52.054" v="19" actId="20577"/>
        <pc:sldMkLst>
          <pc:docMk/>
          <pc:sldMk cId="2693628244" sldId="262"/>
        </pc:sldMkLst>
        <pc:spChg chg="mod">
          <ac:chgData name="Maria-Luisa.Perez-Cavana" userId="0e4eb2ad-bb5b-4773-9e0b-f8224b3e76f1" providerId="ADAL" clId="{7518EDF9-4203-42A2-983B-25BB040C7D36}" dt="2021-09-30T20:02:52.054" v="19" actId="20577"/>
          <ac:spMkLst>
            <pc:docMk/>
            <pc:sldMk cId="2693628244" sldId="262"/>
            <ac:spMk id="3" creationId="{00000000-0000-0000-0000-000000000000}"/>
          </ac:spMkLst>
        </pc:spChg>
      </pc:sldChg>
      <pc:sldChg chg="modSp mod">
        <pc:chgData name="Maria-Luisa.Perez-Cavana" userId="0e4eb2ad-bb5b-4773-9e0b-f8224b3e76f1" providerId="ADAL" clId="{7518EDF9-4203-42A2-983B-25BB040C7D36}" dt="2021-09-30T18:11:31.900" v="5" actId="20577"/>
        <pc:sldMkLst>
          <pc:docMk/>
          <pc:sldMk cId="90295872" sldId="263"/>
        </pc:sldMkLst>
        <pc:spChg chg="mod">
          <ac:chgData name="Maria-Luisa.Perez-Cavana" userId="0e4eb2ad-bb5b-4773-9e0b-f8224b3e76f1" providerId="ADAL" clId="{7518EDF9-4203-42A2-983B-25BB040C7D36}" dt="2021-09-30T18:11:31.900" v="5" actId="20577"/>
          <ac:spMkLst>
            <pc:docMk/>
            <pc:sldMk cId="90295872" sldId="263"/>
            <ac:spMk id="5" creationId="{96D77B17-1ACE-41CA-BF04-8536676E4BF0}"/>
          </ac:spMkLst>
        </pc:spChg>
      </pc:sldChg>
      <pc:sldChg chg="modSp del mod">
        <pc:chgData name="Maria-Luisa.Perez-Cavana" userId="0e4eb2ad-bb5b-4773-9e0b-f8224b3e76f1" providerId="ADAL" clId="{7518EDF9-4203-42A2-983B-25BB040C7D36}" dt="2021-09-30T18:20:46.008" v="8" actId="2696"/>
        <pc:sldMkLst>
          <pc:docMk/>
          <pc:sldMk cId="2870018736" sldId="266"/>
        </pc:sldMkLst>
        <pc:spChg chg="mod">
          <ac:chgData name="Maria-Luisa.Perez-Cavana" userId="0e4eb2ad-bb5b-4773-9e0b-f8224b3e76f1" providerId="ADAL" clId="{7518EDF9-4203-42A2-983B-25BB040C7D36}" dt="2021-09-30T18:19:03.508" v="7" actId="20577"/>
          <ac:spMkLst>
            <pc:docMk/>
            <pc:sldMk cId="2870018736" sldId="266"/>
            <ac:spMk id="5" creationId="{96D77B17-1ACE-41CA-BF04-8536676E4BF0}"/>
          </ac:spMkLst>
        </pc:spChg>
      </pc:sldChg>
      <pc:sldChg chg="modSp mod">
        <pc:chgData name="Maria-Luisa.Perez-Cavana" userId="0e4eb2ad-bb5b-4773-9e0b-f8224b3e76f1" providerId="ADAL" clId="{7518EDF9-4203-42A2-983B-25BB040C7D36}" dt="2021-09-30T19:48:36.590" v="10" actId="20577"/>
        <pc:sldMkLst>
          <pc:docMk/>
          <pc:sldMk cId="2808572492" sldId="288"/>
        </pc:sldMkLst>
        <pc:spChg chg="mod">
          <ac:chgData name="Maria-Luisa.Perez-Cavana" userId="0e4eb2ad-bb5b-4773-9e0b-f8224b3e76f1" providerId="ADAL" clId="{7518EDF9-4203-42A2-983B-25BB040C7D36}" dt="2021-09-30T19:48:36.590" v="10" actId="20577"/>
          <ac:spMkLst>
            <pc:docMk/>
            <pc:sldMk cId="2808572492" sldId="288"/>
            <ac:spMk id="3" creationId="{DFE059A4-4181-41AA-8CB9-3A5587E4A91A}"/>
          </ac:spMkLst>
        </pc:spChg>
      </pc:sldChg>
      <pc:sldChg chg="addSp delSp modSp mod">
        <pc:chgData name="Maria-Luisa.Perez-Cavana" userId="0e4eb2ad-bb5b-4773-9e0b-f8224b3e76f1" providerId="ADAL" clId="{7518EDF9-4203-42A2-983B-25BB040C7D36}" dt="2021-10-01T06:16:16.148" v="37" actId="14100"/>
        <pc:sldMkLst>
          <pc:docMk/>
          <pc:sldMk cId="623301810" sldId="291"/>
        </pc:sldMkLst>
        <pc:picChg chg="add mod">
          <ac:chgData name="Maria-Luisa.Perez-Cavana" userId="0e4eb2ad-bb5b-4773-9e0b-f8224b3e76f1" providerId="ADAL" clId="{7518EDF9-4203-42A2-983B-25BB040C7D36}" dt="2021-10-01T06:16:16.148" v="37" actId="14100"/>
          <ac:picMkLst>
            <pc:docMk/>
            <pc:sldMk cId="623301810" sldId="291"/>
            <ac:picMk id="3" creationId="{306D1482-D2AA-4721-B8FB-DE135BF80855}"/>
          </ac:picMkLst>
        </pc:picChg>
        <pc:picChg chg="del">
          <ac:chgData name="Maria-Luisa.Perez-Cavana" userId="0e4eb2ad-bb5b-4773-9e0b-f8224b3e76f1" providerId="ADAL" clId="{7518EDF9-4203-42A2-983B-25BB040C7D36}" dt="2021-10-01T06:15:59.833" v="34" actId="478"/>
          <ac:picMkLst>
            <pc:docMk/>
            <pc:sldMk cId="623301810" sldId="291"/>
            <ac:picMk id="8" creationId="{8CFC5F2F-5406-40ED-8B19-9F36871352C5}"/>
          </ac:picMkLst>
        </pc:picChg>
      </pc:sldChg>
      <pc:sldChg chg="modSp mod">
        <pc:chgData name="Maria-Luisa.Perez-Cavana" userId="0e4eb2ad-bb5b-4773-9e0b-f8224b3e76f1" providerId="ADAL" clId="{7518EDF9-4203-42A2-983B-25BB040C7D36}" dt="2021-09-30T19:54:57.993" v="17" actId="20577"/>
        <pc:sldMkLst>
          <pc:docMk/>
          <pc:sldMk cId="2791578331" sldId="299"/>
        </pc:sldMkLst>
        <pc:spChg chg="mod">
          <ac:chgData name="Maria-Luisa.Perez-Cavana" userId="0e4eb2ad-bb5b-4773-9e0b-f8224b3e76f1" providerId="ADAL" clId="{7518EDF9-4203-42A2-983B-25BB040C7D36}" dt="2021-09-30T19:54:57.993" v="17" actId="20577"/>
          <ac:spMkLst>
            <pc:docMk/>
            <pc:sldMk cId="2791578331" sldId="299"/>
            <ac:spMk id="3" creationId="{FE39F700-2E87-4841-8DCB-56E79FCF44E4}"/>
          </ac:spMkLst>
        </pc:spChg>
      </pc:sldChg>
      <pc:sldChg chg="modSp mod">
        <pc:chgData name="Maria-Luisa.Perez-Cavana" userId="0e4eb2ad-bb5b-4773-9e0b-f8224b3e76f1" providerId="ADAL" clId="{7518EDF9-4203-42A2-983B-25BB040C7D36}" dt="2021-10-01T06:05:05.544" v="21" actId="20577"/>
        <pc:sldMkLst>
          <pc:docMk/>
          <pc:sldMk cId="1862242080" sldId="446"/>
        </pc:sldMkLst>
        <pc:spChg chg="mod">
          <ac:chgData name="Maria-Luisa.Perez-Cavana" userId="0e4eb2ad-bb5b-4773-9e0b-f8224b3e76f1" providerId="ADAL" clId="{7518EDF9-4203-42A2-983B-25BB040C7D36}" dt="2021-10-01T06:05:05.544" v="21" actId="20577"/>
          <ac:spMkLst>
            <pc:docMk/>
            <pc:sldMk cId="1862242080" sldId="446"/>
            <ac:spMk id="3" creationId="{4A8AFC6B-6D93-4299-B5DC-E139CD63DB71}"/>
          </ac:spMkLst>
        </pc:spChg>
      </pc:sldChg>
      <pc:sldChg chg="modSp mod">
        <pc:chgData name="Maria-Luisa.Perez-Cavana" userId="0e4eb2ad-bb5b-4773-9e0b-f8224b3e76f1" providerId="ADAL" clId="{7518EDF9-4203-42A2-983B-25BB040C7D36}" dt="2021-10-01T06:12:35.883" v="28" actId="113"/>
        <pc:sldMkLst>
          <pc:docMk/>
          <pc:sldMk cId="606354802" sldId="447"/>
        </pc:sldMkLst>
        <pc:spChg chg="mod">
          <ac:chgData name="Maria-Luisa.Perez-Cavana" userId="0e4eb2ad-bb5b-4773-9e0b-f8224b3e76f1" providerId="ADAL" clId="{7518EDF9-4203-42A2-983B-25BB040C7D36}" dt="2021-10-01T06:10:58.883" v="22" actId="113"/>
          <ac:spMkLst>
            <pc:docMk/>
            <pc:sldMk cId="606354802" sldId="447"/>
            <ac:spMk id="2" creationId="{63995747-CA40-4891-92F7-5C6C1BD6E37B}"/>
          </ac:spMkLst>
        </pc:spChg>
        <pc:spChg chg="mod">
          <ac:chgData name="Maria-Luisa.Perez-Cavana" userId="0e4eb2ad-bb5b-4773-9e0b-f8224b3e76f1" providerId="ADAL" clId="{7518EDF9-4203-42A2-983B-25BB040C7D36}" dt="2021-10-01T06:12:35.883" v="28" actId="113"/>
          <ac:spMkLst>
            <pc:docMk/>
            <pc:sldMk cId="606354802" sldId="447"/>
            <ac:spMk id="3" creationId="{FDA4278E-67BE-416B-AB24-3F944BE4AF36}"/>
          </ac:spMkLst>
        </pc:spChg>
      </pc:sldChg>
      <pc:sldChg chg="modSp mod">
        <pc:chgData name="Maria-Luisa.Perez-Cavana" userId="0e4eb2ad-bb5b-4773-9e0b-f8224b3e76f1" providerId="ADAL" clId="{7518EDF9-4203-42A2-983B-25BB040C7D36}" dt="2021-10-01T06:13:41.538" v="33" actId="113"/>
        <pc:sldMkLst>
          <pc:docMk/>
          <pc:sldMk cId="2306196185" sldId="448"/>
        </pc:sldMkLst>
        <pc:spChg chg="mod">
          <ac:chgData name="Maria-Luisa.Perez-Cavana" userId="0e4eb2ad-bb5b-4773-9e0b-f8224b3e76f1" providerId="ADAL" clId="{7518EDF9-4203-42A2-983B-25BB040C7D36}" dt="2021-10-01T06:13:41.538" v="33" actId="113"/>
          <ac:spMkLst>
            <pc:docMk/>
            <pc:sldMk cId="2306196185" sldId="448"/>
            <ac:spMk id="6" creationId="{D0B91A77-3392-46B3-8F9B-14F5C68597B5}"/>
          </ac:spMkLst>
        </pc:spChg>
      </pc:sldChg>
      <pc:sldChg chg="delDesignElem">
        <pc:chgData name="Maria-Luisa.Perez-Cavana" userId="0e4eb2ad-bb5b-4773-9e0b-f8224b3e76f1" providerId="ADAL" clId="{7518EDF9-4203-42A2-983B-25BB040C7D36}" dt="2021-09-30T16:08:30.969" v="0"/>
        <pc:sldMkLst>
          <pc:docMk/>
          <pc:sldMk cId="4175165379" sldId="4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32C930-32FD-46FE-816A-A1B1804F3DD6}"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GB"/>
        </a:p>
      </dgm:t>
    </dgm:pt>
    <dgm:pt modelId="{D8845ECB-EE09-46FA-9618-26EE8269C718}">
      <dgm:prSet phldrT="[Text]" custT="1"/>
      <dgm:spPr/>
      <dgm:t>
        <a:bodyPr/>
        <a:lstStyle/>
        <a:p>
          <a:r>
            <a:rPr lang="en-GB" sz="2400" b="1" dirty="0" err="1"/>
            <a:t>Lernerautonomie</a:t>
          </a:r>
          <a:endParaRPr lang="en-GB" sz="2400" b="1" dirty="0"/>
        </a:p>
      </dgm:t>
    </dgm:pt>
    <dgm:pt modelId="{B00F5621-9304-421A-83D8-F242900B8B7E}" type="parTrans" cxnId="{214118FB-344F-40FB-951B-5BE7F033DEB1}">
      <dgm:prSet/>
      <dgm:spPr/>
      <dgm:t>
        <a:bodyPr/>
        <a:lstStyle/>
        <a:p>
          <a:endParaRPr lang="en-GB"/>
        </a:p>
      </dgm:t>
    </dgm:pt>
    <dgm:pt modelId="{798B6737-6D1C-411F-B899-D72D2F654AD8}" type="sibTrans" cxnId="{214118FB-344F-40FB-951B-5BE7F033DEB1}">
      <dgm:prSet/>
      <dgm:spPr/>
      <dgm:t>
        <a:bodyPr/>
        <a:lstStyle/>
        <a:p>
          <a:endParaRPr lang="en-GB"/>
        </a:p>
      </dgm:t>
    </dgm:pt>
    <dgm:pt modelId="{C812F695-039C-480D-AFAC-7826B7F45F27}">
      <dgm:prSet phldrT="[Text]"/>
      <dgm:spPr/>
      <dgm:t>
        <a:bodyPr/>
        <a:lstStyle/>
        <a:p>
          <a:r>
            <a:rPr lang="de-DE" dirty="0"/>
            <a:t>„Lernerautonomie erlaubt es Lerner*innen selbst Lernziele zu setzen und im eigenen Tempo zu lernen, idealerweise mit Hilfe von einem selbsterstellten oder begleiteten Lernplan und einer Auswahl geeigneter Materialien“</a:t>
          </a:r>
          <a:endParaRPr lang="en-GB" dirty="0"/>
        </a:p>
      </dgm:t>
    </dgm:pt>
    <dgm:pt modelId="{985EBB84-29E4-4E55-83FF-6F8C870A6170}" type="parTrans" cxnId="{57F1F1E5-9B9B-467F-A58A-9A25BBC54214}">
      <dgm:prSet/>
      <dgm:spPr/>
      <dgm:t>
        <a:bodyPr/>
        <a:lstStyle/>
        <a:p>
          <a:endParaRPr lang="en-GB"/>
        </a:p>
      </dgm:t>
    </dgm:pt>
    <dgm:pt modelId="{62738FD8-4565-403A-BCF0-E9F97BCA9E33}" type="sibTrans" cxnId="{57F1F1E5-9B9B-467F-A58A-9A25BBC54214}">
      <dgm:prSet/>
      <dgm:spPr/>
      <dgm:t>
        <a:bodyPr/>
        <a:lstStyle/>
        <a:p>
          <a:endParaRPr lang="en-GB"/>
        </a:p>
      </dgm:t>
    </dgm:pt>
    <dgm:pt modelId="{12037AA4-9F34-4B9E-9306-E635275D2443}">
      <dgm:prSet phldrT="[Text]" custT="1"/>
      <dgm:spPr/>
      <dgm:t>
        <a:bodyPr/>
        <a:lstStyle/>
        <a:p>
          <a:endParaRPr lang="de-DE" sz="2300" dirty="0"/>
        </a:p>
        <a:p>
          <a:r>
            <a:rPr lang="de-DE" sz="2300" dirty="0"/>
            <a:t>„</a:t>
          </a:r>
          <a:r>
            <a:rPr lang="de-DE" sz="2400" dirty="0"/>
            <a:t>Die Lernenden sind in der Lage (Fähigkeit, die erst einmal "erlernt" werden muss), ihr Lernen zu verantworten. Sie setzen sich selber Ziele, wählen geeignete Inhalte und Methoden und bestimmen über den zeitlichen und räumlichen Rahmen</a:t>
          </a:r>
          <a:r>
            <a:rPr lang="de-DE" sz="2300" dirty="0"/>
            <a:t>“</a:t>
          </a:r>
          <a:endParaRPr lang="en-GB" sz="2300" dirty="0"/>
        </a:p>
      </dgm:t>
    </dgm:pt>
    <dgm:pt modelId="{78285773-9FA0-4ED6-A86D-D8B84B2D6656}" type="parTrans" cxnId="{D6442E3D-960B-4B6F-B981-333AA5E2D5D7}">
      <dgm:prSet/>
      <dgm:spPr/>
      <dgm:t>
        <a:bodyPr/>
        <a:lstStyle/>
        <a:p>
          <a:endParaRPr lang="en-GB"/>
        </a:p>
      </dgm:t>
    </dgm:pt>
    <dgm:pt modelId="{F84BEEB3-3EF4-41DB-9E80-91C76B578162}" type="sibTrans" cxnId="{D6442E3D-960B-4B6F-B981-333AA5E2D5D7}">
      <dgm:prSet/>
      <dgm:spPr/>
      <dgm:t>
        <a:bodyPr/>
        <a:lstStyle/>
        <a:p>
          <a:endParaRPr lang="en-GB"/>
        </a:p>
      </dgm:t>
    </dgm:pt>
    <dgm:pt modelId="{855B9759-5749-4212-A7BB-75012B9104C6}">
      <dgm:prSet phldrT="[Text]"/>
      <dgm:spPr/>
      <dgm:t>
        <a:bodyPr/>
        <a:lstStyle/>
        <a:p>
          <a:r>
            <a:rPr lang="de-DE" dirty="0"/>
            <a:t>„Die Teilnehmenden sollen zum eigenständigen Arbeiten erzogen werden, sodass die Lehrenden ausschließlich eine Moderatorenrolle einnehmen“</a:t>
          </a:r>
          <a:endParaRPr lang="en-GB" dirty="0"/>
        </a:p>
      </dgm:t>
    </dgm:pt>
    <dgm:pt modelId="{803CF2B8-AB73-40B3-8C83-41433729CEF8}" type="parTrans" cxnId="{114FA946-95DB-4FCC-9FD5-F0D3A615440C}">
      <dgm:prSet/>
      <dgm:spPr/>
      <dgm:t>
        <a:bodyPr/>
        <a:lstStyle/>
        <a:p>
          <a:endParaRPr lang="en-GB"/>
        </a:p>
      </dgm:t>
    </dgm:pt>
    <dgm:pt modelId="{65B18746-D9AF-42B5-AB99-B1F8A8E7EFBA}" type="sibTrans" cxnId="{114FA946-95DB-4FCC-9FD5-F0D3A615440C}">
      <dgm:prSet/>
      <dgm:spPr/>
      <dgm:t>
        <a:bodyPr/>
        <a:lstStyle/>
        <a:p>
          <a:endParaRPr lang="en-GB"/>
        </a:p>
      </dgm:t>
    </dgm:pt>
    <dgm:pt modelId="{583B6546-82C9-46F9-9ED5-F1161FC71087}">
      <dgm:prSet phldrT="[Text]"/>
      <dgm:spPr/>
      <dgm:t>
        <a:bodyPr/>
        <a:lstStyle/>
        <a:p>
          <a:r>
            <a:rPr lang="de-DE" b="0" i="0" dirty="0"/>
            <a:t>„Es ist sehr wichtig für die Metakognition“</a:t>
          </a:r>
          <a:endParaRPr lang="en-GB" dirty="0"/>
        </a:p>
      </dgm:t>
    </dgm:pt>
    <dgm:pt modelId="{1486259D-5B6D-42EF-90E1-3C4B62E1E911}" type="parTrans" cxnId="{B7329FC0-ACAB-426E-9DF6-8CF010801B76}">
      <dgm:prSet/>
      <dgm:spPr/>
      <dgm:t>
        <a:bodyPr/>
        <a:lstStyle/>
        <a:p>
          <a:endParaRPr lang="en-GB"/>
        </a:p>
      </dgm:t>
    </dgm:pt>
    <dgm:pt modelId="{EC1CFD1A-DF05-4935-8EFB-A4A47544A643}" type="sibTrans" cxnId="{B7329FC0-ACAB-426E-9DF6-8CF010801B76}">
      <dgm:prSet/>
      <dgm:spPr/>
      <dgm:t>
        <a:bodyPr/>
        <a:lstStyle/>
        <a:p>
          <a:endParaRPr lang="en-GB"/>
        </a:p>
      </dgm:t>
    </dgm:pt>
    <dgm:pt modelId="{EDA4DB1B-3FF5-4BC5-A874-641AE8E80514}" type="pres">
      <dgm:prSet presAssocID="{D632C930-32FD-46FE-816A-A1B1804F3DD6}" presName="diagram" presStyleCnt="0">
        <dgm:presLayoutVars>
          <dgm:chMax val="1"/>
          <dgm:dir/>
          <dgm:animLvl val="ctr"/>
          <dgm:resizeHandles val="exact"/>
        </dgm:presLayoutVars>
      </dgm:prSet>
      <dgm:spPr/>
    </dgm:pt>
    <dgm:pt modelId="{8F22BFD1-D105-4A5D-B53E-D31DC09AB298}" type="pres">
      <dgm:prSet presAssocID="{D632C930-32FD-46FE-816A-A1B1804F3DD6}" presName="matrix" presStyleCnt="0"/>
      <dgm:spPr/>
    </dgm:pt>
    <dgm:pt modelId="{8FF873F2-28AB-4644-8ECE-AE8750A773D1}" type="pres">
      <dgm:prSet presAssocID="{D632C930-32FD-46FE-816A-A1B1804F3DD6}" presName="tile1" presStyleLbl="node1" presStyleIdx="0" presStyleCnt="4" custScaleY="121475" custLinFactNeighborY="11881"/>
      <dgm:spPr/>
    </dgm:pt>
    <dgm:pt modelId="{C8E5D4F4-376C-449C-875F-05D751CA2C57}" type="pres">
      <dgm:prSet presAssocID="{D632C930-32FD-46FE-816A-A1B1804F3DD6}" presName="tile1text" presStyleLbl="node1" presStyleIdx="0" presStyleCnt="4">
        <dgm:presLayoutVars>
          <dgm:chMax val="0"/>
          <dgm:chPref val="0"/>
          <dgm:bulletEnabled val="1"/>
        </dgm:presLayoutVars>
      </dgm:prSet>
      <dgm:spPr/>
    </dgm:pt>
    <dgm:pt modelId="{EC42C411-585E-4E8E-A798-A09422F924E8}" type="pres">
      <dgm:prSet presAssocID="{D632C930-32FD-46FE-816A-A1B1804F3DD6}" presName="tile2" presStyleLbl="node1" presStyleIdx="1" presStyleCnt="4"/>
      <dgm:spPr/>
    </dgm:pt>
    <dgm:pt modelId="{2C9C50B8-6BE8-4886-B80A-D7E6B40DACD7}" type="pres">
      <dgm:prSet presAssocID="{D632C930-32FD-46FE-816A-A1B1804F3DD6}" presName="tile2text" presStyleLbl="node1" presStyleIdx="1" presStyleCnt="4">
        <dgm:presLayoutVars>
          <dgm:chMax val="0"/>
          <dgm:chPref val="0"/>
          <dgm:bulletEnabled val="1"/>
        </dgm:presLayoutVars>
      </dgm:prSet>
      <dgm:spPr/>
    </dgm:pt>
    <dgm:pt modelId="{AA3AAC9B-EB2A-4DFF-8E48-584E31C2E064}" type="pres">
      <dgm:prSet presAssocID="{D632C930-32FD-46FE-816A-A1B1804F3DD6}" presName="tile3" presStyleLbl="node1" presStyleIdx="2" presStyleCnt="4"/>
      <dgm:spPr/>
    </dgm:pt>
    <dgm:pt modelId="{79EAADEE-3182-4773-8C0F-E9D941D5921A}" type="pres">
      <dgm:prSet presAssocID="{D632C930-32FD-46FE-816A-A1B1804F3DD6}" presName="tile3text" presStyleLbl="node1" presStyleIdx="2" presStyleCnt="4">
        <dgm:presLayoutVars>
          <dgm:chMax val="0"/>
          <dgm:chPref val="0"/>
          <dgm:bulletEnabled val="1"/>
        </dgm:presLayoutVars>
      </dgm:prSet>
      <dgm:spPr/>
    </dgm:pt>
    <dgm:pt modelId="{89AEFFD2-A4EA-4617-A2A5-E6A63FE089EB}" type="pres">
      <dgm:prSet presAssocID="{D632C930-32FD-46FE-816A-A1B1804F3DD6}" presName="tile4" presStyleLbl="node1" presStyleIdx="3" presStyleCnt="4"/>
      <dgm:spPr/>
    </dgm:pt>
    <dgm:pt modelId="{D8087DF9-B1B2-40CF-869A-9A491A763E7F}" type="pres">
      <dgm:prSet presAssocID="{D632C930-32FD-46FE-816A-A1B1804F3DD6}" presName="tile4text" presStyleLbl="node1" presStyleIdx="3" presStyleCnt="4">
        <dgm:presLayoutVars>
          <dgm:chMax val="0"/>
          <dgm:chPref val="0"/>
          <dgm:bulletEnabled val="1"/>
        </dgm:presLayoutVars>
      </dgm:prSet>
      <dgm:spPr/>
    </dgm:pt>
    <dgm:pt modelId="{3FBDF1E1-7110-4766-990D-54E9079A8EC6}" type="pres">
      <dgm:prSet presAssocID="{D632C930-32FD-46FE-816A-A1B1804F3DD6}" presName="centerTile" presStyleLbl="fgShp" presStyleIdx="0" presStyleCnt="1" custScaleX="132415" custScaleY="40548" custLinFactNeighborX="2870" custLinFactNeighborY="4377">
        <dgm:presLayoutVars>
          <dgm:chMax val="0"/>
          <dgm:chPref val="0"/>
        </dgm:presLayoutVars>
      </dgm:prSet>
      <dgm:spPr/>
    </dgm:pt>
  </dgm:ptLst>
  <dgm:cxnLst>
    <dgm:cxn modelId="{E1BE4000-80C6-423E-9ADC-387B4CF70C30}" type="presOf" srcId="{C812F695-039C-480D-AFAC-7826B7F45F27}" destId="{C8E5D4F4-376C-449C-875F-05D751CA2C57}" srcOrd="1" destOrd="0" presId="urn:microsoft.com/office/officeart/2005/8/layout/matrix1"/>
    <dgm:cxn modelId="{4C25F21D-271E-4F9E-AC19-49FC022C12BD}" type="presOf" srcId="{583B6546-82C9-46F9-9ED5-F1161FC71087}" destId="{D8087DF9-B1B2-40CF-869A-9A491A763E7F}" srcOrd="1" destOrd="0" presId="urn:microsoft.com/office/officeart/2005/8/layout/matrix1"/>
    <dgm:cxn modelId="{52593126-5253-4804-A4B6-3EACAE300DE9}" type="presOf" srcId="{12037AA4-9F34-4B9E-9306-E635275D2443}" destId="{EC42C411-585E-4E8E-A798-A09422F924E8}" srcOrd="0" destOrd="0" presId="urn:microsoft.com/office/officeart/2005/8/layout/matrix1"/>
    <dgm:cxn modelId="{D6442E3D-960B-4B6F-B981-333AA5E2D5D7}" srcId="{D8845ECB-EE09-46FA-9618-26EE8269C718}" destId="{12037AA4-9F34-4B9E-9306-E635275D2443}" srcOrd="1" destOrd="0" parTransId="{78285773-9FA0-4ED6-A86D-D8B84B2D6656}" sibTransId="{F84BEEB3-3EF4-41DB-9E80-91C76B578162}"/>
    <dgm:cxn modelId="{114FA946-95DB-4FCC-9FD5-F0D3A615440C}" srcId="{D8845ECB-EE09-46FA-9618-26EE8269C718}" destId="{855B9759-5749-4212-A7BB-75012B9104C6}" srcOrd="2" destOrd="0" parTransId="{803CF2B8-AB73-40B3-8C83-41433729CEF8}" sibTransId="{65B18746-D9AF-42B5-AB99-B1F8A8E7EFBA}"/>
    <dgm:cxn modelId="{69BEAD4A-00FD-466B-8800-13701F8E305A}" type="presOf" srcId="{D632C930-32FD-46FE-816A-A1B1804F3DD6}" destId="{EDA4DB1B-3FF5-4BC5-A874-641AE8E80514}" srcOrd="0" destOrd="0" presId="urn:microsoft.com/office/officeart/2005/8/layout/matrix1"/>
    <dgm:cxn modelId="{5174396C-5633-4743-BE43-0AF35872A9CA}" type="presOf" srcId="{D8845ECB-EE09-46FA-9618-26EE8269C718}" destId="{3FBDF1E1-7110-4766-990D-54E9079A8EC6}" srcOrd="0" destOrd="0" presId="urn:microsoft.com/office/officeart/2005/8/layout/matrix1"/>
    <dgm:cxn modelId="{819FA472-EC34-43F1-899D-6D80061D750C}" type="presOf" srcId="{C812F695-039C-480D-AFAC-7826B7F45F27}" destId="{8FF873F2-28AB-4644-8ECE-AE8750A773D1}" srcOrd="0" destOrd="0" presId="urn:microsoft.com/office/officeart/2005/8/layout/matrix1"/>
    <dgm:cxn modelId="{B9940E92-F783-46CC-B7C6-352A6527EBD0}" type="presOf" srcId="{855B9759-5749-4212-A7BB-75012B9104C6}" destId="{AA3AAC9B-EB2A-4DFF-8E48-584E31C2E064}" srcOrd="0" destOrd="0" presId="urn:microsoft.com/office/officeart/2005/8/layout/matrix1"/>
    <dgm:cxn modelId="{B7329FC0-ACAB-426E-9DF6-8CF010801B76}" srcId="{D8845ECB-EE09-46FA-9618-26EE8269C718}" destId="{583B6546-82C9-46F9-9ED5-F1161FC71087}" srcOrd="3" destOrd="0" parTransId="{1486259D-5B6D-42EF-90E1-3C4B62E1E911}" sibTransId="{EC1CFD1A-DF05-4935-8EFB-A4A47544A643}"/>
    <dgm:cxn modelId="{57F1F1E5-9B9B-467F-A58A-9A25BBC54214}" srcId="{D8845ECB-EE09-46FA-9618-26EE8269C718}" destId="{C812F695-039C-480D-AFAC-7826B7F45F27}" srcOrd="0" destOrd="0" parTransId="{985EBB84-29E4-4E55-83FF-6F8C870A6170}" sibTransId="{62738FD8-4565-403A-BCF0-E9F97BCA9E33}"/>
    <dgm:cxn modelId="{18B40AF3-6980-410E-9593-D82904BBDC66}" type="presOf" srcId="{855B9759-5749-4212-A7BB-75012B9104C6}" destId="{79EAADEE-3182-4773-8C0F-E9D941D5921A}" srcOrd="1" destOrd="0" presId="urn:microsoft.com/office/officeart/2005/8/layout/matrix1"/>
    <dgm:cxn modelId="{214118FB-344F-40FB-951B-5BE7F033DEB1}" srcId="{D632C930-32FD-46FE-816A-A1B1804F3DD6}" destId="{D8845ECB-EE09-46FA-9618-26EE8269C718}" srcOrd="0" destOrd="0" parTransId="{B00F5621-9304-421A-83D8-F242900B8B7E}" sibTransId="{798B6737-6D1C-411F-B899-D72D2F654AD8}"/>
    <dgm:cxn modelId="{6B939EFB-0ACA-4BF6-B7CE-649F36CA4DA8}" type="presOf" srcId="{583B6546-82C9-46F9-9ED5-F1161FC71087}" destId="{89AEFFD2-A4EA-4617-A2A5-E6A63FE089EB}" srcOrd="0" destOrd="0" presId="urn:microsoft.com/office/officeart/2005/8/layout/matrix1"/>
    <dgm:cxn modelId="{224E91FF-141F-479F-8092-BB0EE0222E82}" type="presOf" srcId="{12037AA4-9F34-4B9E-9306-E635275D2443}" destId="{2C9C50B8-6BE8-4886-B80A-D7E6B40DACD7}" srcOrd="1" destOrd="0" presId="urn:microsoft.com/office/officeart/2005/8/layout/matrix1"/>
    <dgm:cxn modelId="{EE580444-175A-461E-BD94-0ECA871D1C19}" type="presParOf" srcId="{EDA4DB1B-3FF5-4BC5-A874-641AE8E80514}" destId="{8F22BFD1-D105-4A5D-B53E-D31DC09AB298}" srcOrd="0" destOrd="0" presId="urn:microsoft.com/office/officeart/2005/8/layout/matrix1"/>
    <dgm:cxn modelId="{3F459E7C-CB54-4DB7-BFDA-3AA5C3A66E0D}" type="presParOf" srcId="{8F22BFD1-D105-4A5D-B53E-D31DC09AB298}" destId="{8FF873F2-28AB-4644-8ECE-AE8750A773D1}" srcOrd="0" destOrd="0" presId="urn:microsoft.com/office/officeart/2005/8/layout/matrix1"/>
    <dgm:cxn modelId="{BB9CFF4E-B947-4DBF-941D-22AA9FCDC62F}" type="presParOf" srcId="{8F22BFD1-D105-4A5D-B53E-D31DC09AB298}" destId="{C8E5D4F4-376C-449C-875F-05D751CA2C57}" srcOrd="1" destOrd="0" presId="urn:microsoft.com/office/officeart/2005/8/layout/matrix1"/>
    <dgm:cxn modelId="{85961F4E-F80F-434D-BEAD-D4FF4021D010}" type="presParOf" srcId="{8F22BFD1-D105-4A5D-B53E-D31DC09AB298}" destId="{EC42C411-585E-4E8E-A798-A09422F924E8}" srcOrd="2" destOrd="0" presId="urn:microsoft.com/office/officeart/2005/8/layout/matrix1"/>
    <dgm:cxn modelId="{981AC19C-8CA0-422E-A16D-61A86B34C70F}" type="presParOf" srcId="{8F22BFD1-D105-4A5D-B53E-D31DC09AB298}" destId="{2C9C50B8-6BE8-4886-B80A-D7E6B40DACD7}" srcOrd="3" destOrd="0" presId="urn:microsoft.com/office/officeart/2005/8/layout/matrix1"/>
    <dgm:cxn modelId="{C52C7280-12AF-4D67-BE79-3CAEBB843F38}" type="presParOf" srcId="{8F22BFD1-D105-4A5D-B53E-D31DC09AB298}" destId="{AA3AAC9B-EB2A-4DFF-8E48-584E31C2E064}" srcOrd="4" destOrd="0" presId="urn:microsoft.com/office/officeart/2005/8/layout/matrix1"/>
    <dgm:cxn modelId="{64AEE511-CB23-432C-B6AF-AD3AFEFFFD73}" type="presParOf" srcId="{8F22BFD1-D105-4A5D-B53E-D31DC09AB298}" destId="{79EAADEE-3182-4773-8C0F-E9D941D5921A}" srcOrd="5" destOrd="0" presId="urn:microsoft.com/office/officeart/2005/8/layout/matrix1"/>
    <dgm:cxn modelId="{42573291-7695-4C2F-8560-11709A38381C}" type="presParOf" srcId="{8F22BFD1-D105-4A5D-B53E-D31DC09AB298}" destId="{89AEFFD2-A4EA-4617-A2A5-E6A63FE089EB}" srcOrd="6" destOrd="0" presId="urn:microsoft.com/office/officeart/2005/8/layout/matrix1"/>
    <dgm:cxn modelId="{4D925B3E-3AA0-4496-A898-15298B2C9223}" type="presParOf" srcId="{8F22BFD1-D105-4A5D-B53E-D31DC09AB298}" destId="{D8087DF9-B1B2-40CF-869A-9A491A763E7F}" srcOrd="7" destOrd="0" presId="urn:microsoft.com/office/officeart/2005/8/layout/matrix1"/>
    <dgm:cxn modelId="{A42D46AE-CE28-40F2-A87B-0CEC7B56FBF0}" type="presParOf" srcId="{EDA4DB1B-3FF5-4BC5-A874-641AE8E80514}" destId="{3FBDF1E1-7110-4766-990D-54E9079A8EC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32C930-32FD-46FE-816A-A1B1804F3DD6}"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GB"/>
        </a:p>
      </dgm:t>
    </dgm:pt>
    <dgm:pt modelId="{D8845ECB-EE09-46FA-9618-26EE8269C718}">
      <dgm:prSet phldrT="[Text]" custT="1"/>
      <dgm:spPr/>
      <dgm:t>
        <a:bodyPr/>
        <a:lstStyle/>
        <a:p>
          <a:r>
            <a:rPr lang="en-GB" sz="2400" b="1" dirty="0" err="1"/>
            <a:t>Lernerautonomie</a:t>
          </a:r>
          <a:endParaRPr lang="en-GB" sz="2400" b="1" dirty="0"/>
        </a:p>
      </dgm:t>
    </dgm:pt>
    <dgm:pt modelId="{B00F5621-9304-421A-83D8-F242900B8B7E}" type="parTrans" cxnId="{214118FB-344F-40FB-951B-5BE7F033DEB1}">
      <dgm:prSet/>
      <dgm:spPr/>
      <dgm:t>
        <a:bodyPr/>
        <a:lstStyle/>
        <a:p>
          <a:endParaRPr lang="en-GB"/>
        </a:p>
      </dgm:t>
    </dgm:pt>
    <dgm:pt modelId="{798B6737-6D1C-411F-B899-D72D2F654AD8}" type="sibTrans" cxnId="{214118FB-344F-40FB-951B-5BE7F033DEB1}">
      <dgm:prSet/>
      <dgm:spPr/>
      <dgm:t>
        <a:bodyPr/>
        <a:lstStyle/>
        <a:p>
          <a:endParaRPr lang="en-GB"/>
        </a:p>
      </dgm:t>
    </dgm:pt>
    <dgm:pt modelId="{C812F695-039C-480D-AFAC-7826B7F45F27}">
      <dgm:prSet phldrT="[Text]"/>
      <dgm:spPr/>
      <dgm:t>
        <a:bodyPr/>
        <a:lstStyle/>
        <a:p>
          <a:r>
            <a:rPr lang="de-DE" dirty="0"/>
            <a:t>„Das Internet unterstützt die Selbstständigkeit der Lernenden durch die Nutzung von Online-Wörterbüchern, Ressourcen aller Art, etc.... Die Lehrkraft muss jedoch dafür sorgen, dass die Lernenden das, was sie brauchen, auch finden können (Websites,....)“</a:t>
          </a:r>
          <a:endParaRPr lang="en-GB" dirty="0"/>
        </a:p>
      </dgm:t>
    </dgm:pt>
    <dgm:pt modelId="{985EBB84-29E4-4E55-83FF-6F8C870A6170}" type="parTrans" cxnId="{57F1F1E5-9B9B-467F-A58A-9A25BBC54214}">
      <dgm:prSet/>
      <dgm:spPr/>
      <dgm:t>
        <a:bodyPr/>
        <a:lstStyle/>
        <a:p>
          <a:endParaRPr lang="en-GB"/>
        </a:p>
      </dgm:t>
    </dgm:pt>
    <dgm:pt modelId="{62738FD8-4565-403A-BCF0-E9F97BCA9E33}" type="sibTrans" cxnId="{57F1F1E5-9B9B-467F-A58A-9A25BBC54214}">
      <dgm:prSet/>
      <dgm:spPr/>
      <dgm:t>
        <a:bodyPr/>
        <a:lstStyle/>
        <a:p>
          <a:endParaRPr lang="en-GB"/>
        </a:p>
      </dgm:t>
    </dgm:pt>
    <dgm:pt modelId="{12037AA4-9F34-4B9E-9306-E635275D2443}">
      <dgm:prSet phldrT="[Text]" custT="1"/>
      <dgm:spPr/>
    </dgm:pt>
    <dgm:pt modelId="{78285773-9FA0-4ED6-A86D-D8B84B2D6656}" type="parTrans" cxnId="{D6442E3D-960B-4B6F-B981-333AA5E2D5D7}">
      <dgm:prSet/>
      <dgm:spPr/>
      <dgm:t>
        <a:bodyPr/>
        <a:lstStyle/>
        <a:p>
          <a:endParaRPr lang="en-GB"/>
        </a:p>
      </dgm:t>
    </dgm:pt>
    <dgm:pt modelId="{F84BEEB3-3EF4-41DB-9E80-91C76B578162}" type="sibTrans" cxnId="{D6442E3D-960B-4B6F-B981-333AA5E2D5D7}">
      <dgm:prSet/>
      <dgm:spPr/>
      <dgm:t>
        <a:bodyPr/>
        <a:lstStyle/>
        <a:p>
          <a:endParaRPr lang="en-GB"/>
        </a:p>
      </dgm:t>
    </dgm:pt>
    <dgm:pt modelId="{855B9759-5749-4212-A7BB-75012B9104C6}">
      <dgm:prSet phldrT="[Text]"/>
      <dgm:spPr/>
      <dgm:t>
        <a:bodyPr/>
        <a:lstStyle/>
        <a:p>
          <a:endParaRPr lang="en-GB" dirty="0"/>
        </a:p>
      </dgm:t>
    </dgm:pt>
    <dgm:pt modelId="{803CF2B8-AB73-40B3-8C83-41433729CEF8}" type="parTrans" cxnId="{114FA946-95DB-4FCC-9FD5-F0D3A615440C}">
      <dgm:prSet/>
      <dgm:spPr/>
      <dgm:t>
        <a:bodyPr/>
        <a:lstStyle/>
        <a:p>
          <a:endParaRPr lang="en-GB"/>
        </a:p>
      </dgm:t>
    </dgm:pt>
    <dgm:pt modelId="{65B18746-D9AF-42B5-AB99-B1F8A8E7EFBA}" type="sibTrans" cxnId="{114FA946-95DB-4FCC-9FD5-F0D3A615440C}">
      <dgm:prSet/>
      <dgm:spPr/>
      <dgm:t>
        <a:bodyPr/>
        <a:lstStyle/>
        <a:p>
          <a:endParaRPr lang="en-GB"/>
        </a:p>
      </dgm:t>
    </dgm:pt>
    <dgm:pt modelId="{583B6546-82C9-46F9-9ED5-F1161FC71087}">
      <dgm:prSet phldrT="[Text]"/>
      <dgm:spPr/>
      <dgm:t>
        <a:bodyPr/>
        <a:lstStyle/>
        <a:p>
          <a:endParaRPr lang="en-GB" dirty="0"/>
        </a:p>
      </dgm:t>
    </dgm:pt>
    <dgm:pt modelId="{1486259D-5B6D-42EF-90E1-3C4B62E1E911}" type="parTrans" cxnId="{B7329FC0-ACAB-426E-9DF6-8CF010801B76}">
      <dgm:prSet/>
      <dgm:spPr/>
      <dgm:t>
        <a:bodyPr/>
        <a:lstStyle/>
        <a:p>
          <a:endParaRPr lang="en-GB"/>
        </a:p>
      </dgm:t>
    </dgm:pt>
    <dgm:pt modelId="{EC1CFD1A-DF05-4935-8EFB-A4A47544A643}" type="sibTrans" cxnId="{B7329FC0-ACAB-426E-9DF6-8CF010801B76}">
      <dgm:prSet/>
      <dgm:spPr/>
      <dgm:t>
        <a:bodyPr/>
        <a:lstStyle/>
        <a:p>
          <a:endParaRPr lang="en-GB"/>
        </a:p>
      </dgm:t>
    </dgm:pt>
    <dgm:pt modelId="{C6895B67-7128-47D6-AFDF-3712BE55A849}">
      <dgm:prSet custT="1"/>
      <dgm:spPr/>
      <dgm:t>
        <a:bodyPr/>
        <a:lstStyle/>
        <a:p>
          <a:r>
            <a:rPr lang="de-DE" sz="1900" dirty="0"/>
            <a:t>„</a:t>
          </a:r>
          <a:r>
            <a:rPr lang="de-DE" sz="2800" dirty="0"/>
            <a:t>Im Allgemeinen ist es wichtig zu lernen, wie man lernt, um weniger abhängig vom Lehrer zu sein und das Lernen bereichernder zu gestalten“</a:t>
          </a:r>
          <a:endParaRPr lang="en-GB" sz="2800" dirty="0"/>
        </a:p>
      </dgm:t>
    </dgm:pt>
    <dgm:pt modelId="{11FA8246-E232-4CCF-9B0E-0B55C06CCE66}" type="parTrans" cxnId="{B4FFDA5C-4ECE-4A40-A740-628DAC702512}">
      <dgm:prSet/>
      <dgm:spPr/>
      <dgm:t>
        <a:bodyPr/>
        <a:lstStyle/>
        <a:p>
          <a:endParaRPr lang="en-GB"/>
        </a:p>
      </dgm:t>
    </dgm:pt>
    <dgm:pt modelId="{758FCFB7-2B06-4454-95C6-C153F450D308}" type="sibTrans" cxnId="{B4FFDA5C-4ECE-4A40-A740-628DAC702512}">
      <dgm:prSet/>
      <dgm:spPr/>
      <dgm:t>
        <a:bodyPr/>
        <a:lstStyle/>
        <a:p>
          <a:endParaRPr lang="en-GB"/>
        </a:p>
      </dgm:t>
    </dgm:pt>
    <dgm:pt modelId="{E2CB5E57-D601-403A-832F-61FA93DB2236}">
      <dgm:prSet custT="1"/>
      <dgm:spPr/>
      <dgm:t>
        <a:bodyPr/>
        <a:lstStyle/>
        <a:p>
          <a:endParaRPr lang="de-DE" sz="1900" dirty="0"/>
        </a:p>
        <a:p>
          <a:r>
            <a:rPr lang="de-DE" sz="1900" dirty="0"/>
            <a:t>„</a:t>
          </a:r>
          <a:r>
            <a:rPr lang="de-DE" sz="2000" dirty="0"/>
            <a:t>Geben Sie dem Lernenden, was er braucht, um voranzukommen, aber er macht die Schritte auf seine eigene Weise und in seiner eigenen Zeit. Dies ist in kleinen Gruppen leichter zu bewerkstelligen, aber in großen Gruppen und bei einem intensiven Programm, das zu befolgen ist, ist es schwierig“.</a:t>
          </a:r>
          <a:br>
            <a:rPr lang="de-DE" sz="2000" dirty="0"/>
          </a:br>
          <a:endParaRPr lang="en-GB" sz="2000" dirty="0"/>
        </a:p>
      </dgm:t>
    </dgm:pt>
    <dgm:pt modelId="{01747678-404C-4E86-A973-BE71EBDC2C90}" type="parTrans" cxnId="{4F02D560-CB20-4D7A-9FD0-7B8EC874B1F3}">
      <dgm:prSet/>
      <dgm:spPr/>
      <dgm:t>
        <a:bodyPr/>
        <a:lstStyle/>
        <a:p>
          <a:endParaRPr lang="en-GB"/>
        </a:p>
      </dgm:t>
    </dgm:pt>
    <dgm:pt modelId="{D221EF17-6C81-4C33-94C2-F6B20642DEF8}" type="sibTrans" cxnId="{4F02D560-CB20-4D7A-9FD0-7B8EC874B1F3}">
      <dgm:prSet/>
      <dgm:spPr/>
      <dgm:t>
        <a:bodyPr/>
        <a:lstStyle/>
        <a:p>
          <a:endParaRPr lang="en-GB"/>
        </a:p>
      </dgm:t>
    </dgm:pt>
    <dgm:pt modelId="{65D194B1-AB40-498D-9B8D-6639B8C6D068}">
      <dgm:prSet/>
      <dgm:spPr/>
      <dgm:t>
        <a:bodyPr/>
        <a:lstStyle/>
        <a:p>
          <a:r>
            <a:rPr lang="de-DE" b="0" i="0" dirty="0"/>
            <a:t>„In einem B2 Französischkurs lernen die Studierende zum Teil in Tandems. Dieses Teil ihres Lernens erfolgt dann in Autonomie.“</a:t>
          </a:r>
          <a:endParaRPr lang="de-DE" dirty="0"/>
        </a:p>
      </dgm:t>
    </dgm:pt>
    <dgm:pt modelId="{0D9A0226-8554-4DE4-9F24-DD3BDA721071}" type="parTrans" cxnId="{BCFDEC68-97DB-4FE9-9977-5C57438F43BF}">
      <dgm:prSet/>
      <dgm:spPr/>
      <dgm:t>
        <a:bodyPr/>
        <a:lstStyle/>
        <a:p>
          <a:endParaRPr lang="en-GB"/>
        </a:p>
      </dgm:t>
    </dgm:pt>
    <dgm:pt modelId="{34DB3EE2-3E6A-4FFC-B123-B107458A4579}" type="sibTrans" cxnId="{BCFDEC68-97DB-4FE9-9977-5C57438F43BF}">
      <dgm:prSet/>
      <dgm:spPr/>
      <dgm:t>
        <a:bodyPr/>
        <a:lstStyle/>
        <a:p>
          <a:endParaRPr lang="en-GB"/>
        </a:p>
      </dgm:t>
    </dgm:pt>
    <dgm:pt modelId="{EDA4DB1B-3FF5-4BC5-A874-641AE8E80514}" type="pres">
      <dgm:prSet presAssocID="{D632C930-32FD-46FE-816A-A1B1804F3DD6}" presName="diagram" presStyleCnt="0">
        <dgm:presLayoutVars>
          <dgm:chMax val="1"/>
          <dgm:dir/>
          <dgm:animLvl val="ctr"/>
          <dgm:resizeHandles val="exact"/>
        </dgm:presLayoutVars>
      </dgm:prSet>
      <dgm:spPr/>
    </dgm:pt>
    <dgm:pt modelId="{8F22BFD1-D105-4A5D-B53E-D31DC09AB298}" type="pres">
      <dgm:prSet presAssocID="{D632C930-32FD-46FE-816A-A1B1804F3DD6}" presName="matrix" presStyleCnt="0"/>
      <dgm:spPr/>
    </dgm:pt>
    <dgm:pt modelId="{8FF873F2-28AB-4644-8ECE-AE8750A773D1}" type="pres">
      <dgm:prSet presAssocID="{D632C930-32FD-46FE-816A-A1B1804F3DD6}" presName="tile1" presStyleLbl="node1" presStyleIdx="0" presStyleCnt="4" custScaleY="121475" custLinFactNeighborY="11881"/>
      <dgm:spPr/>
    </dgm:pt>
    <dgm:pt modelId="{C8E5D4F4-376C-449C-875F-05D751CA2C57}" type="pres">
      <dgm:prSet presAssocID="{D632C930-32FD-46FE-816A-A1B1804F3DD6}" presName="tile1text" presStyleLbl="node1" presStyleIdx="0" presStyleCnt="4">
        <dgm:presLayoutVars>
          <dgm:chMax val="0"/>
          <dgm:chPref val="0"/>
          <dgm:bulletEnabled val="1"/>
        </dgm:presLayoutVars>
      </dgm:prSet>
      <dgm:spPr/>
    </dgm:pt>
    <dgm:pt modelId="{EC42C411-585E-4E8E-A798-A09422F924E8}" type="pres">
      <dgm:prSet presAssocID="{D632C930-32FD-46FE-816A-A1B1804F3DD6}" presName="tile2" presStyleLbl="node1" presStyleIdx="1" presStyleCnt="4"/>
      <dgm:spPr/>
    </dgm:pt>
    <dgm:pt modelId="{2C9C50B8-6BE8-4886-B80A-D7E6B40DACD7}" type="pres">
      <dgm:prSet presAssocID="{D632C930-32FD-46FE-816A-A1B1804F3DD6}" presName="tile2text" presStyleLbl="node1" presStyleIdx="1" presStyleCnt="4">
        <dgm:presLayoutVars>
          <dgm:chMax val="0"/>
          <dgm:chPref val="0"/>
          <dgm:bulletEnabled val="1"/>
        </dgm:presLayoutVars>
      </dgm:prSet>
      <dgm:spPr/>
    </dgm:pt>
    <dgm:pt modelId="{AA3AAC9B-EB2A-4DFF-8E48-584E31C2E064}" type="pres">
      <dgm:prSet presAssocID="{D632C930-32FD-46FE-816A-A1B1804F3DD6}" presName="tile3" presStyleLbl="node1" presStyleIdx="2" presStyleCnt="4"/>
      <dgm:spPr/>
    </dgm:pt>
    <dgm:pt modelId="{79EAADEE-3182-4773-8C0F-E9D941D5921A}" type="pres">
      <dgm:prSet presAssocID="{D632C930-32FD-46FE-816A-A1B1804F3DD6}" presName="tile3text" presStyleLbl="node1" presStyleIdx="2" presStyleCnt="4">
        <dgm:presLayoutVars>
          <dgm:chMax val="0"/>
          <dgm:chPref val="0"/>
          <dgm:bulletEnabled val="1"/>
        </dgm:presLayoutVars>
      </dgm:prSet>
      <dgm:spPr/>
    </dgm:pt>
    <dgm:pt modelId="{89AEFFD2-A4EA-4617-A2A5-E6A63FE089EB}" type="pres">
      <dgm:prSet presAssocID="{D632C930-32FD-46FE-816A-A1B1804F3DD6}" presName="tile4" presStyleLbl="node1" presStyleIdx="3" presStyleCnt="4"/>
      <dgm:spPr/>
    </dgm:pt>
    <dgm:pt modelId="{D8087DF9-B1B2-40CF-869A-9A491A763E7F}" type="pres">
      <dgm:prSet presAssocID="{D632C930-32FD-46FE-816A-A1B1804F3DD6}" presName="tile4text" presStyleLbl="node1" presStyleIdx="3" presStyleCnt="4">
        <dgm:presLayoutVars>
          <dgm:chMax val="0"/>
          <dgm:chPref val="0"/>
          <dgm:bulletEnabled val="1"/>
        </dgm:presLayoutVars>
      </dgm:prSet>
      <dgm:spPr/>
    </dgm:pt>
    <dgm:pt modelId="{3FBDF1E1-7110-4766-990D-54E9079A8EC6}" type="pres">
      <dgm:prSet presAssocID="{D632C930-32FD-46FE-816A-A1B1804F3DD6}" presName="centerTile" presStyleLbl="fgShp" presStyleIdx="0" presStyleCnt="1" custScaleX="132415" custScaleY="40548" custLinFactNeighborX="2870" custLinFactNeighborY="4377">
        <dgm:presLayoutVars>
          <dgm:chMax val="0"/>
          <dgm:chPref val="0"/>
        </dgm:presLayoutVars>
      </dgm:prSet>
      <dgm:spPr/>
    </dgm:pt>
  </dgm:ptLst>
  <dgm:cxnLst>
    <dgm:cxn modelId="{E1BE4000-80C6-423E-9ADC-387B4CF70C30}" type="presOf" srcId="{C812F695-039C-480D-AFAC-7826B7F45F27}" destId="{C8E5D4F4-376C-449C-875F-05D751CA2C57}" srcOrd="1" destOrd="0" presId="urn:microsoft.com/office/officeart/2005/8/layout/matrix1"/>
    <dgm:cxn modelId="{07E17601-AC25-4847-A3B0-CADD2B248E92}" type="presOf" srcId="{C6895B67-7128-47D6-AFDF-3712BE55A849}" destId="{89AEFFD2-A4EA-4617-A2A5-E6A63FE089EB}" srcOrd="0" destOrd="0" presId="urn:microsoft.com/office/officeart/2005/8/layout/matrix1"/>
    <dgm:cxn modelId="{BE7D581D-249E-4B96-B44C-D727AC68554E}" type="presOf" srcId="{C6895B67-7128-47D6-AFDF-3712BE55A849}" destId="{D8087DF9-B1B2-40CF-869A-9A491A763E7F}" srcOrd="1" destOrd="0" presId="urn:microsoft.com/office/officeart/2005/8/layout/matrix1"/>
    <dgm:cxn modelId="{6525C532-72B6-4CEC-8340-5F3F69149F55}" type="presOf" srcId="{E2CB5E57-D601-403A-832F-61FA93DB2236}" destId="{AA3AAC9B-EB2A-4DFF-8E48-584E31C2E064}" srcOrd="0" destOrd="0" presId="urn:microsoft.com/office/officeart/2005/8/layout/matrix1"/>
    <dgm:cxn modelId="{D6442E3D-960B-4B6F-B981-333AA5E2D5D7}" srcId="{D8845ECB-EE09-46FA-9618-26EE8269C718}" destId="{12037AA4-9F34-4B9E-9306-E635275D2443}" srcOrd="4" destOrd="0" parTransId="{78285773-9FA0-4ED6-A86D-D8B84B2D6656}" sibTransId="{F84BEEB3-3EF4-41DB-9E80-91C76B578162}"/>
    <dgm:cxn modelId="{B4FFDA5C-4ECE-4A40-A740-628DAC702512}" srcId="{D8845ECB-EE09-46FA-9618-26EE8269C718}" destId="{C6895B67-7128-47D6-AFDF-3712BE55A849}" srcOrd="3" destOrd="0" parTransId="{11FA8246-E232-4CCF-9B0E-0B55C06CCE66}" sibTransId="{758FCFB7-2B06-4454-95C6-C153F450D308}"/>
    <dgm:cxn modelId="{4F02D560-CB20-4D7A-9FD0-7B8EC874B1F3}" srcId="{D8845ECB-EE09-46FA-9618-26EE8269C718}" destId="{E2CB5E57-D601-403A-832F-61FA93DB2236}" srcOrd="2" destOrd="0" parTransId="{01747678-404C-4E86-A973-BE71EBDC2C90}" sibTransId="{D221EF17-6C81-4C33-94C2-F6B20642DEF8}"/>
    <dgm:cxn modelId="{114FA946-95DB-4FCC-9FD5-F0D3A615440C}" srcId="{D8845ECB-EE09-46FA-9618-26EE8269C718}" destId="{855B9759-5749-4212-A7BB-75012B9104C6}" srcOrd="5" destOrd="0" parTransId="{803CF2B8-AB73-40B3-8C83-41433729CEF8}" sibTransId="{65B18746-D9AF-42B5-AB99-B1F8A8E7EFBA}"/>
    <dgm:cxn modelId="{BCFDEC68-97DB-4FE9-9977-5C57438F43BF}" srcId="{D8845ECB-EE09-46FA-9618-26EE8269C718}" destId="{65D194B1-AB40-498D-9B8D-6639B8C6D068}" srcOrd="1" destOrd="0" parTransId="{0D9A0226-8554-4DE4-9F24-DD3BDA721071}" sibTransId="{34DB3EE2-3E6A-4FFC-B123-B107458A4579}"/>
    <dgm:cxn modelId="{69BEAD4A-00FD-466B-8800-13701F8E305A}" type="presOf" srcId="{D632C930-32FD-46FE-816A-A1B1804F3DD6}" destId="{EDA4DB1B-3FF5-4BC5-A874-641AE8E80514}" srcOrd="0" destOrd="0" presId="urn:microsoft.com/office/officeart/2005/8/layout/matrix1"/>
    <dgm:cxn modelId="{5174396C-5633-4743-BE43-0AF35872A9CA}" type="presOf" srcId="{D8845ECB-EE09-46FA-9618-26EE8269C718}" destId="{3FBDF1E1-7110-4766-990D-54E9079A8EC6}" srcOrd="0" destOrd="0" presId="urn:microsoft.com/office/officeart/2005/8/layout/matrix1"/>
    <dgm:cxn modelId="{819FA472-EC34-43F1-899D-6D80061D750C}" type="presOf" srcId="{C812F695-039C-480D-AFAC-7826B7F45F27}" destId="{8FF873F2-28AB-4644-8ECE-AE8750A773D1}" srcOrd="0" destOrd="0" presId="urn:microsoft.com/office/officeart/2005/8/layout/matrix1"/>
    <dgm:cxn modelId="{594C7879-8C3D-4FF8-A4A4-A0CD200290E0}" type="presOf" srcId="{65D194B1-AB40-498D-9B8D-6639B8C6D068}" destId="{2C9C50B8-6BE8-4886-B80A-D7E6B40DACD7}" srcOrd="1" destOrd="0" presId="urn:microsoft.com/office/officeart/2005/8/layout/matrix1"/>
    <dgm:cxn modelId="{B7329FC0-ACAB-426E-9DF6-8CF010801B76}" srcId="{D8845ECB-EE09-46FA-9618-26EE8269C718}" destId="{583B6546-82C9-46F9-9ED5-F1161FC71087}" srcOrd="6" destOrd="0" parTransId="{1486259D-5B6D-42EF-90E1-3C4B62E1E911}" sibTransId="{EC1CFD1A-DF05-4935-8EFB-A4A47544A643}"/>
    <dgm:cxn modelId="{D61308D5-DDCB-439E-951C-7EFD0690BFB6}" type="presOf" srcId="{65D194B1-AB40-498D-9B8D-6639B8C6D068}" destId="{EC42C411-585E-4E8E-A798-A09422F924E8}" srcOrd="0" destOrd="0" presId="urn:microsoft.com/office/officeart/2005/8/layout/matrix1"/>
    <dgm:cxn modelId="{57F1F1E5-9B9B-467F-A58A-9A25BBC54214}" srcId="{D8845ECB-EE09-46FA-9618-26EE8269C718}" destId="{C812F695-039C-480D-AFAC-7826B7F45F27}" srcOrd="0" destOrd="0" parTransId="{985EBB84-29E4-4E55-83FF-6F8C870A6170}" sibTransId="{62738FD8-4565-403A-BCF0-E9F97BCA9E33}"/>
    <dgm:cxn modelId="{F9B96AED-22C0-4C1F-ACCA-1414F8C03831}" type="presOf" srcId="{E2CB5E57-D601-403A-832F-61FA93DB2236}" destId="{79EAADEE-3182-4773-8C0F-E9D941D5921A}" srcOrd="1" destOrd="0" presId="urn:microsoft.com/office/officeart/2005/8/layout/matrix1"/>
    <dgm:cxn modelId="{214118FB-344F-40FB-951B-5BE7F033DEB1}" srcId="{D632C930-32FD-46FE-816A-A1B1804F3DD6}" destId="{D8845ECB-EE09-46FA-9618-26EE8269C718}" srcOrd="0" destOrd="0" parTransId="{B00F5621-9304-421A-83D8-F242900B8B7E}" sibTransId="{798B6737-6D1C-411F-B899-D72D2F654AD8}"/>
    <dgm:cxn modelId="{EE580444-175A-461E-BD94-0ECA871D1C19}" type="presParOf" srcId="{EDA4DB1B-3FF5-4BC5-A874-641AE8E80514}" destId="{8F22BFD1-D105-4A5D-B53E-D31DC09AB298}" srcOrd="0" destOrd="0" presId="urn:microsoft.com/office/officeart/2005/8/layout/matrix1"/>
    <dgm:cxn modelId="{3F459E7C-CB54-4DB7-BFDA-3AA5C3A66E0D}" type="presParOf" srcId="{8F22BFD1-D105-4A5D-B53E-D31DC09AB298}" destId="{8FF873F2-28AB-4644-8ECE-AE8750A773D1}" srcOrd="0" destOrd="0" presId="urn:microsoft.com/office/officeart/2005/8/layout/matrix1"/>
    <dgm:cxn modelId="{BB9CFF4E-B947-4DBF-941D-22AA9FCDC62F}" type="presParOf" srcId="{8F22BFD1-D105-4A5D-B53E-D31DC09AB298}" destId="{C8E5D4F4-376C-449C-875F-05D751CA2C57}" srcOrd="1" destOrd="0" presId="urn:microsoft.com/office/officeart/2005/8/layout/matrix1"/>
    <dgm:cxn modelId="{85961F4E-F80F-434D-BEAD-D4FF4021D010}" type="presParOf" srcId="{8F22BFD1-D105-4A5D-B53E-D31DC09AB298}" destId="{EC42C411-585E-4E8E-A798-A09422F924E8}" srcOrd="2" destOrd="0" presId="urn:microsoft.com/office/officeart/2005/8/layout/matrix1"/>
    <dgm:cxn modelId="{981AC19C-8CA0-422E-A16D-61A86B34C70F}" type="presParOf" srcId="{8F22BFD1-D105-4A5D-B53E-D31DC09AB298}" destId="{2C9C50B8-6BE8-4886-B80A-D7E6B40DACD7}" srcOrd="3" destOrd="0" presId="urn:microsoft.com/office/officeart/2005/8/layout/matrix1"/>
    <dgm:cxn modelId="{C52C7280-12AF-4D67-BE79-3CAEBB843F38}" type="presParOf" srcId="{8F22BFD1-D105-4A5D-B53E-D31DC09AB298}" destId="{AA3AAC9B-EB2A-4DFF-8E48-584E31C2E064}" srcOrd="4" destOrd="0" presId="urn:microsoft.com/office/officeart/2005/8/layout/matrix1"/>
    <dgm:cxn modelId="{64AEE511-CB23-432C-B6AF-AD3AFEFFFD73}" type="presParOf" srcId="{8F22BFD1-D105-4A5D-B53E-D31DC09AB298}" destId="{79EAADEE-3182-4773-8C0F-E9D941D5921A}" srcOrd="5" destOrd="0" presId="urn:microsoft.com/office/officeart/2005/8/layout/matrix1"/>
    <dgm:cxn modelId="{42573291-7695-4C2F-8560-11709A38381C}" type="presParOf" srcId="{8F22BFD1-D105-4A5D-B53E-D31DC09AB298}" destId="{89AEFFD2-A4EA-4617-A2A5-E6A63FE089EB}" srcOrd="6" destOrd="0" presId="urn:microsoft.com/office/officeart/2005/8/layout/matrix1"/>
    <dgm:cxn modelId="{4D925B3E-3AA0-4496-A898-15298B2C9223}" type="presParOf" srcId="{8F22BFD1-D105-4A5D-B53E-D31DC09AB298}" destId="{D8087DF9-B1B2-40CF-869A-9A491A763E7F}" srcOrd="7" destOrd="0" presId="urn:microsoft.com/office/officeart/2005/8/layout/matrix1"/>
    <dgm:cxn modelId="{A42D46AE-CE28-40F2-A87B-0CEC7B56FBF0}" type="presParOf" srcId="{EDA4DB1B-3FF5-4BC5-A874-641AE8E80514}" destId="{3FBDF1E1-7110-4766-990D-54E9079A8EC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CD2712-1F38-45E1-8E6F-15FD152E165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AD3F694-909A-4BC6-8F66-6AE5DF88E81B}">
      <dgm:prSet phldrT="[Text]"/>
      <dgm:spPr>
        <a:solidFill>
          <a:schemeClr val="accent1">
            <a:lumMod val="60000"/>
            <a:lumOff val="40000"/>
          </a:schemeClr>
        </a:solidFill>
      </dgm:spPr>
      <dgm:t>
        <a:bodyPr/>
        <a:lstStyle/>
        <a:p>
          <a:r>
            <a:rPr lang="en-GB" dirty="0" err="1">
              <a:solidFill>
                <a:schemeClr val="tx1"/>
              </a:solidFill>
            </a:rPr>
            <a:t>Sprachenpass</a:t>
          </a:r>
          <a:r>
            <a:rPr lang="en-GB" dirty="0">
              <a:solidFill>
                <a:schemeClr val="tx1"/>
              </a:solidFill>
            </a:rPr>
            <a:t> </a:t>
          </a:r>
        </a:p>
      </dgm:t>
    </dgm:pt>
    <dgm:pt modelId="{810E07EF-48C7-4EC7-A9B2-B14D7592F13A}" type="parTrans" cxnId="{3972AD38-4006-4964-AC29-A48AEC4E4AEB}">
      <dgm:prSet/>
      <dgm:spPr/>
      <dgm:t>
        <a:bodyPr/>
        <a:lstStyle/>
        <a:p>
          <a:endParaRPr lang="en-GB"/>
        </a:p>
      </dgm:t>
    </dgm:pt>
    <dgm:pt modelId="{D204AD74-AD73-456D-8888-721E2BBD4B26}" type="sibTrans" cxnId="{3972AD38-4006-4964-AC29-A48AEC4E4AEB}">
      <dgm:prSet/>
      <dgm:spPr/>
      <dgm:t>
        <a:bodyPr/>
        <a:lstStyle/>
        <a:p>
          <a:endParaRPr lang="en-GB"/>
        </a:p>
      </dgm:t>
    </dgm:pt>
    <dgm:pt modelId="{86F743A0-8618-4FAB-A27B-1A4C6FE0F848}">
      <dgm:prSet phldrT="[Text]"/>
      <dgm:spPr/>
      <dgm:t>
        <a:bodyPr/>
        <a:lstStyle/>
        <a:p>
          <a:r>
            <a:rPr lang="de-DE" dirty="0">
              <a:solidFill>
                <a:schemeClr val="tx1"/>
              </a:solidFill>
              <a:latin typeface="Calibri" pitchFamily="34" charset="0"/>
            </a:rPr>
            <a:t>Nachweis erreichter Kompetenzen in verschiedenen Sprachen gemäß GER</a:t>
          </a:r>
          <a:endParaRPr lang="en-GB" dirty="0"/>
        </a:p>
      </dgm:t>
    </dgm:pt>
    <dgm:pt modelId="{34589B15-3FF8-4662-AEB9-27FB73D8F798}" type="parTrans" cxnId="{D8EE5AB4-0A3A-441D-988E-3A34D846BD1B}">
      <dgm:prSet/>
      <dgm:spPr/>
      <dgm:t>
        <a:bodyPr/>
        <a:lstStyle/>
        <a:p>
          <a:endParaRPr lang="en-GB"/>
        </a:p>
      </dgm:t>
    </dgm:pt>
    <dgm:pt modelId="{FA0ACC5A-5E04-496F-A97F-3D0D1B2ABF80}" type="sibTrans" cxnId="{D8EE5AB4-0A3A-441D-988E-3A34D846BD1B}">
      <dgm:prSet/>
      <dgm:spPr/>
      <dgm:t>
        <a:bodyPr/>
        <a:lstStyle/>
        <a:p>
          <a:endParaRPr lang="en-GB"/>
        </a:p>
      </dgm:t>
    </dgm:pt>
    <dgm:pt modelId="{4E17A0B1-AAF1-48AB-AF42-9F99AF36D20D}">
      <dgm:prSet phldrT="[Text]"/>
      <dgm:spPr/>
      <dgm:t>
        <a:bodyPr/>
        <a:lstStyle/>
        <a:p>
          <a:r>
            <a:rPr lang="en-GB" dirty="0" err="1"/>
            <a:t>Sprachenbiographie</a:t>
          </a:r>
          <a:endParaRPr lang="en-GB" dirty="0"/>
        </a:p>
      </dgm:t>
    </dgm:pt>
    <dgm:pt modelId="{B1ACF554-C2E9-40E7-A412-9B2576B8159E}" type="parTrans" cxnId="{FAEE37FB-72D6-462A-A28E-B80E39FC87FF}">
      <dgm:prSet/>
      <dgm:spPr/>
      <dgm:t>
        <a:bodyPr/>
        <a:lstStyle/>
        <a:p>
          <a:endParaRPr lang="en-GB"/>
        </a:p>
      </dgm:t>
    </dgm:pt>
    <dgm:pt modelId="{443F44B7-3685-43D1-9C2A-FB6F554CF9ED}" type="sibTrans" cxnId="{FAEE37FB-72D6-462A-A28E-B80E39FC87FF}">
      <dgm:prSet/>
      <dgm:spPr/>
      <dgm:t>
        <a:bodyPr/>
        <a:lstStyle/>
        <a:p>
          <a:endParaRPr lang="en-GB"/>
        </a:p>
      </dgm:t>
    </dgm:pt>
    <dgm:pt modelId="{A941515C-9903-4DCB-99FC-65546CDB4041}">
      <dgm:prSet phldrT="[Text]"/>
      <dgm:spPr/>
      <dgm:t>
        <a:bodyPr/>
        <a:lstStyle/>
        <a:p>
          <a:r>
            <a:rPr lang="en-GB" dirty="0" err="1"/>
            <a:t>Sprachlernaktivitäten</a:t>
          </a:r>
          <a:endParaRPr lang="en-GB" dirty="0"/>
        </a:p>
      </dgm:t>
    </dgm:pt>
    <dgm:pt modelId="{D1170D6F-E98D-4BBA-80B5-4BE88F5BADE6}" type="parTrans" cxnId="{2C82D308-37E8-4C7C-A00A-967E28B8EF0F}">
      <dgm:prSet/>
      <dgm:spPr/>
      <dgm:t>
        <a:bodyPr/>
        <a:lstStyle/>
        <a:p>
          <a:endParaRPr lang="en-GB"/>
        </a:p>
      </dgm:t>
    </dgm:pt>
    <dgm:pt modelId="{872F20C9-5DBF-4FAC-BE46-4D5A8EA66D12}" type="sibTrans" cxnId="{2C82D308-37E8-4C7C-A00A-967E28B8EF0F}">
      <dgm:prSet/>
      <dgm:spPr/>
      <dgm:t>
        <a:bodyPr/>
        <a:lstStyle/>
        <a:p>
          <a:endParaRPr lang="en-GB"/>
        </a:p>
      </dgm:t>
    </dgm:pt>
    <dgm:pt modelId="{42009644-C177-4706-BE3C-DE2403FD2BDE}">
      <dgm:prSet phldrT="[Text]"/>
      <dgm:spPr>
        <a:solidFill>
          <a:schemeClr val="accent2">
            <a:lumMod val="75000"/>
          </a:schemeClr>
        </a:solidFill>
      </dgm:spPr>
      <dgm:t>
        <a:bodyPr/>
        <a:lstStyle/>
        <a:p>
          <a:r>
            <a:rPr lang="de-DE" b="1" dirty="0">
              <a:solidFill>
                <a:schemeClr val="tx1"/>
              </a:solidFill>
              <a:latin typeface="Calibri" pitchFamily="34" charset="0"/>
            </a:rPr>
            <a:t>Dossier</a:t>
          </a:r>
          <a:endParaRPr lang="en-GB" dirty="0">
            <a:solidFill>
              <a:schemeClr val="tx1"/>
            </a:solidFill>
          </a:endParaRPr>
        </a:p>
      </dgm:t>
    </dgm:pt>
    <dgm:pt modelId="{B2EDD5D9-8788-48C9-8C82-C295E5FEF008}" type="parTrans" cxnId="{4F3CD2F5-213D-4B3D-BCFF-1816A2C28C1B}">
      <dgm:prSet/>
      <dgm:spPr/>
      <dgm:t>
        <a:bodyPr/>
        <a:lstStyle/>
        <a:p>
          <a:endParaRPr lang="en-GB"/>
        </a:p>
      </dgm:t>
    </dgm:pt>
    <dgm:pt modelId="{F9A909BB-00EA-4839-8D33-1D6AE8B343EE}" type="sibTrans" cxnId="{4F3CD2F5-213D-4B3D-BCFF-1816A2C28C1B}">
      <dgm:prSet/>
      <dgm:spPr/>
      <dgm:t>
        <a:bodyPr/>
        <a:lstStyle/>
        <a:p>
          <a:endParaRPr lang="en-GB"/>
        </a:p>
      </dgm:t>
    </dgm:pt>
    <dgm:pt modelId="{B55AF879-A203-4B4E-A51C-B67EF5B4B68D}">
      <dgm:prSet phldrT="[Text]"/>
      <dgm:spPr/>
      <dgm:t>
        <a:bodyPr/>
        <a:lstStyle/>
        <a:p>
          <a:r>
            <a:rPr kumimoji="1" lang="de-DE" dirty="0">
              <a:solidFill>
                <a:schemeClr val="tx1"/>
              </a:solidFill>
              <a:latin typeface="Calibri" pitchFamily="34" charset="0"/>
            </a:rPr>
            <a:t>Texte/Dokumente, Videos </a:t>
          </a:r>
          <a:endParaRPr lang="en-GB" dirty="0"/>
        </a:p>
      </dgm:t>
    </dgm:pt>
    <dgm:pt modelId="{A7FFFF1A-4583-428F-B3A0-880EC9766397}" type="parTrans" cxnId="{0C6D910C-E59D-431D-927F-6F89A8D73308}">
      <dgm:prSet/>
      <dgm:spPr/>
      <dgm:t>
        <a:bodyPr/>
        <a:lstStyle/>
        <a:p>
          <a:endParaRPr lang="en-GB"/>
        </a:p>
      </dgm:t>
    </dgm:pt>
    <dgm:pt modelId="{13FC988E-6848-42F6-8F45-BB0ECFD49701}" type="sibTrans" cxnId="{0C6D910C-E59D-431D-927F-6F89A8D73308}">
      <dgm:prSet/>
      <dgm:spPr/>
      <dgm:t>
        <a:bodyPr/>
        <a:lstStyle/>
        <a:p>
          <a:endParaRPr lang="en-GB"/>
        </a:p>
      </dgm:t>
    </dgm:pt>
    <dgm:pt modelId="{C9E64547-4DD6-4846-98FD-E9B7DB90D3BF}">
      <dgm:prSet/>
      <dgm:spPr/>
      <dgm:t>
        <a:bodyPr/>
        <a:lstStyle/>
        <a:p>
          <a:r>
            <a:rPr lang="de-DE" dirty="0">
              <a:solidFill>
                <a:schemeClr val="tx1"/>
              </a:solidFill>
              <a:latin typeface="Calibri" pitchFamily="34" charset="0"/>
            </a:rPr>
            <a:t>Formale Qualifikationen / Zeugnisse </a:t>
          </a:r>
        </a:p>
      </dgm:t>
    </dgm:pt>
    <dgm:pt modelId="{755834C9-9D86-4BCC-93A8-9CA138CEE6E1}" type="parTrans" cxnId="{17855763-9CA1-462A-8A35-40ED966FB88C}">
      <dgm:prSet/>
      <dgm:spPr/>
      <dgm:t>
        <a:bodyPr/>
        <a:lstStyle/>
        <a:p>
          <a:endParaRPr lang="en-GB"/>
        </a:p>
      </dgm:t>
    </dgm:pt>
    <dgm:pt modelId="{91941DA0-1CA1-4860-A47A-5C3AAA6723E4}" type="sibTrans" cxnId="{17855763-9CA1-462A-8A35-40ED966FB88C}">
      <dgm:prSet/>
      <dgm:spPr/>
      <dgm:t>
        <a:bodyPr/>
        <a:lstStyle/>
        <a:p>
          <a:endParaRPr lang="en-GB"/>
        </a:p>
      </dgm:t>
    </dgm:pt>
    <dgm:pt modelId="{4CD69A54-5039-479B-A429-9E61DA5C0AC4}">
      <dgm:prSet/>
      <dgm:spPr/>
      <dgm:t>
        <a:bodyPr/>
        <a:lstStyle/>
        <a:p>
          <a:r>
            <a:rPr lang="de-DE" dirty="0">
              <a:solidFill>
                <a:schemeClr val="tx1"/>
              </a:solidFill>
              <a:latin typeface="Calibri" pitchFamily="34" charset="0"/>
            </a:rPr>
            <a:t>Interkulturelle </a:t>
          </a:r>
          <a:r>
            <a:rPr lang="de-DE" dirty="0" err="1">
              <a:solidFill>
                <a:schemeClr val="tx1"/>
              </a:solidFill>
              <a:latin typeface="Calibri" pitchFamily="34" charset="0"/>
            </a:rPr>
            <a:t>erfahrungen</a:t>
          </a:r>
          <a:endParaRPr lang="de-DE" dirty="0">
            <a:solidFill>
              <a:schemeClr val="tx1"/>
            </a:solidFill>
            <a:latin typeface="Calibri" pitchFamily="34" charset="0"/>
          </a:endParaRPr>
        </a:p>
      </dgm:t>
    </dgm:pt>
    <dgm:pt modelId="{A12BE763-3C34-4A58-B48D-ABD172EF3A45}" type="parTrans" cxnId="{A60A3152-DDD8-41D7-A324-5F9CD1913E66}">
      <dgm:prSet/>
      <dgm:spPr/>
      <dgm:t>
        <a:bodyPr/>
        <a:lstStyle/>
        <a:p>
          <a:endParaRPr lang="en-GB"/>
        </a:p>
      </dgm:t>
    </dgm:pt>
    <dgm:pt modelId="{13F549B4-E8C8-4292-9691-A8CBEDC85E54}" type="sibTrans" cxnId="{A60A3152-DDD8-41D7-A324-5F9CD1913E66}">
      <dgm:prSet/>
      <dgm:spPr/>
      <dgm:t>
        <a:bodyPr/>
        <a:lstStyle/>
        <a:p>
          <a:endParaRPr lang="en-GB"/>
        </a:p>
      </dgm:t>
    </dgm:pt>
    <dgm:pt modelId="{3B695CC1-684A-45CE-A51E-8758A218BC67}">
      <dgm:prSet/>
      <dgm:spPr/>
      <dgm:t>
        <a:bodyPr/>
        <a:lstStyle/>
        <a:p>
          <a:r>
            <a:rPr lang="de-DE" dirty="0">
              <a:solidFill>
                <a:schemeClr val="tx1"/>
              </a:solidFill>
              <a:latin typeface="Calibri" pitchFamily="34" charset="0"/>
            </a:rPr>
            <a:t>Aufgaben</a:t>
          </a:r>
        </a:p>
      </dgm:t>
    </dgm:pt>
    <dgm:pt modelId="{BD395E73-3B45-40F3-BD57-2E30AACD92B0}" type="parTrans" cxnId="{40AC15B1-BAFB-4158-BE64-942C2D4097D1}">
      <dgm:prSet/>
      <dgm:spPr/>
      <dgm:t>
        <a:bodyPr/>
        <a:lstStyle/>
        <a:p>
          <a:endParaRPr lang="en-GB"/>
        </a:p>
      </dgm:t>
    </dgm:pt>
    <dgm:pt modelId="{BB358026-C0BD-46E4-9E20-FF795D7417B9}" type="sibTrans" cxnId="{40AC15B1-BAFB-4158-BE64-942C2D4097D1}">
      <dgm:prSet/>
      <dgm:spPr/>
      <dgm:t>
        <a:bodyPr/>
        <a:lstStyle/>
        <a:p>
          <a:endParaRPr lang="en-GB"/>
        </a:p>
      </dgm:t>
    </dgm:pt>
    <dgm:pt modelId="{14B76803-D230-4A8D-99B1-CB6CAD729B82}">
      <dgm:prSet phldrT="[Text]"/>
      <dgm:spPr/>
      <dgm:t>
        <a:bodyPr/>
        <a:lstStyle/>
        <a:p>
          <a:r>
            <a:rPr kumimoji="1" lang="de-DE" dirty="0">
              <a:solidFill>
                <a:schemeClr val="tx1"/>
              </a:solidFill>
              <a:latin typeface="Calibri" pitchFamily="34" charset="0"/>
            </a:rPr>
            <a:t>Audio, Materialien, </a:t>
          </a:r>
          <a:r>
            <a:rPr kumimoji="1" lang="de-DE" dirty="0" err="1">
              <a:solidFill>
                <a:schemeClr val="tx1"/>
              </a:solidFill>
              <a:latin typeface="Calibri" pitchFamily="34" charset="0"/>
            </a:rPr>
            <a:t>Photos</a:t>
          </a:r>
          <a:r>
            <a:rPr kumimoji="1" lang="de-DE" dirty="0">
              <a:solidFill>
                <a:schemeClr val="tx1"/>
              </a:solidFill>
              <a:latin typeface="Calibri" pitchFamily="34" charset="0"/>
            </a:rPr>
            <a:t>,</a:t>
          </a:r>
          <a:endParaRPr lang="en-GB" dirty="0"/>
        </a:p>
      </dgm:t>
    </dgm:pt>
    <dgm:pt modelId="{9CD1517F-8440-4041-AED2-96911B4032D1}" type="parTrans" cxnId="{81EBDDF9-5B26-4E79-9243-49BE1C2B2C4B}">
      <dgm:prSet/>
      <dgm:spPr/>
      <dgm:t>
        <a:bodyPr/>
        <a:lstStyle/>
        <a:p>
          <a:endParaRPr lang="en-GB"/>
        </a:p>
      </dgm:t>
    </dgm:pt>
    <dgm:pt modelId="{1C757B4B-603F-4F4B-A61B-A887A07F029E}" type="sibTrans" cxnId="{81EBDDF9-5B26-4E79-9243-49BE1C2B2C4B}">
      <dgm:prSet/>
      <dgm:spPr/>
      <dgm:t>
        <a:bodyPr/>
        <a:lstStyle/>
        <a:p>
          <a:endParaRPr lang="en-GB"/>
        </a:p>
      </dgm:t>
    </dgm:pt>
    <dgm:pt modelId="{6940A23A-6A46-4E5C-B3FD-D2F8F3C0390F}">
      <dgm:prSet phldrT="[Text]"/>
      <dgm:spPr/>
      <dgm:t>
        <a:bodyPr/>
        <a:lstStyle/>
        <a:p>
          <a:r>
            <a:rPr kumimoji="1" lang="de-DE" dirty="0">
              <a:solidFill>
                <a:schemeClr val="tx1"/>
              </a:solidFill>
              <a:latin typeface="Calibri" pitchFamily="34" charset="0"/>
            </a:rPr>
            <a:t>Illustrationen oder Präsentationen</a:t>
          </a:r>
          <a:endParaRPr lang="en-GB" dirty="0"/>
        </a:p>
      </dgm:t>
    </dgm:pt>
    <dgm:pt modelId="{C638CD87-5D9B-4E95-B442-14897BACBCAD}" type="parTrans" cxnId="{F562894B-D8FC-4D18-9B95-7789B217A818}">
      <dgm:prSet/>
      <dgm:spPr/>
      <dgm:t>
        <a:bodyPr/>
        <a:lstStyle/>
        <a:p>
          <a:endParaRPr lang="en-GB"/>
        </a:p>
      </dgm:t>
    </dgm:pt>
    <dgm:pt modelId="{654F254A-42B6-4E71-B658-E40C4A4AD309}" type="sibTrans" cxnId="{F562894B-D8FC-4D18-9B95-7789B217A818}">
      <dgm:prSet/>
      <dgm:spPr/>
      <dgm:t>
        <a:bodyPr/>
        <a:lstStyle/>
        <a:p>
          <a:endParaRPr lang="en-GB"/>
        </a:p>
      </dgm:t>
    </dgm:pt>
    <dgm:pt modelId="{36460127-F6F4-44EB-8099-57E923E6E5D9}" type="pres">
      <dgm:prSet presAssocID="{12CD2712-1F38-45E1-8E6F-15FD152E165E}" presName="Name0" presStyleCnt="0">
        <dgm:presLayoutVars>
          <dgm:dir/>
          <dgm:animLvl val="lvl"/>
          <dgm:resizeHandles val="exact"/>
        </dgm:presLayoutVars>
      </dgm:prSet>
      <dgm:spPr/>
    </dgm:pt>
    <dgm:pt modelId="{7C3E98BE-9E32-4222-A394-1FD61941330C}" type="pres">
      <dgm:prSet presAssocID="{7AD3F694-909A-4BC6-8F66-6AE5DF88E81B}" presName="composite" presStyleCnt="0"/>
      <dgm:spPr/>
    </dgm:pt>
    <dgm:pt modelId="{401BB95C-3574-45B5-923E-71C833DD9E1F}" type="pres">
      <dgm:prSet presAssocID="{7AD3F694-909A-4BC6-8F66-6AE5DF88E81B}" presName="parTx" presStyleLbl="alignNode1" presStyleIdx="0" presStyleCnt="3" custLinFactNeighborX="16141">
        <dgm:presLayoutVars>
          <dgm:chMax val="0"/>
          <dgm:chPref val="0"/>
          <dgm:bulletEnabled val="1"/>
        </dgm:presLayoutVars>
      </dgm:prSet>
      <dgm:spPr/>
    </dgm:pt>
    <dgm:pt modelId="{F703266F-7F0E-4B31-9DE5-A4D78F582EE4}" type="pres">
      <dgm:prSet presAssocID="{7AD3F694-909A-4BC6-8F66-6AE5DF88E81B}" presName="desTx" presStyleLbl="alignAccFollowNode1" presStyleIdx="0" presStyleCnt="3" custScaleY="98511" custLinFactNeighborX="16141">
        <dgm:presLayoutVars>
          <dgm:bulletEnabled val="1"/>
        </dgm:presLayoutVars>
      </dgm:prSet>
      <dgm:spPr/>
    </dgm:pt>
    <dgm:pt modelId="{8191E88A-7A88-4BC4-9BBF-522EE3700458}" type="pres">
      <dgm:prSet presAssocID="{D204AD74-AD73-456D-8888-721E2BBD4B26}" presName="space" presStyleCnt="0"/>
      <dgm:spPr/>
    </dgm:pt>
    <dgm:pt modelId="{5737D9C0-2C63-4FCE-B482-8E4EE1082F5D}" type="pres">
      <dgm:prSet presAssocID="{4E17A0B1-AAF1-48AB-AF42-9F99AF36D20D}" presName="composite" presStyleCnt="0"/>
      <dgm:spPr/>
    </dgm:pt>
    <dgm:pt modelId="{46F41E72-3B08-4F94-BEA9-BB9928E25E46}" type="pres">
      <dgm:prSet presAssocID="{4E17A0B1-AAF1-48AB-AF42-9F99AF36D20D}" presName="parTx" presStyleLbl="alignNode1" presStyleIdx="1" presStyleCnt="3" custLinFactNeighborX="9267">
        <dgm:presLayoutVars>
          <dgm:chMax val="0"/>
          <dgm:chPref val="0"/>
          <dgm:bulletEnabled val="1"/>
        </dgm:presLayoutVars>
      </dgm:prSet>
      <dgm:spPr/>
    </dgm:pt>
    <dgm:pt modelId="{ECB47F87-5CED-4E04-B2E4-2F928EDEEF39}" type="pres">
      <dgm:prSet presAssocID="{4E17A0B1-AAF1-48AB-AF42-9F99AF36D20D}" presName="desTx" presStyleLbl="alignAccFollowNode1" presStyleIdx="1" presStyleCnt="3" custLinFactNeighborX="9267">
        <dgm:presLayoutVars>
          <dgm:bulletEnabled val="1"/>
        </dgm:presLayoutVars>
      </dgm:prSet>
      <dgm:spPr/>
    </dgm:pt>
    <dgm:pt modelId="{C6FC1F04-9241-4D66-B5A9-202AF2C428A7}" type="pres">
      <dgm:prSet presAssocID="{443F44B7-3685-43D1-9C2A-FB6F554CF9ED}" presName="space" presStyleCnt="0"/>
      <dgm:spPr/>
    </dgm:pt>
    <dgm:pt modelId="{0AC79877-C633-437C-8E55-8DFB83589096}" type="pres">
      <dgm:prSet presAssocID="{42009644-C177-4706-BE3C-DE2403FD2BDE}" presName="composite" presStyleCnt="0"/>
      <dgm:spPr/>
    </dgm:pt>
    <dgm:pt modelId="{7E9602E8-313A-4D1B-9E6D-E4B77E39098E}" type="pres">
      <dgm:prSet presAssocID="{42009644-C177-4706-BE3C-DE2403FD2BDE}" presName="parTx" presStyleLbl="alignNode1" presStyleIdx="2" presStyleCnt="3">
        <dgm:presLayoutVars>
          <dgm:chMax val="0"/>
          <dgm:chPref val="0"/>
          <dgm:bulletEnabled val="1"/>
        </dgm:presLayoutVars>
      </dgm:prSet>
      <dgm:spPr/>
    </dgm:pt>
    <dgm:pt modelId="{A8A2A242-7BAF-4907-A93F-751E7BCFE3FB}" type="pres">
      <dgm:prSet presAssocID="{42009644-C177-4706-BE3C-DE2403FD2BDE}" presName="desTx" presStyleLbl="alignAccFollowNode1" presStyleIdx="2" presStyleCnt="3">
        <dgm:presLayoutVars>
          <dgm:bulletEnabled val="1"/>
        </dgm:presLayoutVars>
      </dgm:prSet>
      <dgm:spPr/>
    </dgm:pt>
  </dgm:ptLst>
  <dgm:cxnLst>
    <dgm:cxn modelId="{2C82D308-37E8-4C7C-A00A-967E28B8EF0F}" srcId="{4E17A0B1-AAF1-48AB-AF42-9F99AF36D20D}" destId="{A941515C-9903-4DCB-99FC-65546CDB4041}" srcOrd="0" destOrd="0" parTransId="{D1170D6F-E98D-4BBA-80B5-4BE88F5BADE6}" sibTransId="{872F20C9-5DBF-4FAC-BE46-4D5A8EA66D12}"/>
    <dgm:cxn modelId="{0C6D910C-E59D-431D-927F-6F89A8D73308}" srcId="{42009644-C177-4706-BE3C-DE2403FD2BDE}" destId="{B55AF879-A203-4B4E-A51C-B67EF5B4B68D}" srcOrd="0" destOrd="0" parTransId="{A7FFFF1A-4583-428F-B3A0-880EC9766397}" sibTransId="{13FC988E-6848-42F6-8F45-BB0ECFD49701}"/>
    <dgm:cxn modelId="{B3B5680E-332A-465E-AF9D-9F66C6316CB7}" type="presOf" srcId="{3B695CC1-684A-45CE-A51E-8758A218BC67}" destId="{ECB47F87-5CED-4E04-B2E4-2F928EDEEF39}" srcOrd="0" destOrd="2" presId="urn:microsoft.com/office/officeart/2005/8/layout/hList1"/>
    <dgm:cxn modelId="{87ED491F-6022-48E5-BFD1-FD31ED4ACC9E}" type="presOf" srcId="{A941515C-9903-4DCB-99FC-65546CDB4041}" destId="{ECB47F87-5CED-4E04-B2E4-2F928EDEEF39}" srcOrd="0" destOrd="0" presId="urn:microsoft.com/office/officeart/2005/8/layout/hList1"/>
    <dgm:cxn modelId="{2CBA0727-44D3-4878-9E39-30805801BFFA}" type="presOf" srcId="{B55AF879-A203-4B4E-A51C-B67EF5B4B68D}" destId="{A8A2A242-7BAF-4907-A93F-751E7BCFE3FB}" srcOrd="0" destOrd="0" presId="urn:microsoft.com/office/officeart/2005/8/layout/hList1"/>
    <dgm:cxn modelId="{3972AD38-4006-4964-AC29-A48AEC4E4AEB}" srcId="{12CD2712-1F38-45E1-8E6F-15FD152E165E}" destId="{7AD3F694-909A-4BC6-8F66-6AE5DF88E81B}" srcOrd="0" destOrd="0" parTransId="{810E07EF-48C7-4EC7-A9B2-B14D7592F13A}" sibTransId="{D204AD74-AD73-456D-8888-721E2BBD4B26}"/>
    <dgm:cxn modelId="{5A07B941-1C5C-4F5D-BE7D-1FEDFC2DEB58}" type="presOf" srcId="{7AD3F694-909A-4BC6-8F66-6AE5DF88E81B}" destId="{401BB95C-3574-45B5-923E-71C833DD9E1F}" srcOrd="0" destOrd="0" presId="urn:microsoft.com/office/officeart/2005/8/layout/hList1"/>
    <dgm:cxn modelId="{17855763-9CA1-462A-8A35-40ED966FB88C}" srcId="{7AD3F694-909A-4BC6-8F66-6AE5DF88E81B}" destId="{C9E64547-4DD6-4846-98FD-E9B7DB90D3BF}" srcOrd="1" destOrd="0" parTransId="{755834C9-9D86-4BCC-93A8-9CA138CEE6E1}" sibTransId="{91941DA0-1CA1-4860-A47A-5C3AAA6723E4}"/>
    <dgm:cxn modelId="{B487D469-2EFB-4692-AAA1-97CABF6398BB}" type="presOf" srcId="{4E17A0B1-AAF1-48AB-AF42-9F99AF36D20D}" destId="{46F41E72-3B08-4F94-BEA9-BB9928E25E46}" srcOrd="0" destOrd="0" presId="urn:microsoft.com/office/officeart/2005/8/layout/hList1"/>
    <dgm:cxn modelId="{8717E24A-FC76-4BCB-A0A6-63B1AE376EC8}" type="presOf" srcId="{4CD69A54-5039-479B-A429-9E61DA5C0AC4}" destId="{ECB47F87-5CED-4E04-B2E4-2F928EDEEF39}" srcOrd="0" destOrd="1" presId="urn:microsoft.com/office/officeart/2005/8/layout/hList1"/>
    <dgm:cxn modelId="{F562894B-D8FC-4D18-9B95-7789B217A818}" srcId="{42009644-C177-4706-BE3C-DE2403FD2BDE}" destId="{6940A23A-6A46-4E5C-B3FD-D2F8F3C0390F}" srcOrd="2" destOrd="0" parTransId="{C638CD87-5D9B-4E95-B442-14897BACBCAD}" sibTransId="{654F254A-42B6-4E71-B658-E40C4A4AD309}"/>
    <dgm:cxn modelId="{A60A3152-DDD8-41D7-A324-5F9CD1913E66}" srcId="{4E17A0B1-AAF1-48AB-AF42-9F99AF36D20D}" destId="{4CD69A54-5039-479B-A429-9E61DA5C0AC4}" srcOrd="1" destOrd="0" parTransId="{A12BE763-3C34-4A58-B48D-ABD172EF3A45}" sibTransId="{13F549B4-E8C8-4292-9691-A8CBEDC85E54}"/>
    <dgm:cxn modelId="{C9EA2053-4BE4-4AF6-B6FE-CD49B5C40F07}" type="presOf" srcId="{C9E64547-4DD6-4846-98FD-E9B7DB90D3BF}" destId="{F703266F-7F0E-4B31-9DE5-A4D78F582EE4}" srcOrd="0" destOrd="1" presId="urn:microsoft.com/office/officeart/2005/8/layout/hList1"/>
    <dgm:cxn modelId="{6ECE5F73-942A-423A-92B4-5F019D4128A0}" type="presOf" srcId="{86F743A0-8618-4FAB-A27B-1A4C6FE0F848}" destId="{F703266F-7F0E-4B31-9DE5-A4D78F582EE4}" srcOrd="0" destOrd="0" presId="urn:microsoft.com/office/officeart/2005/8/layout/hList1"/>
    <dgm:cxn modelId="{40AC15B1-BAFB-4158-BE64-942C2D4097D1}" srcId="{4E17A0B1-AAF1-48AB-AF42-9F99AF36D20D}" destId="{3B695CC1-684A-45CE-A51E-8758A218BC67}" srcOrd="2" destOrd="0" parTransId="{BD395E73-3B45-40F3-BD57-2E30AACD92B0}" sibTransId="{BB358026-C0BD-46E4-9E20-FF795D7417B9}"/>
    <dgm:cxn modelId="{5C9AF7B1-72D2-404A-8459-C4CD5E9F6718}" type="presOf" srcId="{6940A23A-6A46-4E5C-B3FD-D2F8F3C0390F}" destId="{A8A2A242-7BAF-4907-A93F-751E7BCFE3FB}" srcOrd="0" destOrd="2" presId="urn:microsoft.com/office/officeart/2005/8/layout/hList1"/>
    <dgm:cxn modelId="{D8EE5AB4-0A3A-441D-988E-3A34D846BD1B}" srcId="{7AD3F694-909A-4BC6-8F66-6AE5DF88E81B}" destId="{86F743A0-8618-4FAB-A27B-1A4C6FE0F848}" srcOrd="0" destOrd="0" parTransId="{34589B15-3FF8-4662-AEB9-27FB73D8F798}" sibTransId="{FA0ACC5A-5E04-496F-A97F-3D0D1B2ABF80}"/>
    <dgm:cxn modelId="{4F91C8D7-3A17-47D9-8003-E1F1CD279687}" type="presOf" srcId="{14B76803-D230-4A8D-99B1-CB6CAD729B82}" destId="{A8A2A242-7BAF-4907-A93F-751E7BCFE3FB}" srcOrd="0" destOrd="1" presId="urn:microsoft.com/office/officeart/2005/8/layout/hList1"/>
    <dgm:cxn modelId="{E7C936DA-85E1-44EC-AAEB-53B454D48776}" type="presOf" srcId="{42009644-C177-4706-BE3C-DE2403FD2BDE}" destId="{7E9602E8-313A-4D1B-9E6D-E4B77E39098E}" srcOrd="0" destOrd="0" presId="urn:microsoft.com/office/officeart/2005/8/layout/hList1"/>
    <dgm:cxn modelId="{4F3CD2F5-213D-4B3D-BCFF-1816A2C28C1B}" srcId="{12CD2712-1F38-45E1-8E6F-15FD152E165E}" destId="{42009644-C177-4706-BE3C-DE2403FD2BDE}" srcOrd="2" destOrd="0" parTransId="{B2EDD5D9-8788-48C9-8C82-C295E5FEF008}" sibTransId="{F9A909BB-00EA-4839-8D33-1D6AE8B343EE}"/>
    <dgm:cxn modelId="{81EBDDF9-5B26-4E79-9243-49BE1C2B2C4B}" srcId="{42009644-C177-4706-BE3C-DE2403FD2BDE}" destId="{14B76803-D230-4A8D-99B1-CB6CAD729B82}" srcOrd="1" destOrd="0" parTransId="{9CD1517F-8440-4041-AED2-96911B4032D1}" sibTransId="{1C757B4B-603F-4F4B-A61B-A887A07F029E}"/>
    <dgm:cxn modelId="{FAEE37FB-72D6-462A-A28E-B80E39FC87FF}" srcId="{12CD2712-1F38-45E1-8E6F-15FD152E165E}" destId="{4E17A0B1-AAF1-48AB-AF42-9F99AF36D20D}" srcOrd="1" destOrd="0" parTransId="{B1ACF554-C2E9-40E7-A412-9B2576B8159E}" sibTransId="{443F44B7-3685-43D1-9C2A-FB6F554CF9ED}"/>
    <dgm:cxn modelId="{2CF462FF-25B6-407C-A324-7CBB43F9B4D8}" type="presOf" srcId="{12CD2712-1F38-45E1-8E6F-15FD152E165E}" destId="{36460127-F6F4-44EB-8099-57E923E6E5D9}" srcOrd="0" destOrd="0" presId="urn:microsoft.com/office/officeart/2005/8/layout/hList1"/>
    <dgm:cxn modelId="{D9F015D3-CDDB-4A61-97BE-6ED35A33D87E}" type="presParOf" srcId="{36460127-F6F4-44EB-8099-57E923E6E5D9}" destId="{7C3E98BE-9E32-4222-A394-1FD61941330C}" srcOrd="0" destOrd="0" presId="urn:microsoft.com/office/officeart/2005/8/layout/hList1"/>
    <dgm:cxn modelId="{43C7362B-1064-4188-A459-345577E5CBE6}" type="presParOf" srcId="{7C3E98BE-9E32-4222-A394-1FD61941330C}" destId="{401BB95C-3574-45B5-923E-71C833DD9E1F}" srcOrd="0" destOrd="0" presId="urn:microsoft.com/office/officeart/2005/8/layout/hList1"/>
    <dgm:cxn modelId="{8624363C-0527-4BA2-A0DD-21BC811E7E1D}" type="presParOf" srcId="{7C3E98BE-9E32-4222-A394-1FD61941330C}" destId="{F703266F-7F0E-4B31-9DE5-A4D78F582EE4}" srcOrd="1" destOrd="0" presId="urn:microsoft.com/office/officeart/2005/8/layout/hList1"/>
    <dgm:cxn modelId="{6FD62720-490C-4E99-AAFF-6FFD35B1E1CC}" type="presParOf" srcId="{36460127-F6F4-44EB-8099-57E923E6E5D9}" destId="{8191E88A-7A88-4BC4-9BBF-522EE3700458}" srcOrd="1" destOrd="0" presId="urn:microsoft.com/office/officeart/2005/8/layout/hList1"/>
    <dgm:cxn modelId="{5848D4FE-AA2F-44FB-BFCB-0E9DEF334CAA}" type="presParOf" srcId="{36460127-F6F4-44EB-8099-57E923E6E5D9}" destId="{5737D9C0-2C63-4FCE-B482-8E4EE1082F5D}" srcOrd="2" destOrd="0" presId="urn:microsoft.com/office/officeart/2005/8/layout/hList1"/>
    <dgm:cxn modelId="{0402F50F-89EC-4302-842F-3FD49DF1F2AB}" type="presParOf" srcId="{5737D9C0-2C63-4FCE-B482-8E4EE1082F5D}" destId="{46F41E72-3B08-4F94-BEA9-BB9928E25E46}" srcOrd="0" destOrd="0" presId="urn:microsoft.com/office/officeart/2005/8/layout/hList1"/>
    <dgm:cxn modelId="{5384D387-BC4E-4C9F-8949-E33AB826C0CB}" type="presParOf" srcId="{5737D9C0-2C63-4FCE-B482-8E4EE1082F5D}" destId="{ECB47F87-5CED-4E04-B2E4-2F928EDEEF39}" srcOrd="1" destOrd="0" presId="urn:microsoft.com/office/officeart/2005/8/layout/hList1"/>
    <dgm:cxn modelId="{C798A6BD-0F8F-4E84-BE46-57DE09CE0F2D}" type="presParOf" srcId="{36460127-F6F4-44EB-8099-57E923E6E5D9}" destId="{C6FC1F04-9241-4D66-B5A9-202AF2C428A7}" srcOrd="3" destOrd="0" presId="urn:microsoft.com/office/officeart/2005/8/layout/hList1"/>
    <dgm:cxn modelId="{7372749F-0232-42A8-B0D9-57E702914175}" type="presParOf" srcId="{36460127-F6F4-44EB-8099-57E923E6E5D9}" destId="{0AC79877-C633-437C-8E55-8DFB83589096}" srcOrd="4" destOrd="0" presId="urn:microsoft.com/office/officeart/2005/8/layout/hList1"/>
    <dgm:cxn modelId="{B4CF2C3C-0397-42C7-8C05-A026CAF6FB50}" type="presParOf" srcId="{0AC79877-C633-437C-8E55-8DFB83589096}" destId="{7E9602E8-313A-4D1B-9E6D-E4B77E39098E}" srcOrd="0" destOrd="0" presId="urn:microsoft.com/office/officeart/2005/8/layout/hList1"/>
    <dgm:cxn modelId="{3463D488-B7F5-4ABE-B7C7-C4FE98AF2274}" type="presParOf" srcId="{0AC79877-C633-437C-8E55-8DFB83589096}" destId="{A8A2A242-7BAF-4907-A93F-751E7BCFE3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62BB83-1DE7-4B9F-B7F6-292D87BCA7EE}"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B304D718-00F3-4BD5-8A63-F683F0AD9C81}">
      <dgm:prSet/>
      <dgm:spPr/>
      <dgm:t>
        <a:bodyPr/>
        <a:lstStyle/>
        <a:p>
          <a:r>
            <a:rPr lang="es-ES" dirty="0" err="1"/>
            <a:t>Evaluation</a:t>
          </a:r>
          <a:endParaRPr lang="en-US" dirty="0"/>
        </a:p>
      </dgm:t>
    </dgm:pt>
    <dgm:pt modelId="{F765052B-2303-454F-B9CB-63848521AF68}" type="parTrans" cxnId="{69007662-EE91-4C66-AC52-D1949E99399E}">
      <dgm:prSet/>
      <dgm:spPr/>
      <dgm:t>
        <a:bodyPr/>
        <a:lstStyle/>
        <a:p>
          <a:endParaRPr lang="en-US"/>
        </a:p>
      </dgm:t>
    </dgm:pt>
    <dgm:pt modelId="{95FF2459-E57B-4090-AF28-FF6D31598FE9}" type="sibTrans" cxnId="{69007662-EE91-4C66-AC52-D1949E99399E}">
      <dgm:prSet/>
      <dgm:spPr/>
      <dgm:t>
        <a:bodyPr/>
        <a:lstStyle/>
        <a:p>
          <a:endParaRPr lang="en-US"/>
        </a:p>
      </dgm:t>
    </dgm:pt>
    <dgm:pt modelId="{793CDEAB-0900-4293-8CFA-6B407BE12733}">
      <dgm:prSet/>
      <dgm:spPr/>
      <dgm:t>
        <a:bodyPr/>
        <a:lstStyle/>
        <a:p>
          <a:r>
            <a:rPr lang="en-US" dirty="0" err="1"/>
            <a:t>Studierenden</a:t>
          </a:r>
          <a:r>
            <a:rPr lang="en-US" dirty="0"/>
            <a:t> </a:t>
          </a:r>
          <a:r>
            <a:rPr lang="en-US" dirty="0" err="1"/>
            <a:t>ihre</a:t>
          </a:r>
          <a:r>
            <a:rPr lang="en-US" dirty="0"/>
            <a:t> </a:t>
          </a:r>
          <a:r>
            <a:rPr lang="en-US" dirty="0" err="1"/>
            <a:t>Fortschritte</a:t>
          </a:r>
          <a:r>
            <a:rPr lang="en-US" dirty="0"/>
            <a:t> </a:t>
          </a:r>
          <a:r>
            <a:rPr lang="en-US" dirty="0" err="1"/>
            <a:t>zeigen</a:t>
          </a:r>
          <a:endParaRPr lang="en-US" dirty="0"/>
        </a:p>
      </dgm:t>
    </dgm:pt>
    <dgm:pt modelId="{1F470971-FAE4-4028-93BD-64361D711A02}" type="parTrans" cxnId="{D6859DB9-D0BF-4353-B175-E7AE278DE273}">
      <dgm:prSet/>
      <dgm:spPr/>
      <dgm:t>
        <a:bodyPr/>
        <a:lstStyle/>
        <a:p>
          <a:endParaRPr lang="en-US"/>
        </a:p>
      </dgm:t>
    </dgm:pt>
    <dgm:pt modelId="{0BAEBB21-95EC-489D-8A5A-ECE8609609F9}" type="sibTrans" cxnId="{D6859DB9-D0BF-4353-B175-E7AE278DE273}">
      <dgm:prSet/>
      <dgm:spPr/>
      <dgm:t>
        <a:bodyPr/>
        <a:lstStyle/>
        <a:p>
          <a:endParaRPr lang="en-US"/>
        </a:p>
      </dgm:t>
    </dgm:pt>
    <dgm:pt modelId="{37D4FCE7-37ED-44A4-BC08-54C9A8DCAB1E}">
      <dgm:prSet/>
      <dgm:spPr/>
      <dgm:t>
        <a:bodyPr/>
        <a:lstStyle/>
        <a:p>
          <a:r>
            <a:rPr lang="en-US" dirty="0" err="1"/>
            <a:t>Studierenden</a:t>
          </a:r>
          <a:r>
            <a:rPr lang="en-US" dirty="0"/>
            <a:t> </a:t>
          </a:r>
          <a:r>
            <a:rPr lang="en-US" dirty="0" err="1"/>
            <a:t>helfen</a:t>
          </a:r>
          <a:r>
            <a:rPr lang="en-US" dirty="0"/>
            <a:t>, </a:t>
          </a:r>
          <a:r>
            <a:rPr lang="en-US" dirty="0" err="1"/>
            <a:t>besser</a:t>
          </a:r>
          <a:r>
            <a:rPr lang="en-US" dirty="0"/>
            <a:t> </a:t>
          </a:r>
          <a:r>
            <a:rPr lang="en-US" dirty="0" err="1"/>
            <a:t>zu</a:t>
          </a:r>
          <a:r>
            <a:rPr lang="en-US" dirty="0"/>
            <a:t> </a:t>
          </a:r>
          <a:r>
            <a:rPr lang="en-US" dirty="0" err="1"/>
            <a:t>lernen</a:t>
          </a:r>
          <a:endParaRPr lang="en-US" dirty="0"/>
        </a:p>
      </dgm:t>
    </dgm:pt>
    <dgm:pt modelId="{9BB2F6B2-29FF-43F6-93A0-5933BDD78DEF}" type="parTrans" cxnId="{A0A69B7E-BDFC-4D38-B1CF-B2233684023E}">
      <dgm:prSet/>
      <dgm:spPr/>
      <dgm:t>
        <a:bodyPr/>
        <a:lstStyle/>
        <a:p>
          <a:endParaRPr lang="en-US"/>
        </a:p>
      </dgm:t>
    </dgm:pt>
    <dgm:pt modelId="{5C6EF265-D8BF-4F28-9506-F2BA5745B951}" type="sibTrans" cxnId="{A0A69B7E-BDFC-4D38-B1CF-B2233684023E}">
      <dgm:prSet/>
      <dgm:spPr/>
      <dgm:t>
        <a:bodyPr/>
        <a:lstStyle/>
        <a:p>
          <a:endParaRPr lang="en-US"/>
        </a:p>
      </dgm:t>
    </dgm:pt>
    <dgm:pt modelId="{04F68615-9372-4187-95AF-E752D879C376}">
      <dgm:prSet/>
      <dgm:spPr/>
      <dgm:t>
        <a:bodyPr/>
        <a:lstStyle/>
        <a:p>
          <a:r>
            <a:rPr lang="es-ES" dirty="0" err="1">
              <a:solidFill>
                <a:schemeClr val="bg1"/>
              </a:solidFill>
            </a:rPr>
            <a:t>Studierenden</a:t>
          </a:r>
          <a:r>
            <a:rPr lang="es-ES" dirty="0">
              <a:solidFill>
                <a:schemeClr val="bg1"/>
              </a:solidFill>
            </a:rPr>
            <a:t> </a:t>
          </a:r>
          <a:r>
            <a:rPr lang="es-ES" dirty="0" err="1">
              <a:solidFill>
                <a:schemeClr val="bg1"/>
              </a:solidFill>
            </a:rPr>
            <a:t>helfen</a:t>
          </a:r>
          <a:r>
            <a:rPr lang="es-ES" dirty="0">
              <a:solidFill>
                <a:schemeClr val="bg1"/>
              </a:solidFill>
            </a:rPr>
            <a:t>, </a:t>
          </a:r>
          <a:r>
            <a:rPr lang="es-ES" dirty="0" err="1">
              <a:solidFill>
                <a:schemeClr val="bg1"/>
              </a:solidFill>
            </a:rPr>
            <a:t>sich</a:t>
          </a:r>
          <a:r>
            <a:rPr lang="es-ES" dirty="0">
              <a:solidFill>
                <a:schemeClr val="bg1"/>
              </a:solidFill>
            </a:rPr>
            <a:t> </a:t>
          </a:r>
          <a:r>
            <a:rPr lang="es-ES" dirty="0" err="1">
              <a:solidFill>
                <a:schemeClr val="bg1"/>
              </a:solidFill>
            </a:rPr>
            <a:t>als</a:t>
          </a:r>
          <a:r>
            <a:rPr lang="es-ES" dirty="0">
              <a:solidFill>
                <a:schemeClr val="bg1"/>
              </a:solidFill>
            </a:rPr>
            <a:t> </a:t>
          </a:r>
          <a:r>
            <a:rPr lang="es-ES" dirty="0" err="1">
              <a:solidFill>
                <a:schemeClr val="bg1"/>
              </a:solidFill>
            </a:rPr>
            <a:t>Lernende</a:t>
          </a:r>
          <a:r>
            <a:rPr lang="es-ES" dirty="0">
              <a:solidFill>
                <a:schemeClr val="bg1"/>
              </a:solidFill>
            </a:rPr>
            <a:t> </a:t>
          </a:r>
          <a:r>
            <a:rPr lang="es-ES" dirty="0" err="1">
              <a:solidFill>
                <a:schemeClr val="bg1"/>
              </a:solidFill>
            </a:rPr>
            <a:t>bessser</a:t>
          </a:r>
          <a:r>
            <a:rPr lang="es-ES" dirty="0">
              <a:solidFill>
                <a:schemeClr val="bg1"/>
              </a:solidFill>
            </a:rPr>
            <a:t> </a:t>
          </a:r>
          <a:r>
            <a:rPr lang="es-ES" dirty="0" err="1">
              <a:solidFill>
                <a:schemeClr val="bg1"/>
              </a:solidFill>
            </a:rPr>
            <a:t>kennenzulernen</a:t>
          </a:r>
          <a:r>
            <a:rPr lang="es-ES" dirty="0">
              <a:solidFill>
                <a:schemeClr val="bg1"/>
              </a:solidFill>
            </a:rPr>
            <a:t> </a:t>
          </a:r>
          <a:endParaRPr lang="en-US" dirty="0">
            <a:solidFill>
              <a:schemeClr val="bg1"/>
            </a:solidFill>
          </a:endParaRPr>
        </a:p>
      </dgm:t>
    </dgm:pt>
    <dgm:pt modelId="{440CB02E-D633-4A4B-B701-A33262231BF8}" type="parTrans" cxnId="{78B20DBF-30C2-45C6-9F08-7E9053A233D1}">
      <dgm:prSet/>
      <dgm:spPr/>
      <dgm:t>
        <a:bodyPr/>
        <a:lstStyle/>
        <a:p>
          <a:endParaRPr lang="en-US"/>
        </a:p>
      </dgm:t>
    </dgm:pt>
    <dgm:pt modelId="{A005ED0F-2CBE-4FFC-9287-4F7E12C78E51}" type="sibTrans" cxnId="{78B20DBF-30C2-45C6-9F08-7E9053A233D1}">
      <dgm:prSet/>
      <dgm:spPr/>
      <dgm:t>
        <a:bodyPr/>
        <a:lstStyle/>
        <a:p>
          <a:endParaRPr lang="en-US"/>
        </a:p>
      </dgm:t>
    </dgm:pt>
    <dgm:pt modelId="{A3E97EB8-7D38-4020-B3DE-0125A40B7789}">
      <dgm:prSet/>
      <dgm:spPr/>
      <dgm:t>
        <a:bodyPr/>
        <a:lstStyle/>
        <a:p>
          <a:r>
            <a:rPr lang="es-ES" dirty="0"/>
            <a:t>Metacognition (Planen, Überwachen, Selbstevaluierung)</a:t>
          </a:r>
          <a:endParaRPr lang="en-US" dirty="0"/>
        </a:p>
      </dgm:t>
    </dgm:pt>
    <dgm:pt modelId="{27F675BB-8CB4-4A4E-89A7-2710D0439A07}" type="parTrans" cxnId="{41B86C90-32C0-4E58-AB40-E5E7FC30C80E}">
      <dgm:prSet/>
      <dgm:spPr/>
      <dgm:t>
        <a:bodyPr/>
        <a:lstStyle/>
        <a:p>
          <a:endParaRPr lang="en-US"/>
        </a:p>
      </dgm:t>
    </dgm:pt>
    <dgm:pt modelId="{C00CA530-D76A-4CF8-AED7-3B40CA925360}" type="sibTrans" cxnId="{41B86C90-32C0-4E58-AB40-E5E7FC30C80E}">
      <dgm:prSet/>
      <dgm:spPr/>
      <dgm:t>
        <a:bodyPr/>
        <a:lstStyle/>
        <a:p>
          <a:endParaRPr lang="en-US"/>
        </a:p>
      </dgm:t>
    </dgm:pt>
    <dgm:pt modelId="{E15CEC3A-E655-4087-A9C6-FEC557111F52}">
      <dgm:prSet/>
      <dgm:spPr/>
      <dgm:t>
        <a:bodyPr/>
        <a:lstStyle/>
        <a:p>
          <a:r>
            <a:rPr lang="en-US" dirty="0" err="1"/>
            <a:t>Selbtständigkeit</a:t>
          </a:r>
          <a:r>
            <a:rPr lang="en-US" dirty="0"/>
            <a:t> und </a:t>
          </a:r>
          <a:r>
            <a:rPr lang="en-US" dirty="0" err="1"/>
            <a:t>Selbstregulierung</a:t>
          </a:r>
          <a:r>
            <a:rPr lang="en-US" dirty="0"/>
            <a:t> </a:t>
          </a:r>
          <a:r>
            <a:rPr lang="en-US" dirty="0" err="1"/>
            <a:t>fördern</a:t>
          </a:r>
          <a:endParaRPr lang="en-US" dirty="0"/>
        </a:p>
      </dgm:t>
    </dgm:pt>
    <dgm:pt modelId="{BF40EF73-0F59-48D7-8DE2-D3689B6F7511}" type="parTrans" cxnId="{7BB5FAD9-E6E1-4D83-BB94-0F28A9A826F0}">
      <dgm:prSet/>
      <dgm:spPr/>
      <dgm:t>
        <a:bodyPr/>
        <a:lstStyle/>
        <a:p>
          <a:endParaRPr lang="en-US"/>
        </a:p>
      </dgm:t>
    </dgm:pt>
    <dgm:pt modelId="{C19CE277-73C3-49AD-B84E-51E60C60D107}" type="sibTrans" cxnId="{7BB5FAD9-E6E1-4D83-BB94-0F28A9A826F0}">
      <dgm:prSet/>
      <dgm:spPr/>
      <dgm:t>
        <a:bodyPr/>
        <a:lstStyle/>
        <a:p>
          <a:endParaRPr lang="en-US"/>
        </a:p>
      </dgm:t>
    </dgm:pt>
    <dgm:pt modelId="{4703AF17-CA0E-4CFC-8C3E-062F6641AF30}" type="pres">
      <dgm:prSet presAssocID="{4162BB83-1DE7-4B9F-B7F6-292D87BCA7EE}" presName="Name0" presStyleCnt="0">
        <dgm:presLayoutVars>
          <dgm:dir/>
          <dgm:resizeHandles val="exact"/>
        </dgm:presLayoutVars>
      </dgm:prSet>
      <dgm:spPr/>
    </dgm:pt>
    <dgm:pt modelId="{0731FB11-7A30-4302-8ABF-06EF9ED0D57D}" type="pres">
      <dgm:prSet presAssocID="{B304D718-00F3-4BD5-8A63-F683F0AD9C81}" presName="node" presStyleLbl="node1" presStyleIdx="0" presStyleCnt="6">
        <dgm:presLayoutVars>
          <dgm:bulletEnabled val="1"/>
        </dgm:presLayoutVars>
      </dgm:prSet>
      <dgm:spPr/>
    </dgm:pt>
    <dgm:pt modelId="{DEA04A33-DCF6-4EF8-AB73-4389C2C1C219}" type="pres">
      <dgm:prSet presAssocID="{95FF2459-E57B-4090-AF28-FF6D31598FE9}" presName="sibTrans" presStyleLbl="sibTrans1D1" presStyleIdx="0" presStyleCnt="5"/>
      <dgm:spPr/>
    </dgm:pt>
    <dgm:pt modelId="{47A6BB0D-89C5-4492-859D-48A857AEC3EC}" type="pres">
      <dgm:prSet presAssocID="{95FF2459-E57B-4090-AF28-FF6D31598FE9}" presName="connectorText" presStyleLbl="sibTrans1D1" presStyleIdx="0" presStyleCnt="5"/>
      <dgm:spPr/>
    </dgm:pt>
    <dgm:pt modelId="{4FD8CBA8-A6F5-4726-92E5-39A35058147C}" type="pres">
      <dgm:prSet presAssocID="{793CDEAB-0900-4293-8CFA-6B407BE12733}" presName="node" presStyleLbl="node1" presStyleIdx="1" presStyleCnt="6">
        <dgm:presLayoutVars>
          <dgm:bulletEnabled val="1"/>
        </dgm:presLayoutVars>
      </dgm:prSet>
      <dgm:spPr/>
    </dgm:pt>
    <dgm:pt modelId="{2E900E18-0F20-4438-ADB3-3EEC904D75C7}" type="pres">
      <dgm:prSet presAssocID="{0BAEBB21-95EC-489D-8A5A-ECE8609609F9}" presName="sibTrans" presStyleLbl="sibTrans1D1" presStyleIdx="1" presStyleCnt="5"/>
      <dgm:spPr/>
    </dgm:pt>
    <dgm:pt modelId="{81B9A9B0-22F7-48C7-8820-74139F7AA3A2}" type="pres">
      <dgm:prSet presAssocID="{0BAEBB21-95EC-489D-8A5A-ECE8609609F9}" presName="connectorText" presStyleLbl="sibTrans1D1" presStyleIdx="1" presStyleCnt="5"/>
      <dgm:spPr/>
    </dgm:pt>
    <dgm:pt modelId="{61B15223-A2AE-407A-8428-DE6F470AED20}" type="pres">
      <dgm:prSet presAssocID="{37D4FCE7-37ED-44A4-BC08-54C9A8DCAB1E}" presName="node" presStyleLbl="node1" presStyleIdx="2" presStyleCnt="6">
        <dgm:presLayoutVars>
          <dgm:bulletEnabled val="1"/>
        </dgm:presLayoutVars>
      </dgm:prSet>
      <dgm:spPr/>
    </dgm:pt>
    <dgm:pt modelId="{96697ABE-BB01-4B13-9B16-E9B4C2C597AC}" type="pres">
      <dgm:prSet presAssocID="{5C6EF265-D8BF-4F28-9506-F2BA5745B951}" presName="sibTrans" presStyleLbl="sibTrans1D1" presStyleIdx="2" presStyleCnt="5"/>
      <dgm:spPr/>
    </dgm:pt>
    <dgm:pt modelId="{D73058FB-7331-4CE5-BAE1-970DBBBD7737}" type="pres">
      <dgm:prSet presAssocID="{5C6EF265-D8BF-4F28-9506-F2BA5745B951}" presName="connectorText" presStyleLbl="sibTrans1D1" presStyleIdx="2" presStyleCnt="5"/>
      <dgm:spPr/>
    </dgm:pt>
    <dgm:pt modelId="{A21E6881-1B22-422E-A5E2-BA1FCFE3BFEB}" type="pres">
      <dgm:prSet presAssocID="{04F68615-9372-4187-95AF-E752D879C376}" presName="node" presStyleLbl="node1" presStyleIdx="3" presStyleCnt="6">
        <dgm:presLayoutVars>
          <dgm:bulletEnabled val="1"/>
        </dgm:presLayoutVars>
      </dgm:prSet>
      <dgm:spPr/>
    </dgm:pt>
    <dgm:pt modelId="{14A7C6F9-152A-49AE-8858-F4AE5E509BB1}" type="pres">
      <dgm:prSet presAssocID="{A005ED0F-2CBE-4FFC-9287-4F7E12C78E51}" presName="sibTrans" presStyleLbl="sibTrans1D1" presStyleIdx="3" presStyleCnt="5"/>
      <dgm:spPr/>
    </dgm:pt>
    <dgm:pt modelId="{3B51BC76-2E02-4C75-A25E-988BF5F704C0}" type="pres">
      <dgm:prSet presAssocID="{A005ED0F-2CBE-4FFC-9287-4F7E12C78E51}" presName="connectorText" presStyleLbl="sibTrans1D1" presStyleIdx="3" presStyleCnt="5"/>
      <dgm:spPr/>
    </dgm:pt>
    <dgm:pt modelId="{304277ED-6685-407D-839B-A83992E2C8CC}" type="pres">
      <dgm:prSet presAssocID="{A3E97EB8-7D38-4020-B3DE-0125A40B7789}" presName="node" presStyleLbl="node1" presStyleIdx="4" presStyleCnt="6">
        <dgm:presLayoutVars>
          <dgm:bulletEnabled val="1"/>
        </dgm:presLayoutVars>
      </dgm:prSet>
      <dgm:spPr/>
    </dgm:pt>
    <dgm:pt modelId="{ABB3EF16-9D25-429A-897D-6E3DA849B790}" type="pres">
      <dgm:prSet presAssocID="{C00CA530-D76A-4CF8-AED7-3B40CA925360}" presName="sibTrans" presStyleLbl="sibTrans1D1" presStyleIdx="4" presStyleCnt="5"/>
      <dgm:spPr/>
    </dgm:pt>
    <dgm:pt modelId="{12F9A446-EC84-41A6-B6D0-0EBF1932C358}" type="pres">
      <dgm:prSet presAssocID="{C00CA530-D76A-4CF8-AED7-3B40CA925360}" presName="connectorText" presStyleLbl="sibTrans1D1" presStyleIdx="4" presStyleCnt="5"/>
      <dgm:spPr/>
    </dgm:pt>
    <dgm:pt modelId="{6F9BD21D-BD89-49AA-B0EC-91A465B52A98}" type="pres">
      <dgm:prSet presAssocID="{E15CEC3A-E655-4087-A9C6-FEC557111F52}" presName="node" presStyleLbl="node1" presStyleIdx="5" presStyleCnt="6">
        <dgm:presLayoutVars>
          <dgm:bulletEnabled val="1"/>
        </dgm:presLayoutVars>
      </dgm:prSet>
      <dgm:spPr/>
    </dgm:pt>
  </dgm:ptLst>
  <dgm:cxnLst>
    <dgm:cxn modelId="{422AA214-F260-4552-83B5-FD9FBC926AA6}" type="presOf" srcId="{95FF2459-E57B-4090-AF28-FF6D31598FE9}" destId="{47A6BB0D-89C5-4492-859D-48A857AEC3EC}" srcOrd="1" destOrd="0" presId="urn:microsoft.com/office/officeart/2016/7/layout/RepeatingBendingProcessNew"/>
    <dgm:cxn modelId="{493C7B17-C974-4BFD-806D-D1419E2E1510}" type="presOf" srcId="{793CDEAB-0900-4293-8CFA-6B407BE12733}" destId="{4FD8CBA8-A6F5-4726-92E5-39A35058147C}" srcOrd="0" destOrd="0" presId="urn:microsoft.com/office/officeart/2016/7/layout/RepeatingBendingProcessNew"/>
    <dgm:cxn modelId="{E6E3FC25-EC78-4850-ADBE-09DF28E17D23}" type="presOf" srcId="{C00CA530-D76A-4CF8-AED7-3B40CA925360}" destId="{ABB3EF16-9D25-429A-897D-6E3DA849B790}" srcOrd="0" destOrd="0" presId="urn:microsoft.com/office/officeart/2016/7/layout/RepeatingBendingProcessNew"/>
    <dgm:cxn modelId="{1290392A-9E0F-4A03-803E-56AAF4F3A4FF}" type="presOf" srcId="{37D4FCE7-37ED-44A4-BC08-54C9A8DCAB1E}" destId="{61B15223-A2AE-407A-8428-DE6F470AED20}" srcOrd="0" destOrd="0" presId="urn:microsoft.com/office/officeart/2016/7/layout/RepeatingBendingProcessNew"/>
    <dgm:cxn modelId="{69007662-EE91-4C66-AC52-D1949E99399E}" srcId="{4162BB83-1DE7-4B9F-B7F6-292D87BCA7EE}" destId="{B304D718-00F3-4BD5-8A63-F683F0AD9C81}" srcOrd="0" destOrd="0" parTransId="{F765052B-2303-454F-B9CB-63848521AF68}" sibTransId="{95FF2459-E57B-4090-AF28-FF6D31598FE9}"/>
    <dgm:cxn modelId="{98D7D373-2FC5-4019-BBA8-9EBBB6242DF0}" type="presOf" srcId="{4162BB83-1DE7-4B9F-B7F6-292D87BCA7EE}" destId="{4703AF17-CA0E-4CFC-8C3E-062F6641AF30}" srcOrd="0" destOrd="0" presId="urn:microsoft.com/office/officeart/2016/7/layout/RepeatingBendingProcessNew"/>
    <dgm:cxn modelId="{C1534B58-5D22-4885-A0FF-48B141347228}" type="presOf" srcId="{0BAEBB21-95EC-489D-8A5A-ECE8609609F9}" destId="{2E900E18-0F20-4438-ADB3-3EEC904D75C7}" srcOrd="0" destOrd="0" presId="urn:microsoft.com/office/officeart/2016/7/layout/RepeatingBendingProcessNew"/>
    <dgm:cxn modelId="{CD390C7B-A74F-4A01-86CD-104E92A012D4}" type="presOf" srcId="{04F68615-9372-4187-95AF-E752D879C376}" destId="{A21E6881-1B22-422E-A5E2-BA1FCFE3BFEB}" srcOrd="0" destOrd="0" presId="urn:microsoft.com/office/officeart/2016/7/layout/RepeatingBendingProcessNew"/>
    <dgm:cxn modelId="{8558727C-6B44-4C84-A10F-7AD82EF04199}" type="presOf" srcId="{E15CEC3A-E655-4087-A9C6-FEC557111F52}" destId="{6F9BD21D-BD89-49AA-B0EC-91A465B52A98}" srcOrd="0" destOrd="0" presId="urn:microsoft.com/office/officeart/2016/7/layout/RepeatingBendingProcessNew"/>
    <dgm:cxn modelId="{A0A69B7E-BDFC-4D38-B1CF-B2233684023E}" srcId="{4162BB83-1DE7-4B9F-B7F6-292D87BCA7EE}" destId="{37D4FCE7-37ED-44A4-BC08-54C9A8DCAB1E}" srcOrd="2" destOrd="0" parTransId="{9BB2F6B2-29FF-43F6-93A0-5933BDD78DEF}" sibTransId="{5C6EF265-D8BF-4F28-9506-F2BA5745B951}"/>
    <dgm:cxn modelId="{AF551780-5D27-4C69-9A0C-27A5B27FE24D}" type="presOf" srcId="{A3E97EB8-7D38-4020-B3DE-0125A40B7789}" destId="{304277ED-6685-407D-839B-A83992E2C8CC}" srcOrd="0" destOrd="0" presId="urn:microsoft.com/office/officeart/2016/7/layout/RepeatingBendingProcessNew"/>
    <dgm:cxn modelId="{8FEBC08F-FBC3-4AF6-B8A6-03B85E6075D4}" type="presOf" srcId="{0BAEBB21-95EC-489D-8A5A-ECE8609609F9}" destId="{81B9A9B0-22F7-48C7-8820-74139F7AA3A2}" srcOrd="1" destOrd="0" presId="urn:microsoft.com/office/officeart/2016/7/layout/RepeatingBendingProcessNew"/>
    <dgm:cxn modelId="{41B86C90-32C0-4E58-AB40-E5E7FC30C80E}" srcId="{4162BB83-1DE7-4B9F-B7F6-292D87BCA7EE}" destId="{A3E97EB8-7D38-4020-B3DE-0125A40B7789}" srcOrd="4" destOrd="0" parTransId="{27F675BB-8CB4-4A4E-89A7-2710D0439A07}" sibTransId="{C00CA530-D76A-4CF8-AED7-3B40CA925360}"/>
    <dgm:cxn modelId="{77E3A0B0-4BA4-41B3-BE30-79832EF3DB63}" type="presOf" srcId="{95FF2459-E57B-4090-AF28-FF6D31598FE9}" destId="{DEA04A33-DCF6-4EF8-AB73-4389C2C1C219}" srcOrd="0" destOrd="0" presId="urn:microsoft.com/office/officeart/2016/7/layout/RepeatingBendingProcessNew"/>
    <dgm:cxn modelId="{D6859DB9-D0BF-4353-B175-E7AE278DE273}" srcId="{4162BB83-1DE7-4B9F-B7F6-292D87BCA7EE}" destId="{793CDEAB-0900-4293-8CFA-6B407BE12733}" srcOrd="1" destOrd="0" parTransId="{1F470971-FAE4-4028-93BD-64361D711A02}" sibTransId="{0BAEBB21-95EC-489D-8A5A-ECE8609609F9}"/>
    <dgm:cxn modelId="{78B20DBF-30C2-45C6-9F08-7E9053A233D1}" srcId="{4162BB83-1DE7-4B9F-B7F6-292D87BCA7EE}" destId="{04F68615-9372-4187-95AF-E752D879C376}" srcOrd="3" destOrd="0" parTransId="{440CB02E-D633-4A4B-B701-A33262231BF8}" sibTransId="{A005ED0F-2CBE-4FFC-9287-4F7E12C78E51}"/>
    <dgm:cxn modelId="{C9FF53BF-47CF-44B5-A5F5-4167F4EDBEBC}" type="presOf" srcId="{A005ED0F-2CBE-4FFC-9287-4F7E12C78E51}" destId="{3B51BC76-2E02-4C75-A25E-988BF5F704C0}" srcOrd="1" destOrd="0" presId="urn:microsoft.com/office/officeart/2016/7/layout/RepeatingBendingProcessNew"/>
    <dgm:cxn modelId="{FBE2A2C2-F0A0-42B6-985C-06D1B67E8400}" type="presOf" srcId="{5C6EF265-D8BF-4F28-9506-F2BA5745B951}" destId="{D73058FB-7331-4CE5-BAE1-970DBBBD7737}" srcOrd="1" destOrd="0" presId="urn:microsoft.com/office/officeart/2016/7/layout/RepeatingBendingProcessNew"/>
    <dgm:cxn modelId="{F163E2D0-59FA-46B2-9F8F-555FD47059AA}" type="presOf" srcId="{A005ED0F-2CBE-4FFC-9287-4F7E12C78E51}" destId="{14A7C6F9-152A-49AE-8858-F4AE5E509BB1}" srcOrd="0" destOrd="0" presId="urn:microsoft.com/office/officeart/2016/7/layout/RepeatingBendingProcessNew"/>
    <dgm:cxn modelId="{7BB5FAD9-E6E1-4D83-BB94-0F28A9A826F0}" srcId="{4162BB83-1DE7-4B9F-B7F6-292D87BCA7EE}" destId="{E15CEC3A-E655-4087-A9C6-FEC557111F52}" srcOrd="5" destOrd="0" parTransId="{BF40EF73-0F59-48D7-8DE2-D3689B6F7511}" sibTransId="{C19CE277-73C3-49AD-B84E-51E60C60D107}"/>
    <dgm:cxn modelId="{7A6F50E9-9319-4ED4-894E-24E8CBC65EF2}" type="presOf" srcId="{C00CA530-D76A-4CF8-AED7-3B40CA925360}" destId="{12F9A446-EC84-41A6-B6D0-0EBF1932C358}" srcOrd="1" destOrd="0" presId="urn:microsoft.com/office/officeart/2016/7/layout/RepeatingBendingProcessNew"/>
    <dgm:cxn modelId="{D8B924EB-BE49-4CD4-AEB7-F0E5A5C4D5FF}" type="presOf" srcId="{B304D718-00F3-4BD5-8A63-F683F0AD9C81}" destId="{0731FB11-7A30-4302-8ABF-06EF9ED0D57D}" srcOrd="0" destOrd="0" presId="urn:microsoft.com/office/officeart/2016/7/layout/RepeatingBendingProcessNew"/>
    <dgm:cxn modelId="{F6FD30EE-99E5-4E7E-B0A4-2F9E609B1BB8}" type="presOf" srcId="{5C6EF265-D8BF-4F28-9506-F2BA5745B951}" destId="{96697ABE-BB01-4B13-9B16-E9B4C2C597AC}" srcOrd="0" destOrd="0" presId="urn:microsoft.com/office/officeart/2016/7/layout/RepeatingBendingProcessNew"/>
    <dgm:cxn modelId="{60C1F342-519B-4C60-898C-DE90BE43389D}" type="presParOf" srcId="{4703AF17-CA0E-4CFC-8C3E-062F6641AF30}" destId="{0731FB11-7A30-4302-8ABF-06EF9ED0D57D}" srcOrd="0" destOrd="0" presId="urn:microsoft.com/office/officeart/2016/7/layout/RepeatingBendingProcessNew"/>
    <dgm:cxn modelId="{8EBFC1E2-A0D2-464C-95C3-4FA571CB0778}" type="presParOf" srcId="{4703AF17-CA0E-4CFC-8C3E-062F6641AF30}" destId="{DEA04A33-DCF6-4EF8-AB73-4389C2C1C219}" srcOrd="1" destOrd="0" presId="urn:microsoft.com/office/officeart/2016/7/layout/RepeatingBendingProcessNew"/>
    <dgm:cxn modelId="{F960FA1D-67AC-40C2-926F-470D46C7D9EA}" type="presParOf" srcId="{DEA04A33-DCF6-4EF8-AB73-4389C2C1C219}" destId="{47A6BB0D-89C5-4492-859D-48A857AEC3EC}" srcOrd="0" destOrd="0" presId="urn:microsoft.com/office/officeart/2016/7/layout/RepeatingBendingProcessNew"/>
    <dgm:cxn modelId="{1DD5D1B8-7108-4809-8806-956A99F760FE}" type="presParOf" srcId="{4703AF17-CA0E-4CFC-8C3E-062F6641AF30}" destId="{4FD8CBA8-A6F5-4726-92E5-39A35058147C}" srcOrd="2" destOrd="0" presId="urn:microsoft.com/office/officeart/2016/7/layout/RepeatingBendingProcessNew"/>
    <dgm:cxn modelId="{EEDBBDC7-992D-4A56-953D-B8448E9F901A}" type="presParOf" srcId="{4703AF17-CA0E-4CFC-8C3E-062F6641AF30}" destId="{2E900E18-0F20-4438-ADB3-3EEC904D75C7}" srcOrd="3" destOrd="0" presId="urn:microsoft.com/office/officeart/2016/7/layout/RepeatingBendingProcessNew"/>
    <dgm:cxn modelId="{066433F5-101A-4768-B3A4-32714B379F6E}" type="presParOf" srcId="{2E900E18-0F20-4438-ADB3-3EEC904D75C7}" destId="{81B9A9B0-22F7-48C7-8820-74139F7AA3A2}" srcOrd="0" destOrd="0" presId="urn:microsoft.com/office/officeart/2016/7/layout/RepeatingBendingProcessNew"/>
    <dgm:cxn modelId="{073B0F9A-8D05-4F38-BE31-D3496049AD8E}" type="presParOf" srcId="{4703AF17-CA0E-4CFC-8C3E-062F6641AF30}" destId="{61B15223-A2AE-407A-8428-DE6F470AED20}" srcOrd="4" destOrd="0" presId="urn:microsoft.com/office/officeart/2016/7/layout/RepeatingBendingProcessNew"/>
    <dgm:cxn modelId="{657707AA-E287-4116-B906-7AD033127A9A}" type="presParOf" srcId="{4703AF17-CA0E-4CFC-8C3E-062F6641AF30}" destId="{96697ABE-BB01-4B13-9B16-E9B4C2C597AC}" srcOrd="5" destOrd="0" presId="urn:microsoft.com/office/officeart/2016/7/layout/RepeatingBendingProcessNew"/>
    <dgm:cxn modelId="{EEA08604-56E9-4733-A560-CEC5AACB334D}" type="presParOf" srcId="{96697ABE-BB01-4B13-9B16-E9B4C2C597AC}" destId="{D73058FB-7331-4CE5-BAE1-970DBBBD7737}" srcOrd="0" destOrd="0" presId="urn:microsoft.com/office/officeart/2016/7/layout/RepeatingBendingProcessNew"/>
    <dgm:cxn modelId="{D75AACB9-2440-49DA-B6B8-F75D4AF5FAD0}" type="presParOf" srcId="{4703AF17-CA0E-4CFC-8C3E-062F6641AF30}" destId="{A21E6881-1B22-422E-A5E2-BA1FCFE3BFEB}" srcOrd="6" destOrd="0" presId="urn:microsoft.com/office/officeart/2016/7/layout/RepeatingBendingProcessNew"/>
    <dgm:cxn modelId="{7EEEEFD4-AE87-41FD-8BA2-D28D09AB6953}" type="presParOf" srcId="{4703AF17-CA0E-4CFC-8C3E-062F6641AF30}" destId="{14A7C6F9-152A-49AE-8858-F4AE5E509BB1}" srcOrd="7" destOrd="0" presId="urn:microsoft.com/office/officeart/2016/7/layout/RepeatingBendingProcessNew"/>
    <dgm:cxn modelId="{6F102A14-8D00-4459-B1A3-A36C6BD63B8E}" type="presParOf" srcId="{14A7C6F9-152A-49AE-8858-F4AE5E509BB1}" destId="{3B51BC76-2E02-4C75-A25E-988BF5F704C0}" srcOrd="0" destOrd="0" presId="urn:microsoft.com/office/officeart/2016/7/layout/RepeatingBendingProcessNew"/>
    <dgm:cxn modelId="{B0825129-9605-4E92-8385-1362F5DC98B2}" type="presParOf" srcId="{4703AF17-CA0E-4CFC-8C3E-062F6641AF30}" destId="{304277ED-6685-407D-839B-A83992E2C8CC}" srcOrd="8" destOrd="0" presId="urn:microsoft.com/office/officeart/2016/7/layout/RepeatingBendingProcessNew"/>
    <dgm:cxn modelId="{A3AB9162-89C7-4A5D-B872-43C610FF6EA4}" type="presParOf" srcId="{4703AF17-CA0E-4CFC-8C3E-062F6641AF30}" destId="{ABB3EF16-9D25-429A-897D-6E3DA849B790}" srcOrd="9" destOrd="0" presId="urn:microsoft.com/office/officeart/2016/7/layout/RepeatingBendingProcessNew"/>
    <dgm:cxn modelId="{F71A78F7-5D31-4CAB-825C-CC44C21D7555}" type="presParOf" srcId="{ABB3EF16-9D25-429A-897D-6E3DA849B790}" destId="{12F9A446-EC84-41A6-B6D0-0EBF1932C358}" srcOrd="0" destOrd="0" presId="urn:microsoft.com/office/officeart/2016/7/layout/RepeatingBendingProcessNew"/>
    <dgm:cxn modelId="{70EF8827-06B2-4FC2-AE09-0E4E35BDF0B4}" type="presParOf" srcId="{4703AF17-CA0E-4CFC-8C3E-062F6641AF30}" destId="{6F9BD21D-BD89-49AA-B0EC-91A465B52A9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32C930-32FD-46FE-816A-A1B1804F3DD6}"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GB"/>
        </a:p>
      </dgm:t>
    </dgm:pt>
    <dgm:pt modelId="{D8845ECB-EE09-46FA-9618-26EE8269C718}">
      <dgm:prSet phldrT="[Text]" custT="1"/>
      <dgm:spPr/>
      <dgm:t>
        <a:bodyPr/>
        <a:lstStyle/>
        <a:p>
          <a:r>
            <a:rPr lang="en-GB" sz="2400" b="1" dirty="0" err="1"/>
            <a:t>Selbstgesteuertes</a:t>
          </a:r>
          <a:r>
            <a:rPr lang="en-GB" sz="2400" b="1" dirty="0"/>
            <a:t> </a:t>
          </a:r>
          <a:r>
            <a:rPr lang="en-GB" sz="2400" b="1" dirty="0" err="1"/>
            <a:t>Lernen</a:t>
          </a:r>
          <a:endParaRPr lang="en-GB" sz="2400" b="1" dirty="0"/>
        </a:p>
      </dgm:t>
    </dgm:pt>
    <dgm:pt modelId="{B00F5621-9304-421A-83D8-F242900B8B7E}" type="parTrans" cxnId="{214118FB-344F-40FB-951B-5BE7F033DEB1}">
      <dgm:prSet/>
      <dgm:spPr/>
      <dgm:t>
        <a:bodyPr/>
        <a:lstStyle/>
        <a:p>
          <a:endParaRPr lang="en-GB"/>
        </a:p>
      </dgm:t>
    </dgm:pt>
    <dgm:pt modelId="{798B6737-6D1C-411F-B899-D72D2F654AD8}" type="sibTrans" cxnId="{214118FB-344F-40FB-951B-5BE7F033DEB1}">
      <dgm:prSet/>
      <dgm:spPr/>
      <dgm:t>
        <a:bodyPr/>
        <a:lstStyle/>
        <a:p>
          <a:endParaRPr lang="en-GB"/>
        </a:p>
      </dgm:t>
    </dgm:pt>
    <dgm:pt modelId="{C812F695-039C-480D-AFAC-7826B7F45F27}">
      <dgm:prSet phldrT="[Text]" custT="1"/>
      <dgm:spPr/>
      <dgm:t>
        <a:bodyPr/>
        <a:lstStyle/>
        <a:p>
          <a:endParaRPr lang="de-DE" sz="2400" b="0" i="0" dirty="0"/>
        </a:p>
        <a:p>
          <a:r>
            <a:rPr lang="en-GB" sz="2400" b="1" dirty="0" err="1">
              <a:solidFill>
                <a:schemeClr val="tx1"/>
              </a:solidFill>
            </a:rPr>
            <a:t>Schwerpunkt</a:t>
          </a:r>
          <a:r>
            <a:rPr lang="en-GB" sz="2400" b="1" dirty="0">
              <a:solidFill>
                <a:schemeClr val="tx1"/>
              </a:solidFill>
            </a:rPr>
            <a:t>: </a:t>
          </a:r>
          <a:r>
            <a:rPr lang="en-GB" sz="2400" b="1" dirty="0" err="1">
              <a:solidFill>
                <a:schemeClr val="tx1"/>
              </a:solidFill>
            </a:rPr>
            <a:t>Selbstgesteuertes</a:t>
          </a:r>
          <a:r>
            <a:rPr lang="en-GB" sz="2400" b="1" dirty="0">
              <a:solidFill>
                <a:schemeClr val="tx1"/>
              </a:solidFill>
            </a:rPr>
            <a:t> </a:t>
          </a:r>
          <a:r>
            <a:rPr lang="en-GB" sz="2400" b="1" dirty="0" err="1">
              <a:solidFill>
                <a:schemeClr val="tx1"/>
              </a:solidFill>
            </a:rPr>
            <a:t>Lernen</a:t>
          </a:r>
          <a:endParaRPr lang="de-DE" sz="2400" b="1" i="0" dirty="0">
            <a:solidFill>
              <a:schemeClr val="tx1"/>
            </a:solidFill>
          </a:endParaRPr>
        </a:p>
        <a:p>
          <a:endParaRPr lang="de-DE" sz="2400" b="0" i="0" dirty="0"/>
        </a:p>
        <a:p>
          <a:endParaRPr lang="de-DE" sz="2400" b="0" i="0" dirty="0"/>
        </a:p>
        <a:p>
          <a:r>
            <a:rPr lang="de-DE" sz="2400" b="0" i="0" dirty="0"/>
            <a:t>Im Rahmen des konstruktivistischen Verständnisses von Lernen, kann Lernen nur durch die Lerner*innen selbst realisiert werden. Dementsprechend kann nur gelernt werden, was man selbst erfahren, entdeckt, konstruiert und angewandt hat. Selbstgesteuertes Lernen kann und muss daher als solches nicht nur als Methode in den Unterricht eingebaut werden, in dem Studierende handlungsorientierte Aufgaben selbst lösen, sondern auch als Kompetenz gestärkt werden, u.a. um die Lernenden auch für lebenslanges Lernen zu stärken</a:t>
          </a:r>
          <a:r>
            <a:rPr lang="de-DE" sz="1800" b="0" i="0" dirty="0"/>
            <a:t>.</a:t>
          </a:r>
          <a:endParaRPr lang="en-GB" sz="1800" dirty="0"/>
        </a:p>
      </dgm:t>
    </dgm:pt>
    <dgm:pt modelId="{985EBB84-29E4-4E55-83FF-6F8C870A6170}" type="parTrans" cxnId="{57F1F1E5-9B9B-467F-A58A-9A25BBC54214}">
      <dgm:prSet/>
      <dgm:spPr/>
      <dgm:t>
        <a:bodyPr/>
        <a:lstStyle/>
        <a:p>
          <a:endParaRPr lang="en-GB"/>
        </a:p>
      </dgm:t>
    </dgm:pt>
    <dgm:pt modelId="{62738FD8-4565-403A-BCF0-E9F97BCA9E33}" type="sibTrans" cxnId="{57F1F1E5-9B9B-467F-A58A-9A25BBC54214}">
      <dgm:prSet/>
      <dgm:spPr/>
      <dgm:t>
        <a:bodyPr/>
        <a:lstStyle/>
        <a:p>
          <a:endParaRPr lang="en-GB"/>
        </a:p>
      </dgm:t>
    </dgm:pt>
    <dgm:pt modelId="{12037AA4-9F34-4B9E-9306-E635275D2443}">
      <dgm:prSet phldrT="[Text]" custT="1"/>
      <dgm:spPr/>
      <dgm:t>
        <a:bodyPr/>
        <a:lstStyle/>
        <a:p>
          <a:r>
            <a:rPr lang="de-DE" sz="2300" b="0" i="0" dirty="0"/>
            <a:t>Die Teilnehmenden erkennen ihre Stärken und Schwächen und können den Lernprozess eigenständig steuern.</a:t>
          </a:r>
          <a:endParaRPr lang="de-DE" sz="2300" dirty="0"/>
        </a:p>
      </dgm:t>
    </dgm:pt>
    <dgm:pt modelId="{78285773-9FA0-4ED6-A86D-D8B84B2D6656}" type="parTrans" cxnId="{D6442E3D-960B-4B6F-B981-333AA5E2D5D7}">
      <dgm:prSet/>
      <dgm:spPr/>
      <dgm:t>
        <a:bodyPr/>
        <a:lstStyle/>
        <a:p>
          <a:endParaRPr lang="en-GB"/>
        </a:p>
      </dgm:t>
    </dgm:pt>
    <dgm:pt modelId="{F84BEEB3-3EF4-41DB-9E80-91C76B578162}" type="sibTrans" cxnId="{D6442E3D-960B-4B6F-B981-333AA5E2D5D7}">
      <dgm:prSet/>
      <dgm:spPr/>
      <dgm:t>
        <a:bodyPr/>
        <a:lstStyle/>
        <a:p>
          <a:endParaRPr lang="en-GB"/>
        </a:p>
      </dgm:t>
    </dgm:pt>
    <dgm:pt modelId="{855B9759-5749-4212-A7BB-75012B9104C6}">
      <dgm:prSet phldrT="[Text]"/>
      <dgm:spPr/>
      <dgm:t>
        <a:bodyPr/>
        <a:lstStyle/>
        <a:p>
          <a:endParaRPr lang="en-GB" dirty="0"/>
        </a:p>
      </dgm:t>
    </dgm:pt>
    <dgm:pt modelId="{803CF2B8-AB73-40B3-8C83-41433729CEF8}" type="parTrans" cxnId="{114FA946-95DB-4FCC-9FD5-F0D3A615440C}">
      <dgm:prSet/>
      <dgm:spPr/>
      <dgm:t>
        <a:bodyPr/>
        <a:lstStyle/>
        <a:p>
          <a:endParaRPr lang="en-GB"/>
        </a:p>
      </dgm:t>
    </dgm:pt>
    <dgm:pt modelId="{65B18746-D9AF-42B5-AB99-B1F8A8E7EFBA}" type="sibTrans" cxnId="{114FA946-95DB-4FCC-9FD5-F0D3A615440C}">
      <dgm:prSet/>
      <dgm:spPr/>
      <dgm:t>
        <a:bodyPr/>
        <a:lstStyle/>
        <a:p>
          <a:endParaRPr lang="en-GB"/>
        </a:p>
      </dgm:t>
    </dgm:pt>
    <dgm:pt modelId="{583B6546-82C9-46F9-9ED5-F1161FC71087}">
      <dgm:prSet phldrT="[Text]"/>
      <dgm:spPr/>
      <dgm:t>
        <a:bodyPr/>
        <a:lstStyle/>
        <a:p>
          <a:endParaRPr lang="en-GB" dirty="0"/>
        </a:p>
      </dgm:t>
    </dgm:pt>
    <dgm:pt modelId="{1486259D-5B6D-42EF-90E1-3C4B62E1E911}" type="parTrans" cxnId="{B7329FC0-ACAB-426E-9DF6-8CF010801B76}">
      <dgm:prSet/>
      <dgm:spPr/>
      <dgm:t>
        <a:bodyPr/>
        <a:lstStyle/>
        <a:p>
          <a:endParaRPr lang="en-GB"/>
        </a:p>
      </dgm:t>
    </dgm:pt>
    <dgm:pt modelId="{EC1CFD1A-DF05-4935-8EFB-A4A47544A643}" type="sibTrans" cxnId="{B7329FC0-ACAB-426E-9DF6-8CF010801B76}">
      <dgm:prSet/>
      <dgm:spPr/>
      <dgm:t>
        <a:bodyPr/>
        <a:lstStyle/>
        <a:p>
          <a:endParaRPr lang="en-GB"/>
        </a:p>
      </dgm:t>
    </dgm:pt>
    <dgm:pt modelId="{E2CB5E57-D601-403A-832F-61FA93DB2236}">
      <dgm:prSet custT="1"/>
      <dgm:spPr/>
      <dgm:t>
        <a:bodyPr/>
        <a:lstStyle/>
        <a:p>
          <a:endParaRPr lang="de-DE" sz="1900" dirty="0"/>
        </a:p>
      </dgm:t>
    </dgm:pt>
    <dgm:pt modelId="{01747678-404C-4E86-A973-BE71EBDC2C90}" type="parTrans" cxnId="{4F02D560-CB20-4D7A-9FD0-7B8EC874B1F3}">
      <dgm:prSet/>
      <dgm:spPr/>
      <dgm:t>
        <a:bodyPr/>
        <a:lstStyle/>
        <a:p>
          <a:endParaRPr lang="en-GB"/>
        </a:p>
      </dgm:t>
    </dgm:pt>
    <dgm:pt modelId="{D221EF17-6C81-4C33-94C2-F6B20642DEF8}" type="sibTrans" cxnId="{4F02D560-CB20-4D7A-9FD0-7B8EC874B1F3}">
      <dgm:prSet/>
      <dgm:spPr/>
      <dgm:t>
        <a:bodyPr/>
        <a:lstStyle/>
        <a:p>
          <a:endParaRPr lang="en-GB"/>
        </a:p>
      </dgm:t>
    </dgm:pt>
    <dgm:pt modelId="{65D194B1-AB40-498D-9B8D-6639B8C6D068}">
      <dgm:prSet custT="1"/>
      <dgm:spPr/>
      <dgm:t>
        <a:bodyPr/>
        <a:lstStyle/>
        <a:p>
          <a:r>
            <a:rPr lang="de-DE" sz="2400" b="0" i="0"/>
            <a:t> </a:t>
          </a:r>
          <a:r>
            <a:rPr lang="de-DE" sz="2400" b="0" i="0" dirty="0"/>
            <a:t>Die Lernziele sind eher fremdbestimmt, aber die Lernenden übernehmen die Planung, die Gestaltung des Lernumfelds und führen eine Selbstevaluierung durch</a:t>
          </a:r>
          <a:r>
            <a:rPr lang="de-DE" sz="1800" b="0" i="0" dirty="0"/>
            <a:t>.</a:t>
          </a:r>
          <a:endParaRPr lang="de-DE" sz="1800" dirty="0"/>
        </a:p>
      </dgm:t>
    </dgm:pt>
    <dgm:pt modelId="{0D9A0226-8554-4DE4-9F24-DD3BDA721071}" type="parTrans" cxnId="{BCFDEC68-97DB-4FE9-9977-5C57438F43BF}">
      <dgm:prSet/>
      <dgm:spPr/>
      <dgm:t>
        <a:bodyPr/>
        <a:lstStyle/>
        <a:p>
          <a:endParaRPr lang="en-GB"/>
        </a:p>
      </dgm:t>
    </dgm:pt>
    <dgm:pt modelId="{34DB3EE2-3E6A-4FFC-B123-B107458A4579}" type="sibTrans" cxnId="{BCFDEC68-97DB-4FE9-9977-5C57438F43BF}">
      <dgm:prSet/>
      <dgm:spPr/>
      <dgm:t>
        <a:bodyPr/>
        <a:lstStyle/>
        <a:p>
          <a:endParaRPr lang="en-GB"/>
        </a:p>
      </dgm:t>
    </dgm:pt>
    <dgm:pt modelId="{EDA4DB1B-3FF5-4BC5-A874-641AE8E80514}" type="pres">
      <dgm:prSet presAssocID="{D632C930-32FD-46FE-816A-A1B1804F3DD6}" presName="diagram" presStyleCnt="0">
        <dgm:presLayoutVars>
          <dgm:chMax val="1"/>
          <dgm:dir/>
          <dgm:animLvl val="ctr"/>
          <dgm:resizeHandles val="exact"/>
        </dgm:presLayoutVars>
      </dgm:prSet>
      <dgm:spPr/>
    </dgm:pt>
    <dgm:pt modelId="{8F22BFD1-D105-4A5D-B53E-D31DC09AB298}" type="pres">
      <dgm:prSet presAssocID="{D632C930-32FD-46FE-816A-A1B1804F3DD6}" presName="matrix" presStyleCnt="0"/>
      <dgm:spPr/>
    </dgm:pt>
    <dgm:pt modelId="{8FF873F2-28AB-4644-8ECE-AE8750A773D1}" type="pres">
      <dgm:prSet presAssocID="{D632C930-32FD-46FE-816A-A1B1804F3DD6}" presName="tile1" presStyleLbl="node1" presStyleIdx="0" presStyleCnt="4" custScaleY="184553" custLinFactNeighborY="11881"/>
      <dgm:spPr/>
    </dgm:pt>
    <dgm:pt modelId="{C8E5D4F4-376C-449C-875F-05D751CA2C57}" type="pres">
      <dgm:prSet presAssocID="{D632C930-32FD-46FE-816A-A1B1804F3DD6}" presName="tile1text" presStyleLbl="node1" presStyleIdx="0" presStyleCnt="4">
        <dgm:presLayoutVars>
          <dgm:chMax val="0"/>
          <dgm:chPref val="0"/>
          <dgm:bulletEnabled val="1"/>
        </dgm:presLayoutVars>
      </dgm:prSet>
      <dgm:spPr/>
    </dgm:pt>
    <dgm:pt modelId="{EC42C411-585E-4E8E-A798-A09422F924E8}" type="pres">
      <dgm:prSet presAssocID="{D632C930-32FD-46FE-816A-A1B1804F3DD6}" presName="tile2" presStyleLbl="node1" presStyleIdx="1" presStyleCnt="4" custScaleY="120163" custLinFactNeighborX="-1550" custLinFactNeighborY="-20234"/>
      <dgm:spPr/>
    </dgm:pt>
    <dgm:pt modelId="{2C9C50B8-6BE8-4886-B80A-D7E6B40DACD7}" type="pres">
      <dgm:prSet presAssocID="{D632C930-32FD-46FE-816A-A1B1804F3DD6}" presName="tile2text" presStyleLbl="node1" presStyleIdx="1" presStyleCnt="4">
        <dgm:presLayoutVars>
          <dgm:chMax val="0"/>
          <dgm:chPref val="0"/>
          <dgm:bulletEnabled val="1"/>
        </dgm:presLayoutVars>
      </dgm:prSet>
      <dgm:spPr/>
    </dgm:pt>
    <dgm:pt modelId="{AA3AAC9B-EB2A-4DFF-8E48-584E31C2E064}" type="pres">
      <dgm:prSet presAssocID="{D632C930-32FD-46FE-816A-A1B1804F3DD6}" presName="tile3" presStyleLbl="node1" presStyleIdx="2" presStyleCnt="4" custFlipVert="0" custScaleY="3707"/>
      <dgm:spPr/>
    </dgm:pt>
    <dgm:pt modelId="{79EAADEE-3182-4773-8C0F-E9D941D5921A}" type="pres">
      <dgm:prSet presAssocID="{D632C930-32FD-46FE-816A-A1B1804F3DD6}" presName="tile3text" presStyleLbl="node1" presStyleIdx="2" presStyleCnt="4">
        <dgm:presLayoutVars>
          <dgm:chMax val="0"/>
          <dgm:chPref val="0"/>
          <dgm:bulletEnabled val="1"/>
        </dgm:presLayoutVars>
      </dgm:prSet>
      <dgm:spPr/>
    </dgm:pt>
    <dgm:pt modelId="{89AEFFD2-A4EA-4617-A2A5-E6A63FE089EB}" type="pres">
      <dgm:prSet presAssocID="{D632C930-32FD-46FE-816A-A1B1804F3DD6}" presName="tile4" presStyleLbl="node1" presStyleIdx="3" presStyleCnt="4" custScaleY="76231" custLinFactNeighborX="-1550" custLinFactNeighborY="-38943"/>
      <dgm:spPr/>
    </dgm:pt>
    <dgm:pt modelId="{D8087DF9-B1B2-40CF-869A-9A491A763E7F}" type="pres">
      <dgm:prSet presAssocID="{D632C930-32FD-46FE-816A-A1B1804F3DD6}" presName="tile4text" presStyleLbl="node1" presStyleIdx="3" presStyleCnt="4">
        <dgm:presLayoutVars>
          <dgm:chMax val="0"/>
          <dgm:chPref val="0"/>
          <dgm:bulletEnabled val="1"/>
        </dgm:presLayoutVars>
      </dgm:prSet>
      <dgm:spPr/>
    </dgm:pt>
    <dgm:pt modelId="{3FBDF1E1-7110-4766-990D-54E9079A8EC6}" type="pres">
      <dgm:prSet presAssocID="{D632C930-32FD-46FE-816A-A1B1804F3DD6}" presName="centerTile" presStyleLbl="fgShp" presStyleIdx="0" presStyleCnt="1" custScaleX="155759" custScaleY="40548" custLinFactNeighborX="77019" custLinFactNeighborY="7906">
        <dgm:presLayoutVars>
          <dgm:chMax val="0"/>
          <dgm:chPref val="0"/>
        </dgm:presLayoutVars>
      </dgm:prSet>
      <dgm:spPr/>
    </dgm:pt>
  </dgm:ptLst>
  <dgm:cxnLst>
    <dgm:cxn modelId="{E1BE4000-80C6-423E-9ADC-387B4CF70C30}" type="presOf" srcId="{C812F695-039C-480D-AFAC-7826B7F45F27}" destId="{C8E5D4F4-376C-449C-875F-05D751CA2C57}" srcOrd="1" destOrd="0" presId="urn:microsoft.com/office/officeart/2005/8/layout/matrix1"/>
    <dgm:cxn modelId="{6525C532-72B6-4CEC-8340-5F3F69149F55}" type="presOf" srcId="{E2CB5E57-D601-403A-832F-61FA93DB2236}" destId="{AA3AAC9B-EB2A-4DFF-8E48-584E31C2E064}" srcOrd="0" destOrd="0" presId="urn:microsoft.com/office/officeart/2005/8/layout/matrix1"/>
    <dgm:cxn modelId="{DBCD7B39-5636-4E09-8223-3D31EB69162A}" type="presOf" srcId="{12037AA4-9F34-4B9E-9306-E635275D2443}" destId="{89AEFFD2-A4EA-4617-A2A5-E6A63FE089EB}" srcOrd="0" destOrd="0" presId="urn:microsoft.com/office/officeart/2005/8/layout/matrix1"/>
    <dgm:cxn modelId="{D6442E3D-960B-4B6F-B981-333AA5E2D5D7}" srcId="{D8845ECB-EE09-46FA-9618-26EE8269C718}" destId="{12037AA4-9F34-4B9E-9306-E635275D2443}" srcOrd="3" destOrd="0" parTransId="{78285773-9FA0-4ED6-A86D-D8B84B2D6656}" sibTransId="{F84BEEB3-3EF4-41DB-9E80-91C76B578162}"/>
    <dgm:cxn modelId="{4F02D560-CB20-4D7A-9FD0-7B8EC874B1F3}" srcId="{D8845ECB-EE09-46FA-9618-26EE8269C718}" destId="{E2CB5E57-D601-403A-832F-61FA93DB2236}" srcOrd="2" destOrd="0" parTransId="{01747678-404C-4E86-A973-BE71EBDC2C90}" sibTransId="{D221EF17-6C81-4C33-94C2-F6B20642DEF8}"/>
    <dgm:cxn modelId="{114FA946-95DB-4FCC-9FD5-F0D3A615440C}" srcId="{D8845ECB-EE09-46FA-9618-26EE8269C718}" destId="{855B9759-5749-4212-A7BB-75012B9104C6}" srcOrd="4" destOrd="0" parTransId="{803CF2B8-AB73-40B3-8C83-41433729CEF8}" sibTransId="{65B18746-D9AF-42B5-AB99-B1F8A8E7EFBA}"/>
    <dgm:cxn modelId="{BCFDEC68-97DB-4FE9-9977-5C57438F43BF}" srcId="{D8845ECB-EE09-46FA-9618-26EE8269C718}" destId="{65D194B1-AB40-498D-9B8D-6639B8C6D068}" srcOrd="1" destOrd="0" parTransId="{0D9A0226-8554-4DE4-9F24-DD3BDA721071}" sibTransId="{34DB3EE2-3E6A-4FFC-B123-B107458A4579}"/>
    <dgm:cxn modelId="{69BEAD4A-00FD-466B-8800-13701F8E305A}" type="presOf" srcId="{D632C930-32FD-46FE-816A-A1B1804F3DD6}" destId="{EDA4DB1B-3FF5-4BC5-A874-641AE8E80514}" srcOrd="0" destOrd="0" presId="urn:microsoft.com/office/officeart/2005/8/layout/matrix1"/>
    <dgm:cxn modelId="{5174396C-5633-4743-BE43-0AF35872A9CA}" type="presOf" srcId="{D8845ECB-EE09-46FA-9618-26EE8269C718}" destId="{3FBDF1E1-7110-4766-990D-54E9079A8EC6}" srcOrd="0" destOrd="0" presId="urn:microsoft.com/office/officeart/2005/8/layout/matrix1"/>
    <dgm:cxn modelId="{819FA472-EC34-43F1-899D-6D80061D750C}" type="presOf" srcId="{C812F695-039C-480D-AFAC-7826B7F45F27}" destId="{8FF873F2-28AB-4644-8ECE-AE8750A773D1}" srcOrd="0" destOrd="0" presId="urn:microsoft.com/office/officeart/2005/8/layout/matrix1"/>
    <dgm:cxn modelId="{594C7879-8C3D-4FF8-A4A4-A0CD200290E0}" type="presOf" srcId="{65D194B1-AB40-498D-9B8D-6639B8C6D068}" destId="{2C9C50B8-6BE8-4886-B80A-D7E6B40DACD7}" srcOrd="1" destOrd="0" presId="urn:microsoft.com/office/officeart/2005/8/layout/matrix1"/>
    <dgm:cxn modelId="{B7329FC0-ACAB-426E-9DF6-8CF010801B76}" srcId="{D8845ECB-EE09-46FA-9618-26EE8269C718}" destId="{583B6546-82C9-46F9-9ED5-F1161FC71087}" srcOrd="5" destOrd="0" parTransId="{1486259D-5B6D-42EF-90E1-3C4B62E1E911}" sibTransId="{EC1CFD1A-DF05-4935-8EFB-A4A47544A643}"/>
    <dgm:cxn modelId="{D61308D5-DDCB-439E-951C-7EFD0690BFB6}" type="presOf" srcId="{65D194B1-AB40-498D-9B8D-6639B8C6D068}" destId="{EC42C411-585E-4E8E-A798-A09422F924E8}" srcOrd="0" destOrd="0" presId="urn:microsoft.com/office/officeart/2005/8/layout/matrix1"/>
    <dgm:cxn modelId="{57F1F1E5-9B9B-467F-A58A-9A25BBC54214}" srcId="{D8845ECB-EE09-46FA-9618-26EE8269C718}" destId="{C812F695-039C-480D-AFAC-7826B7F45F27}" srcOrd="0" destOrd="0" parTransId="{985EBB84-29E4-4E55-83FF-6F8C870A6170}" sibTransId="{62738FD8-4565-403A-BCF0-E9F97BCA9E33}"/>
    <dgm:cxn modelId="{F9B96AED-22C0-4C1F-ACCA-1414F8C03831}" type="presOf" srcId="{E2CB5E57-D601-403A-832F-61FA93DB2236}" destId="{79EAADEE-3182-4773-8C0F-E9D941D5921A}" srcOrd="1" destOrd="0" presId="urn:microsoft.com/office/officeart/2005/8/layout/matrix1"/>
    <dgm:cxn modelId="{CFA97CF2-2382-42DC-AFE6-2AB9B68B3D08}" type="presOf" srcId="{12037AA4-9F34-4B9E-9306-E635275D2443}" destId="{D8087DF9-B1B2-40CF-869A-9A491A763E7F}" srcOrd="1" destOrd="0" presId="urn:microsoft.com/office/officeart/2005/8/layout/matrix1"/>
    <dgm:cxn modelId="{214118FB-344F-40FB-951B-5BE7F033DEB1}" srcId="{D632C930-32FD-46FE-816A-A1B1804F3DD6}" destId="{D8845ECB-EE09-46FA-9618-26EE8269C718}" srcOrd="0" destOrd="0" parTransId="{B00F5621-9304-421A-83D8-F242900B8B7E}" sibTransId="{798B6737-6D1C-411F-B899-D72D2F654AD8}"/>
    <dgm:cxn modelId="{EE580444-175A-461E-BD94-0ECA871D1C19}" type="presParOf" srcId="{EDA4DB1B-3FF5-4BC5-A874-641AE8E80514}" destId="{8F22BFD1-D105-4A5D-B53E-D31DC09AB298}" srcOrd="0" destOrd="0" presId="urn:microsoft.com/office/officeart/2005/8/layout/matrix1"/>
    <dgm:cxn modelId="{3F459E7C-CB54-4DB7-BFDA-3AA5C3A66E0D}" type="presParOf" srcId="{8F22BFD1-D105-4A5D-B53E-D31DC09AB298}" destId="{8FF873F2-28AB-4644-8ECE-AE8750A773D1}" srcOrd="0" destOrd="0" presId="urn:microsoft.com/office/officeart/2005/8/layout/matrix1"/>
    <dgm:cxn modelId="{BB9CFF4E-B947-4DBF-941D-22AA9FCDC62F}" type="presParOf" srcId="{8F22BFD1-D105-4A5D-B53E-D31DC09AB298}" destId="{C8E5D4F4-376C-449C-875F-05D751CA2C57}" srcOrd="1" destOrd="0" presId="urn:microsoft.com/office/officeart/2005/8/layout/matrix1"/>
    <dgm:cxn modelId="{85961F4E-F80F-434D-BEAD-D4FF4021D010}" type="presParOf" srcId="{8F22BFD1-D105-4A5D-B53E-D31DC09AB298}" destId="{EC42C411-585E-4E8E-A798-A09422F924E8}" srcOrd="2" destOrd="0" presId="urn:microsoft.com/office/officeart/2005/8/layout/matrix1"/>
    <dgm:cxn modelId="{981AC19C-8CA0-422E-A16D-61A86B34C70F}" type="presParOf" srcId="{8F22BFD1-D105-4A5D-B53E-D31DC09AB298}" destId="{2C9C50B8-6BE8-4886-B80A-D7E6B40DACD7}" srcOrd="3" destOrd="0" presId="urn:microsoft.com/office/officeart/2005/8/layout/matrix1"/>
    <dgm:cxn modelId="{C52C7280-12AF-4D67-BE79-3CAEBB843F38}" type="presParOf" srcId="{8F22BFD1-D105-4A5D-B53E-D31DC09AB298}" destId="{AA3AAC9B-EB2A-4DFF-8E48-584E31C2E064}" srcOrd="4" destOrd="0" presId="urn:microsoft.com/office/officeart/2005/8/layout/matrix1"/>
    <dgm:cxn modelId="{64AEE511-CB23-432C-B6AF-AD3AFEFFFD73}" type="presParOf" srcId="{8F22BFD1-D105-4A5D-B53E-D31DC09AB298}" destId="{79EAADEE-3182-4773-8C0F-E9D941D5921A}" srcOrd="5" destOrd="0" presId="urn:microsoft.com/office/officeart/2005/8/layout/matrix1"/>
    <dgm:cxn modelId="{42573291-7695-4C2F-8560-11709A38381C}" type="presParOf" srcId="{8F22BFD1-D105-4A5D-B53E-D31DC09AB298}" destId="{89AEFFD2-A4EA-4617-A2A5-E6A63FE089EB}" srcOrd="6" destOrd="0" presId="urn:microsoft.com/office/officeart/2005/8/layout/matrix1"/>
    <dgm:cxn modelId="{4D925B3E-3AA0-4496-A898-15298B2C9223}" type="presParOf" srcId="{8F22BFD1-D105-4A5D-B53E-D31DC09AB298}" destId="{D8087DF9-B1B2-40CF-869A-9A491A763E7F}" srcOrd="7" destOrd="0" presId="urn:microsoft.com/office/officeart/2005/8/layout/matrix1"/>
    <dgm:cxn modelId="{A42D46AE-CE28-40F2-A87B-0CEC7B56FBF0}" type="presParOf" srcId="{EDA4DB1B-3FF5-4BC5-A874-641AE8E80514}" destId="{3FBDF1E1-7110-4766-990D-54E9079A8EC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1A6C4F-1E1D-487C-B907-9A7663CD2E19}"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en-GB"/>
        </a:p>
      </dgm:t>
    </dgm:pt>
    <dgm:pt modelId="{22B44287-F144-4667-A3DD-8E40359013F9}">
      <dgm:prSet phldrT="[Text]"/>
      <dgm:spPr/>
      <dgm:t>
        <a:bodyPr/>
        <a:lstStyle/>
        <a:p>
          <a:r>
            <a:rPr lang="en-GB" dirty="0"/>
            <a:t>Forethought</a:t>
          </a:r>
        </a:p>
      </dgm:t>
    </dgm:pt>
    <dgm:pt modelId="{235B296F-C8CC-49D9-930D-DF7970171EAC}" type="parTrans" cxnId="{559609DE-0863-4D5B-B6BC-124548535491}">
      <dgm:prSet/>
      <dgm:spPr/>
      <dgm:t>
        <a:bodyPr/>
        <a:lstStyle/>
        <a:p>
          <a:endParaRPr lang="en-GB"/>
        </a:p>
      </dgm:t>
    </dgm:pt>
    <dgm:pt modelId="{2E1502A9-A236-43E6-B072-8D05421DA9DB}" type="sibTrans" cxnId="{559609DE-0863-4D5B-B6BC-124548535491}">
      <dgm:prSet/>
      <dgm:spPr/>
      <dgm:t>
        <a:bodyPr/>
        <a:lstStyle/>
        <a:p>
          <a:endParaRPr lang="en-GB"/>
        </a:p>
      </dgm:t>
    </dgm:pt>
    <dgm:pt modelId="{307A8777-576B-4A45-9122-46623F779786}">
      <dgm:prSet phldrT="[Text]"/>
      <dgm:spPr/>
      <dgm:t>
        <a:bodyPr/>
        <a:lstStyle/>
        <a:p>
          <a:r>
            <a:rPr lang="en-GB" dirty="0" err="1">
              <a:solidFill>
                <a:schemeClr val="tx1"/>
              </a:solidFill>
            </a:rPr>
            <a:t>Antizipieren</a:t>
          </a:r>
          <a:endParaRPr lang="en-GB" dirty="0">
            <a:solidFill>
              <a:schemeClr val="tx1"/>
            </a:solidFill>
          </a:endParaRPr>
        </a:p>
      </dgm:t>
    </dgm:pt>
    <dgm:pt modelId="{6EDF1C9E-D8DD-49B3-B012-71B8B16B8EF6}" type="parTrans" cxnId="{E3FE6EE8-C9E7-4A79-B081-066CC05EAA3C}">
      <dgm:prSet/>
      <dgm:spPr/>
      <dgm:t>
        <a:bodyPr/>
        <a:lstStyle/>
        <a:p>
          <a:endParaRPr lang="en-GB"/>
        </a:p>
      </dgm:t>
    </dgm:pt>
    <dgm:pt modelId="{5DCDFEBD-5311-4B8B-A712-23EB357C2B92}" type="sibTrans" cxnId="{E3FE6EE8-C9E7-4A79-B081-066CC05EAA3C}">
      <dgm:prSet/>
      <dgm:spPr/>
      <dgm:t>
        <a:bodyPr/>
        <a:lstStyle/>
        <a:p>
          <a:endParaRPr lang="en-GB"/>
        </a:p>
      </dgm:t>
    </dgm:pt>
    <dgm:pt modelId="{6D99D52D-0610-4BE4-B1D8-90D07B44C434}">
      <dgm:prSet phldrT="[Text]"/>
      <dgm:spPr/>
      <dgm:t>
        <a:bodyPr/>
        <a:lstStyle/>
        <a:p>
          <a:r>
            <a:rPr lang="en-GB" dirty="0"/>
            <a:t>Performance</a:t>
          </a:r>
        </a:p>
      </dgm:t>
    </dgm:pt>
    <dgm:pt modelId="{123A5813-245B-49D3-9DDA-E8A11AA54887}" type="parTrans" cxnId="{78F9FD43-2ADB-4A0E-8386-F4D774BC5C8E}">
      <dgm:prSet/>
      <dgm:spPr/>
      <dgm:t>
        <a:bodyPr/>
        <a:lstStyle/>
        <a:p>
          <a:endParaRPr lang="en-GB"/>
        </a:p>
      </dgm:t>
    </dgm:pt>
    <dgm:pt modelId="{0CF9603F-3089-4A6A-8A1E-A416E12B6756}" type="sibTrans" cxnId="{78F9FD43-2ADB-4A0E-8386-F4D774BC5C8E}">
      <dgm:prSet/>
      <dgm:spPr/>
      <dgm:t>
        <a:bodyPr/>
        <a:lstStyle/>
        <a:p>
          <a:endParaRPr lang="en-GB"/>
        </a:p>
      </dgm:t>
    </dgm:pt>
    <dgm:pt modelId="{8AA4CDB2-1979-41AC-9DA7-9C04C7A72BB4}">
      <dgm:prSet phldrT="[Text]"/>
      <dgm:spPr/>
      <dgm:t>
        <a:bodyPr/>
        <a:lstStyle/>
        <a:p>
          <a:r>
            <a:rPr lang="en-GB" dirty="0" err="1">
              <a:solidFill>
                <a:schemeClr val="tx1"/>
              </a:solidFill>
            </a:rPr>
            <a:t>Handeln</a:t>
          </a:r>
          <a:endParaRPr lang="en-GB" dirty="0">
            <a:solidFill>
              <a:schemeClr val="tx1"/>
            </a:solidFill>
          </a:endParaRPr>
        </a:p>
      </dgm:t>
    </dgm:pt>
    <dgm:pt modelId="{D2DCA3A5-7767-4F60-9C30-EFE31F897A7B}" type="parTrans" cxnId="{3843C81F-5584-4E67-A311-D02DBFF20094}">
      <dgm:prSet/>
      <dgm:spPr/>
      <dgm:t>
        <a:bodyPr/>
        <a:lstStyle/>
        <a:p>
          <a:endParaRPr lang="en-GB"/>
        </a:p>
      </dgm:t>
    </dgm:pt>
    <dgm:pt modelId="{100BC990-A8B2-49A3-8097-D5B7DDF988C9}" type="sibTrans" cxnId="{3843C81F-5584-4E67-A311-D02DBFF20094}">
      <dgm:prSet/>
      <dgm:spPr/>
      <dgm:t>
        <a:bodyPr/>
        <a:lstStyle/>
        <a:p>
          <a:endParaRPr lang="en-GB"/>
        </a:p>
      </dgm:t>
    </dgm:pt>
    <dgm:pt modelId="{D7C9EF8A-33C9-46AA-9E8B-D3C0FDFA8FD1}">
      <dgm:prSet phldrT="[Text]"/>
      <dgm:spPr/>
      <dgm:t>
        <a:bodyPr/>
        <a:lstStyle/>
        <a:p>
          <a:r>
            <a:rPr lang="en-GB" dirty="0"/>
            <a:t>Self-reflection </a:t>
          </a:r>
        </a:p>
      </dgm:t>
    </dgm:pt>
    <dgm:pt modelId="{D391265A-2880-4DCE-8A17-89A72919FB7A}" type="parTrans" cxnId="{4AA72EF5-C5F2-4712-9470-268D0D4D4A37}">
      <dgm:prSet/>
      <dgm:spPr/>
      <dgm:t>
        <a:bodyPr/>
        <a:lstStyle/>
        <a:p>
          <a:endParaRPr lang="en-GB"/>
        </a:p>
      </dgm:t>
    </dgm:pt>
    <dgm:pt modelId="{A16172C4-8934-4842-9337-C4DF36AE6F94}" type="sibTrans" cxnId="{4AA72EF5-C5F2-4712-9470-268D0D4D4A37}">
      <dgm:prSet/>
      <dgm:spPr/>
      <dgm:t>
        <a:bodyPr/>
        <a:lstStyle/>
        <a:p>
          <a:endParaRPr lang="en-GB"/>
        </a:p>
      </dgm:t>
    </dgm:pt>
    <dgm:pt modelId="{B13D3570-36C9-49C4-8A10-0169CA485AA0}">
      <dgm:prSet phldrT="[Text]"/>
      <dgm:spPr/>
      <dgm:t>
        <a:bodyPr/>
        <a:lstStyle/>
        <a:p>
          <a:r>
            <a:rPr lang="en-GB" dirty="0" err="1">
              <a:solidFill>
                <a:schemeClr val="tx1"/>
              </a:solidFill>
            </a:rPr>
            <a:t>Reflektieren</a:t>
          </a:r>
          <a:r>
            <a:rPr lang="en-GB" dirty="0">
              <a:solidFill>
                <a:srgbClr val="FF0000"/>
              </a:solidFill>
            </a:rPr>
            <a:t> </a:t>
          </a:r>
        </a:p>
      </dgm:t>
    </dgm:pt>
    <dgm:pt modelId="{30C30766-BE7C-4926-9E7F-9985BFE85053}" type="parTrans" cxnId="{25CF0427-E900-4D42-9CC8-6804CE3FDFC2}">
      <dgm:prSet/>
      <dgm:spPr/>
      <dgm:t>
        <a:bodyPr/>
        <a:lstStyle/>
        <a:p>
          <a:endParaRPr lang="en-GB"/>
        </a:p>
      </dgm:t>
    </dgm:pt>
    <dgm:pt modelId="{066C999E-C643-4605-98B1-6F3735D7E2B7}" type="sibTrans" cxnId="{25CF0427-E900-4D42-9CC8-6804CE3FDFC2}">
      <dgm:prSet/>
      <dgm:spPr/>
      <dgm:t>
        <a:bodyPr/>
        <a:lstStyle/>
        <a:p>
          <a:endParaRPr lang="en-GB"/>
        </a:p>
      </dgm:t>
    </dgm:pt>
    <dgm:pt modelId="{9B7F93A0-CA6F-4685-AE30-90B01F8BB913}" type="pres">
      <dgm:prSet presAssocID="{B91A6C4F-1E1D-487C-B907-9A7663CD2E19}" presName="Name0" presStyleCnt="0">
        <dgm:presLayoutVars>
          <dgm:dir/>
          <dgm:animLvl val="lvl"/>
          <dgm:resizeHandles val="exact"/>
        </dgm:presLayoutVars>
      </dgm:prSet>
      <dgm:spPr/>
    </dgm:pt>
    <dgm:pt modelId="{FF1E0E96-ECFB-4A92-8A26-7815D6EEB8C2}" type="pres">
      <dgm:prSet presAssocID="{22B44287-F144-4667-A3DD-8E40359013F9}" presName="compositeNode" presStyleCnt="0">
        <dgm:presLayoutVars>
          <dgm:bulletEnabled val="1"/>
        </dgm:presLayoutVars>
      </dgm:prSet>
      <dgm:spPr/>
    </dgm:pt>
    <dgm:pt modelId="{0374C33E-C8A1-4C76-993B-E0969FC825AA}" type="pres">
      <dgm:prSet presAssocID="{22B44287-F144-4667-A3DD-8E40359013F9}" presName="bgRect" presStyleLbl="node1" presStyleIdx="0" presStyleCnt="3" custScaleX="160572" custScaleY="95332" custLinFactNeighborX="3072" custLinFactNeighborY="1611"/>
      <dgm:spPr/>
    </dgm:pt>
    <dgm:pt modelId="{50E734DC-5C6B-4CC8-BCF5-C10A3EF745DD}" type="pres">
      <dgm:prSet presAssocID="{22B44287-F144-4667-A3DD-8E40359013F9}" presName="parentNode" presStyleLbl="node1" presStyleIdx="0" presStyleCnt="3">
        <dgm:presLayoutVars>
          <dgm:chMax val="0"/>
          <dgm:bulletEnabled val="1"/>
        </dgm:presLayoutVars>
      </dgm:prSet>
      <dgm:spPr/>
    </dgm:pt>
    <dgm:pt modelId="{9ADCC91A-4AC9-4D10-B190-093634413D27}" type="pres">
      <dgm:prSet presAssocID="{22B44287-F144-4667-A3DD-8E40359013F9}" presName="childNode" presStyleLbl="node1" presStyleIdx="0" presStyleCnt="3">
        <dgm:presLayoutVars>
          <dgm:bulletEnabled val="1"/>
        </dgm:presLayoutVars>
      </dgm:prSet>
      <dgm:spPr/>
    </dgm:pt>
    <dgm:pt modelId="{9304CBDA-B42A-4F68-BF67-EA1D1BA0EC13}" type="pres">
      <dgm:prSet presAssocID="{2E1502A9-A236-43E6-B072-8D05421DA9DB}" presName="hSp" presStyleCnt="0"/>
      <dgm:spPr/>
    </dgm:pt>
    <dgm:pt modelId="{915784BB-5C52-4F17-8488-EE6C14957AD7}" type="pres">
      <dgm:prSet presAssocID="{2E1502A9-A236-43E6-B072-8D05421DA9DB}" presName="vProcSp" presStyleCnt="0"/>
      <dgm:spPr/>
    </dgm:pt>
    <dgm:pt modelId="{FE2ADDBA-3E51-4B75-892D-7EC8F067A3C2}" type="pres">
      <dgm:prSet presAssocID="{2E1502A9-A236-43E6-B072-8D05421DA9DB}" presName="vSp1" presStyleCnt="0"/>
      <dgm:spPr/>
    </dgm:pt>
    <dgm:pt modelId="{50837E39-8DC8-4EA3-844F-33BFEA078A18}" type="pres">
      <dgm:prSet presAssocID="{2E1502A9-A236-43E6-B072-8D05421DA9DB}" presName="simulatedConn" presStyleLbl="solidFgAcc1" presStyleIdx="0" presStyleCnt="2" custLinFactY="-300000" custLinFactNeighborX="19120" custLinFactNeighborY="-317476"/>
      <dgm:spPr/>
    </dgm:pt>
    <dgm:pt modelId="{A62DDC4E-EA72-484D-91B7-E2785385561D}" type="pres">
      <dgm:prSet presAssocID="{2E1502A9-A236-43E6-B072-8D05421DA9DB}" presName="vSp2" presStyleCnt="0"/>
      <dgm:spPr/>
    </dgm:pt>
    <dgm:pt modelId="{69C91DC5-7DCA-4349-AF88-6F42938250CA}" type="pres">
      <dgm:prSet presAssocID="{2E1502A9-A236-43E6-B072-8D05421DA9DB}" presName="sibTrans" presStyleCnt="0"/>
      <dgm:spPr/>
    </dgm:pt>
    <dgm:pt modelId="{5083C74F-3076-47EF-A54E-B755FD1F1656}" type="pres">
      <dgm:prSet presAssocID="{6D99D52D-0610-4BE4-B1D8-90D07B44C434}" presName="compositeNode" presStyleCnt="0">
        <dgm:presLayoutVars>
          <dgm:bulletEnabled val="1"/>
        </dgm:presLayoutVars>
      </dgm:prSet>
      <dgm:spPr/>
    </dgm:pt>
    <dgm:pt modelId="{B1F05317-0E69-4DBF-AA73-399F03E74BD7}" type="pres">
      <dgm:prSet presAssocID="{6D99D52D-0610-4BE4-B1D8-90D07B44C434}" presName="bgRect" presStyleLbl="node1" presStyleIdx="1" presStyleCnt="3" custScaleY="91061" custLinFactNeighborX="1137" custLinFactNeighborY="15234"/>
      <dgm:spPr/>
    </dgm:pt>
    <dgm:pt modelId="{2049E36E-49C5-4979-AB1A-D3D27B5B1421}" type="pres">
      <dgm:prSet presAssocID="{6D99D52D-0610-4BE4-B1D8-90D07B44C434}" presName="parentNode" presStyleLbl="node1" presStyleIdx="1" presStyleCnt="3">
        <dgm:presLayoutVars>
          <dgm:chMax val="0"/>
          <dgm:bulletEnabled val="1"/>
        </dgm:presLayoutVars>
      </dgm:prSet>
      <dgm:spPr/>
    </dgm:pt>
    <dgm:pt modelId="{E9EFBF44-1245-41F1-B96D-1D782252E5E1}" type="pres">
      <dgm:prSet presAssocID="{6D99D52D-0610-4BE4-B1D8-90D07B44C434}" presName="childNode" presStyleLbl="node1" presStyleIdx="1" presStyleCnt="3">
        <dgm:presLayoutVars>
          <dgm:bulletEnabled val="1"/>
        </dgm:presLayoutVars>
      </dgm:prSet>
      <dgm:spPr/>
    </dgm:pt>
    <dgm:pt modelId="{3FAB9463-E294-479A-9330-0DFDBD8E7652}" type="pres">
      <dgm:prSet presAssocID="{0CF9603F-3089-4A6A-8A1E-A416E12B6756}" presName="hSp" presStyleCnt="0"/>
      <dgm:spPr/>
    </dgm:pt>
    <dgm:pt modelId="{2774E8ED-F15C-4A6E-8544-A9C500123C4F}" type="pres">
      <dgm:prSet presAssocID="{0CF9603F-3089-4A6A-8A1E-A416E12B6756}" presName="vProcSp" presStyleCnt="0"/>
      <dgm:spPr/>
    </dgm:pt>
    <dgm:pt modelId="{0638CD24-D9EA-46C9-A671-55C7928F43DB}" type="pres">
      <dgm:prSet presAssocID="{0CF9603F-3089-4A6A-8A1E-A416E12B6756}" presName="vSp1" presStyleCnt="0"/>
      <dgm:spPr/>
    </dgm:pt>
    <dgm:pt modelId="{6DE4D442-9537-4CFB-9018-27A0F8A34D62}" type="pres">
      <dgm:prSet presAssocID="{0CF9603F-3089-4A6A-8A1E-A416E12B6756}" presName="simulatedConn" presStyleLbl="solidFgAcc1" presStyleIdx="1" presStyleCnt="2" custLinFactY="-300000" custLinFactNeighborX="-12903" custLinFactNeighborY="-384616"/>
      <dgm:spPr/>
    </dgm:pt>
    <dgm:pt modelId="{E1EBC446-D9F9-4FC0-8B99-A67AE711F702}" type="pres">
      <dgm:prSet presAssocID="{0CF9603F-3089-4A6A-8A1E-A416E12B6756}" presName="vSp2" presStyleCnt="0"/>
      <dgm:spPr/>
    </dgm:pt>
    <dgm:pt modelId="{0940F41D-8F04-4F73-B66C-8D1EC6354AA9}" type="pres">
      <dgm:prSet presAssocID="{0CF9603F-3089-4A6A-8A1E-A416E12B6756}" presName="sibTrans" presStyleCnt="0"/>
      <dgm:spPr/>
    </dgm:pt>
    <dgm:pt modelId="{E8D62FDC-5846-46F7-AF45-406282A37787}" type="pres">
      <dgm:prSet presAssocID="{D7C9EF8A-33C9-46AA-9E8B-D3C0FDFA8FD1}" presName="compositeNode" presStyleCnt="0">
        <dgm:presLayoutVars>
          <dgm:bulletEnabled val="1"/>
        </dgm:presLayoutVars>
      </dgm:prSet>
      <dgm:spPr/>
    </dgm:pt>
    <dgm:pt modelId="{55328CA6-DC63-40C2-83A9-F202A523BFF2}" type="pres">
      <dgm:prSet presAssocID="{D7C9EF8A-33C9-46AA-9E8B-D3C0FDFA8FD1}" presName="bgRect" presStyleLbl="node1" presStyleIdx="2" presStyleCnt="3" custScaleX="171619" custScaleY="96704"/>
      <dgm:spPr/>
    </dgm:pt>
    <dgm:pt modelId="{D9C76E08-FB82-4CA1-817A-D181F420D8D3}" type="pres">
      <dgm:prSet presAssocID="{D7C9EF8A-33C9-46AA-9E8B-D3C0FDFA8FD1}" presName="parentNode" presStyleLbl="node1" presStyleIdx="2" presStyleCnt="3">
        <dgm:presLayoutVars>
          <dgm:chMax val="0"/>
          <dgm:bulletEnabled val="1"/>
        </dgm:presLayoutVars>
      </dgm:prSet>
      <dgm:spPr/>
    </dgm:pt>
    <dgm:pt modelId="{1457F1E0-03B5-4B35-AA60-13CFC0DC9FE1}" type="pres">
      <dgm:prSet presAssocID="{D7C9EF8A-33C9-46AA-9E8B-D3C0FDFA8FD1}" presName="childNode" presStyleLbl="node1" presStyleIdx="2" presStyleCnt="3">
        <dgm:presLayoutVars>
          <dgm:bulletEnabled val="1"/>
        </dgm:presLayoutVars>
      </dgm:prSet>
      <dgm:spPr/>
    </dgm:pt>
  </dgm:ptLst>
  <dgm:cxnLst>
    <dgm:cxn modelId="{24C54002-7549-48D8-A4E3-740C623B3D76}" type="presOf" srcId="{B91A6C4F-1E1D-487C-B907-9A7663CD2E19}" destId="{9B7F93A0-CA6F-4685-AE30-90B01F8BB913}" srcOrd="0" destOrd="0" presId="urn:microsoft.com/office/officeart/2005/8/layout/hProcess7"/>
    <dgm:cxn modelId="{39DE1F16-C0D1-4354-A457-6FB4857115FE}" type="presOf" srcId="{B13D3570-36C9-49C4-8A10-0169CA485AA0}" destId="{1457F1E0-03B5-4B35-AA60-13CFC0DC9FE1}" srcOrd="0" destOrd="0" presId="urn:microsoft.com/office/officeart/2005/8/layout/hProcess7"/>
    <dgm:cxn modelId="{3843C81F-5584-4E67-A311-D02DBFF20094}" srcId="{6D99D52D-0610-4BE4-B1D8-90D07B44C434}" destId="{8AA4CDB2-1979-41AC-9DA7-9C04C7A72BB4}" srcOrd="0" destOrd="0" parTransId="{D2DCA3A5-7767-4F60-9C30-EFE31F897A7B}" sibTransId="{100BC990-A8B2-49A3-8097-D5B7DDF988C9}"/>
    <dgm:cxn modelId="{25CF0427-E900-4D42-9CC8-6804CE3FDFC2}" srcId="{D7C9EF8A-33C9-46AA-9E8B-D3C0FDFA8FD1}" destId="{B13D3570-36C9-49C4-8A10-0169CA485AA0}" srcOrd="0" destOrd="0" parTransId="{30C30766-BE7C-4926-9E7F-9985BFE85053}" sibTransId="{066C999E-C643-4605-98B1-6F3735D7E2B7}"/>
    <dgm:cxn modelId="{707C6E33-6639-4CEC-9C65-11B97E94B49E}" type="presOf" srcId="{8AA4CDB2-1979-41AC-9DA7-9C04C7A72BB4}" destId="{E9EFBF44-1245-41F1-B96D-1D782252E5E1}" srcOrd="0" destOrd="0" presId="urn:microsoft.com/office/officeart/2005/8/layout/hProcess7"/>
    <dgm:cxn modelId="{1CA0C55D-F681-4219-B943-9987CE7D1BF7}" type="presOf" srcId="{6D99D52D-0610-4BE4-B1D8-90D07B44C434}" destId="{2049E36E-49C5-4979-AB1A-D3D27B5B1421}" srcOrd="1" destOrd="0" presId="urn:microsoft.com/office/officeart/2005/8/layout/hProcess7"/>
    <dgm:cxn modelId="{78F9FD43-2ADB-4A0E-8386-F4D774BC5C8E}" srcId="{B91A6C4F-1E1D-487C-B907-9A7663CD2E19}" destId="{6D99D52D-0610-4BE4-B1D8-90D07B44C434}" srcOrd="1" destOrd="0" parTransId="{123A5813-245B-49D3-9DDA-E8A11AA54887}" sibTransId="{0CF9603F-3089-4A6A-8A1E-A416E12B6756}"/>
    <dgm:cxn modelId="{17AD544C-728C-41E1-B853-513FFEB5FF45}" type="presOf" srcId="{307A8777-576B-4A45-9122-46623F779786}" destId="{9ADCC91A-4AC9-4D10-B190-093634413D27}" srcOrd="0" destOrd="0" presId="urn:microsoft.com/office/officeart/2005/8/layout/hProcess7"/>
    <dgm:cxn modelId="{31AA4754-8F74-4CD9-B1B6-732AB32A81CB}" type="presOf" srcId="{22B44287-F144-4667-A3DD-8E40359013F9}" destId="{0374C33E-C8A1-4C76-993B-E0969FC825AA}" srcOrd="0" destOrd="0" presId="urn:microsoft.com/office/officeart/2005/8/layout/hProcess7"/>
    <dgm:cxn modelId="{0BEA3577-D2AF-4283-90D0-58A7DD76410A}" type="presOf" srcId="{D7C9EF8A-33C9-46AA-9E8B-D3C0FDFA8FD1}" destId="{55328CA6-DC63-40C2-83A9-F202A523BFF2}" srcOrd="0" destOrd="0" presId="urn:microsoft.com/office/officeart/2005/8/layout/hProcess7"/>
    <dgm:cxn modelId="{575D26A9-0716-4A20-8785-6078C5836B01}" type="presOf" srcId="{6D99D52D-0610-4BE4-B1D8-90D07B44C434}" destId="{B1F05317-0E69-4DBF-AA73-399F03E74BD7}" srcOrd="0" destOrd="0" presId="urn:microsoft.com/office/officeart/2005/8/layout/hProcess7"/>
    <dgm:cxn modelId="{33C0F4BB-2EC6-498D-9DA7-D1D8D0501631}" type="presOf" srcId="{D7C9EF8A-33C9-46AA-9E8B-D3C0FDFA8FD1}" destId="{D9C76E08-FB82-4CA1-817A-D181F420D8D3}" srcOrd="1" destOrd="0" presId="urn:microsoft.com/office/officeart/2005/8/layout/hProcess7"/>
    <dgm:cxn modelId="{B56639C6-E894-4E84-A59A-6895EB3D3D61}" type="presOf" srcId="{22B44287-F144-4667-A3DD-8E40359013F9}" destId="{50E734DC-5C6B-4CC8-BCF5-C10A3EF745DD}" srcOrd="1" destOrd="0" presId="urn:microsoft.com/office/officeart/2005/8/layout/hProcess7"/>
    <dgm:cxn modelId="{559609DE-0863-4D5B-B6BC-124548535491}" srcId="{B91A6C4F-1E1D-487C-B907-9A7663CD2E19}" destId="{22B44287-F144-4667-A3DD-8E40359013F9}" srcOrd="0" destOrd="0" parTransId="{235B296F-C8CC-49D9-930D-DF7970171EAC}" sibTransId="{2E1502A9-A236-43E6-B072-8D05421DA9DB}"/>
    <dgm:cxn modelId="{E3FE6EE8-C9E7-4A79-B081-066CC05EAA3C}" srcId="{22B44287-F144-4667-A3DD-8E40359013F9}" destId="{307A8777-576B-4A45-9122-46623F779786}" srcOrd="0" destOrd="0" parTransId="{6EDF1C9E-D8DD-49B3-B012-71B8B16B8EF6}" sibTransId="{5DCDFEBD-5311-4B8B-A712-23EB357C2B92}"/>
    <dgm:cxn modelId="{4AA72EF5-C5F2-4712-9470-268D0D4D4A37}" srcId="{B91A6C4F-1E1D-487C-B907-9A7663CD2E19}" destId="{D7C9EF8A-33C9-46AA-9E8B-D3C0FDFA8FD1}" srcOrd="2" destOrd="0" parTransId="{D391265A-2880-4DCE-8A17-89A72919FB7A}" sibTransId="{A16172C4-8934-4842-9337-C4DF36AE6F94}"/>
    <dgm:cxn modelId="{0BAE3518-1899-4A35-9A00-80F99BDABB38}" type="presParOf" srcId="{9B7F93A0-CA6F-4685-AE30-90B01F8BB913}" destId="{FF1E0E96-ECFB-4A92-8A26-7815D6EEB8C2}" srcOrd="0" destOrd="0" presId="urn:microsoft.com/office/officeart/2005/8/layout/hProcess7"/>
    <dgm:cxn modelId="{3DEFF11B-56A2-45AD-9656-2200117821E4}" type="presParOf" srcId="{FF1E0E96-ECFB-4A92-8A26-7815D6EEB8C2}" destId="{0374C33E-C8A1-4C76-993B-E0969FC825AA}" srcOrd="0" destOrd="0" presId="urn:microsoft.com/office/officeart/2005/8/layout/hProcess7"/>
    <dgm:cxn modelId="{C45D4B4A-1E61-4F35-B3D8-59D18AAA801A}" type="presParOf" srcId="{FF1E0E96-ECFB-4A92-8A26-7815D6EEB8C2}" destId="{50E734DC-5C6B-4CC8-BCF5-C10A3EF745DD}" srcOrd="1" destOrd="0" presId="urn:microsoft.com/office/officeart/2005/8/layout/hProcess7"/>
    <dgm:cxn modelId="{E0348F32-11A3-43C7-8FB6-0A0A1AF586C3}" type="presParOf" srcId="{FF1E0E96-ECFB-4A92-8A26-7815D6EEB8C2}" destId="{9ADCC91A-4AC9-4D10-B190-093634413D27}" srcOrd="2" destOrd="0" presId="urn:microsoft.com/office/officeart/2005/8/layout/hProcess7"/>
    <dgm:cxn modelId="{F4915E1A-96AD-4571-AEB1-14B56317E3C3}" type="presParOf" srcId="{9B7F93A0-CA6F-4685-AE30-90B01F8BB913}" destId="{9304CBDA-B42A-4F68-BF67-EA1D1BA0EC13}" srcOrd="1" destOrd="0" presId="urn:microsoft.com/office/officeart/2005/8/layout/hProcess7"/>
    <dgm:cxn modelId="{98D0B04A-4BB5-48A1-AE1F-EB4DCBBA7209}" type="presParOf" srcId="{9B7F93A0-CA6F-4685-AE30-90B01F8BB913}" destId="{915784BB-5C52-4F17-8488-EE6C14957AD7}" srcOrd="2" destOrd="0" presId="urn:microsoft.com/office/officeart/2005/8/layout/hProcess7"/>
    <dgm:cxn modelId="{AE05354E-E773-444D-AAFD-880F927CE004}" type="presParOf" srcId="{915784BB-5C52-4F17-8488-EE6C14957AD7}" destId="{FE2ADDBA-3E51-4B75-892D-7EC8F067A3C2}" srcOrd="0" destOrd="0" presId="urn:microsoft.com/office/officeart/2005/8/layout/hProcess7"/>
    <dgm:cxn modelId="{D06AECAF-3D91-41AE-BDD2-EC453DE4E77D}" type="presParOf" srcId="{915784BB-5C52-4F17-8488-EE6C14957AD7}" destId="{50837E39-8DC8-4EA3-844F-33BFEA078A18}" srcOrd="1" destOrd="0" presId="urn:microsoft.com/office/officeart/2005/8/layout/hProcess7"/>
    <dgm:cxn modelId="{ECF80B02-A927-4228-B903-4F48E04ABBA9}" type="presParOf" srcId="{915784BB-5C52-4F17-8488-EE6C14957AD7}" destId="{A62DDC4E-EA72-484D-91B7-E2785385561D}" srcOrd="2" destOrd="0" presId="urn:microsoft.com/office/officeart/2005/8/layout/hProcess7"/>
    <dgm:cxn modelId="{C347BBB1-D88F-41E6-B102-602F786DFD49}" type="presParOf" srcId="{9B7F93A0-CA6F-4685-AE30-90B01F8BB913}" destId="{69C91DC5-7DCA-4349-AF88-6F42938250CA}" srcOrd="3" destOrd="0" presId="urn:microsoft.com/office/officeart/2005/8/layout/hProcess7"/>
    <dgm:cxn modelId="{B3864265-6C79-41BE-BA8B-82CCAB6D89D1}" type="presParOf" srcId="{9B7F93A0-CA6F-4685-AE30-90B01F8BB913}" destId="{5083C74F-3076-47EF-A54E-B755FD1F1656}" srcOrd="4" destOrd="0" presId="urn:microsoft.com/office/officeart/2005/8/layout/hProcess7"/>
    <dgm:cxn modelId="{304625AF-8CCF-4376-B2C6-C4EA137A481C}" type="presParOf" srcId="{5083C74F-3076-47EF-A54E-B755FD1F1656}" destId="{B1F05317-0E69-4DBF-AA73-399F03E74BD7}" srcOrd="0" destOrd="0" presId="urn:microsoft.com/office/officeart/2005/8/layout/hProcess7"/>
    <dgm:cxn modelId="{B7F98ACD-69EF-4A62-960A-9457323663F9}" type="presParOf" srcId="{5083C74F-3076-47EF-A54E-B755FD1F1656}" destId="{2049E36E-49C5-4979-AB1A-D3D27B5B1421}" srcOrd="1" destOrd="0" presId="urn:microsoft.com/office/officeart/2005/8/layout/hProcess7"/>
    <dgm:cxn modelId="{D4C3E938-3A35-4AB9-92F7-6775F003AF92}" type="presParOf" srcId="{5083C74F-3076-47EF-A54E-B755FD1F1656}" destId="{E9EFBF44-1245-41F1-B96D-1D782252E5E1}" srcOrd="2" destOrd="0" presId="urn:microsoft.com/office/officeart/2005/8/layout/hProcess7"/>
    <dgm:cxn modelId="{B0F47ACA-F8BA-4B59-B9D7-BDE40BE5ABC3}" type="presParOf" srcId="{9B7F93A0-CA6F-4685-AE30-90B01F8BB913}" destId="{3FAB9463-E294-479A-9330-0DFDBD8E7652}" srcOrd="5" destOrd="0" presId="urn:microsoft.com/office/officeart/2005/8/layout/hProcess7"/>
    <dgm:cxn modelId="{8C448B39-7064-4ED0-8A05-3C91D86D6495}" type="presParOf" srcId="{9B7F93A0-CA6F-4685-AE30-90B01F8BB913}" destId="{2774E8ED-F15C-4A6E-8544-A9C500123C4F}" srcOrd="6" destOrd="0" presId="urn:microsoft.com/office/officeart/2005/8/layout/hProcess7"/>
    <dgm:cxn modelId="{ACC48B5C-27CE-4F55-8DFF-0090EA4B9ECD}" type="presParOf" srcId="{2774E8ED-F15C-4A6E-8544-A9C500123C4F}" destId="{0638CD24-D9EA-46C9-A671-55C7928F43DB}" srcOrd="0" destOrd="0" presId="urn:microsoft.com/office/officeart/2005/8/layout/hProcess7"/>
    <dgm:cxn modelId="{E72179CB-4031-4B96-A3C2-151D10F3778D}" type="presParOf" srcId="{2774E8ED-F15C-4A6E-8544-A9C500123C4F}" destId="{6DE4D442-9537-4CFB-9018-27A0F8A34D62}" srcOrd="1" destOrd="0" presId="urn:microsoft.com/office/officeart/2005/8/layout/hProcess7"/>
    <dgm:cxn modelId="{7202E89B-D6DF-4EB2-A3A4-6B0E97069663}" type="presParOf" srcId="{2774E8ED-F15C-4A6E-8544-A9C500123C4F}" destId="{E1EBC446-D9F9-4FC0-8B99-A67AE711F702}" srcOrd="2" destOrd="0" presId="urn:microsoft.com/office/officeart/2005/8/layout/hProcess7"/>
    <dgm:cxn modelId="{6291267F-B5EC-40BE-B52E-8ADFB28CE331}" type="presParOf" srcId="{9B7F93A0-CA6F-4685-AE30-90B01F8BB913}" destId="{0940F41D-8F04-4F73-B66C-8D1EC6354AA9}" srcOrd="7" destOrd="0" presId="urn:microsoft.com/office/officeart/2005/8/layout/hProcess7"/>
    <dgm:cxn modelId="{3A3BF602-BFA7-408A-B70F-BED03FDF4B8E}" type="presParOf" srcId="{9B7F93A0-CA6F-4685-AE30-90B01F8BB913}" destId="{E8D62FDC-5846-46F7-AF45-406282A37787}" srcOrd="8" destOrd="0" presId="urn:microsoft.com/office/officeart/2005/8/layout/hProcess7"/>
    <dgm:cxn modelId="{71C1EDB5-A525-4DFC-B4C0-C3EE49BC81EE}" type="presParOf" srcId="{E8D62FDC-5846-46F7-AF45-406282A37787}" destId="{55328CA6-DC63-40C2-83A9-F202A523BFF2}" srcOrd="0" destOrd="0" presId="urn:microsoft.com/office/officeart/2005/8/layout/hProcess7"/>
    <dgm:cxn modelId="{34A9B7D3-4DD7-4F1E-B443-D4016B312AB8}" type="presParOf" srcId="{E8D62FDC-5846-46F7-AF45-406282A37787}" destId="{D9C76E08-FB82-4CA1-817A-D181F420D8D3}" srcOrd="1" destOrd="0" presId="urn:microsoft.com/office/officeart/2005/8/layout/hProcess7"/>
    <dgm:cxn modelId="{FC805740-2744-40AC-8D5C-CA7022A9A0CC}" type="presParOf" srcId="{E8D62FDC-5846-46F7-AF45-406282A37787}" destId="{1457F1E0-03B5-4B35-AA60-13CFC0DC9FE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48EFA1-D03B-4187-818D-C1512446BC90}"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GB"/>
        </a:p>
      </dgm:t>
    </dgm:pt>
    <dgm:pt modelId="{63A25DCE-C43E-49B0-8FBF-0FF6B5341F0C}">
      <dgm:prSet phldrT="[Text]"/>
      <dgm:spPr>
        <a:xfrm>
          <a:off x="1760099" y="60468"/>
          <a:ext cx="1448352" cy="1448352"/>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Text" lastClr="000000"/>
              </a:solidFill>
              <a:latin typeface="Calibri" panose="020F0502020204030204"/>
              <a:ea typeface="+mn-ea"/>
              <a:cs typeface="+mn-cs"/>
            </a:rPr>
            <a:t>Identify </a:t>
          </a:r>
          <a:r>
            <a:rPr lang="en-GB" dirty="0">
              <a:solidFill>
                <a:srgbClr val="D60077"/>
              </a:solidFill>
              <a:latin typeface="Calibri" panose="020F0502020204030204"/>
              <a:ea typeface="+mn-ea"/>
              <a:cs typeface="+mn-cs"/>
            </a:rPr>
            <a:t>Self-evaluation</a:t>
          </a:r>
        </a:p>
      </dgm:t>
    </dgm:pt>
    <dgm:pt modelId="{35FF0555-B7B7-48EC-A8A9-21A475F945EE}" type="parTrans" cxnId="{AA4E717D-DA6C-4556-A6E9-727D57B1CD8D}">
      <dgm:prSet/>
      <dgm:spPr/>
      <dgm:t>
        <a:bodyPr/>
        <a:lstStyle/>
        <a:p>
          <a:endParaRPr lang="en-GB"/>
        </a:p>
      </dgm:t>
    </dgm:pt>
    <dgm:pt modelId="{A441B963-338A-4768-9676-30A79E67D309}" type="sibTrans" cxnId="{AA4E717D-DA6C-4556-A6E9-727D57B1CD8D}">
      <dgm:prSet/>
      <dgm:spPr>
        <a:xfrm rot="2162034">
          <a:off x="3162359" y="1173631"/>
          <a:ext cx="385256" cy="488818"/>
        </a:xfrm>
        <a:solidFill>
          <a:srgbClr val="4472C4">
            <a:hueOff val="0"/>
            <a:satOff val="0"/>
            <a:lumOff val="0"/>
            <a:alphaOff val="0"/>
          </a:srgbClr>
        </a:solidFill>
        <a:ln>
          <a:noFill/>
        </a:ln>
        <a:effectLst/>
      </dgm:spPr>
      <dgm:t>
        <a:bodyPr/>
        <a:lstStyle/>
        <a:p>
          <a:endParaRPr lang="en-GB">
            <a:solidFill>
              <a:sysClr val="window" lastClr="FFFFFF"/>
            </a:solidFill>
            <a:latin typeface="Calibri" panose="020F0502020204030204"/>
            <a:ea typeface="+mn-ea"/>
            <a:cs typeface="+mn-cs"/>
          </a:endParaRPr>
        </a:p>
      </dgm:t>
    </dgm:pt>
    <dgm:pt modelId="{5BD0463A-DE72-4D96-8982-D36EB6F21A62}">
      <dgm:prSet phldrT="[Text]"/>
      <dgm:spPr>
        <a:xfrm>
          <a:off x="3519157" y="1340089"/>
          <a:ext cx="1448352" cy="1448352"/>
        </a:xfrm>
        <a:solidFill>
          <a:srgbClr val="4472C4">
            <a:hueOff val="-1838336"/>
            <a:satOff val="-2557"/>
            <a:lumOff val="-98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Text" lastClr="000000"/>
              </a:solidFill>
              <a:latin typeface="Calibri" panose="020F0502020204030204"/>
              <a:ea typeface="+mn-ea"/>
              <a:cs typeface="+mn-cs"/>
            </a:rPr>
            <a:t>Plan </a:t>
          </a:r>
          <a:r>
            <a:rPr lang="en-GB" dirty="0">
              <a:solidFill>
                <a:srgbClr val="D60077"/>
              </a:solidFill>
              <a:latin typeface="Calibri" panose="020F0502020204030204"/>
              <a:ea typeface="+mn-ea"/>
              <a:cs typeface="+mn-cs"/>
            </a:rPr>
            <a:t>Learning objectives</a:t>
          </a:r>
        </a:p>
      </dgm:t>
    </dgm:pt>
    <dgm:pt modelId="{F32B1B60-07FF-4C2C-9B7B-C2AC00F069CC}" type="parTrans" cxnId="{EF2AA63B-524E-41F7-92DA-1DF8848D9AA2}">
      <dgm:prSet/>
      <dgm:spPr/>
      <dgm:t>
        <a:bodyPr/>
        <a:lstStyle/>
        <a:p>
          <a:endParaRPr lang="en-GB"/>
        </a:p>
      </dgm:t>
    </dgm:pt>
    <dgm:pt modelId="{532A04E0-B432-4A52-9DE4-F09102D2EA76}" type="sibTrans" cxnId="{EF2AA63B-524E-41F7-92DA-1DF8848D9AA2}">
      <dgm:prSet/>
      <dgm:spPr>
        <a:xfrm rot="6480000">
          <a:off x="3718368" y="2843448"/>
          <a:ext cx="384760" cy="488818"/>
        </a:xfrm>
        <a:solidFill>
          <a:srgbClr val="4472C4">
            <a:hueOff val="-1838336"/>
            <a:satOff val="-2557"/>
            <a:lumOff val="-981"/>
            <a:alphaOff val="0"/>
          </a:srgbClr>
        </a:solidFill>
        <a:ln>
          <a:noFill/>
        </a:ln>
        <a:effectLst/>
      </dgm:spPr>
      <dgm:t>
        <a:bodyPr/>
        <a:lstStyle/>
        <a:p>
          <a:endParaRPr lang="en-GB">
            <a:solidFill>
              <a:sysClr val="window" lastClr="FFFFFF"/>
            </a:solidFill>
            <a:latin typeface="Calibri" panose="020F0502020204030204"/>
            <a:ea typeface="+mn-ea"/>
            <a:cs typeface="+mn-cs"/>
          </a:endParaRPr>
        </a:p>
      </dgm:t>
    </dgm:pt>
    <dgm:pt modelId="{49CACEAA-C911-45E3-8410-0FA14F8C7B06}">
      <dgm:prSet phldrT="[Text]"/>
      <dgm:spPr>
        <a:xfrm>
          <a:off x="2847257" y="3407986"/>
          <a:ext cx="1448352" cy="1448352"/>
        </a:xfr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Text" lastClr="000000"/>
              </a:solidFill>
              <a:latin typeface="Calibri" panose="020F0502020204030204"/>
              <a:ea typeface="+mn-ea"/>
              <a:cs typeface="+mn-cs"/>
            </a:rPr>
            <a:t>Action </a:t>
          </a:r>
        </a:p>
      </dgm:t>
    </dgm:pt>
    <dgm:pt modelId="{D986367F-E187-4F62-8602-BB915C413DD9}" type="parTrans" cxnId="{A3A2AF8C-1C50-4144-B133-C0400D5B8FE8}">
      <dgm:prSet/>
      <dgm:spPr/>
      <dgm:t>
        <a:bodyPr/>
        <a:lstStyle/>
        <a:p>
          <a:endParaRPr lang="en-GB"/>
        </a:p>
      </dgm:t>
    </dgm:pt>
    <dgm:pt modelId="{7351B4A9-BE8B-41F4-B0D1-0644D3AECE54}" type="sibTrans" cxnId="{A3A2AF8C-1C50-4144-B133-C0400D5B8FE8}">
      <dgm:prSet/>
      <dgm:spPr>
        <a:xfrm rot="10800000">
          <a:off x="2302785" y="3887753"/>
          <a:ext cx="384760" cy="488818"/>
        </a:xfrm>
        <a:solidFill>
          <a:srgbClr val="4472C4">
            <a:hueOff val="-3676672"/>
            <a:satOff val="-5114"/>
            <a:lumOff val="-1961"/>
            <a:alphaOff val="0"/>
          </a:srgbClr>
        </a:solidFill>
        <a:ln>
          <a:noFill/>
        </a:ln>
        <a:effectLst/>
      </dgm:spPr>
      <dgm:t>
        <a:bodyPr/>
        <a:lstStyle/>
        <a:p>
          <a:endParaRPr lang="en-GB">
            <a:solidFill>
              <a:sysClr val="window" lastClr="FFFFFF"/>
            </a:solidFill>
            <a:latin typeface="Calibri" panose="020F0502020204030204"/>
            <a:ea typeface="+mn-ea"/>
            <a:cs typeface="+mn-cs"/>
          </a:endParaRPr>
        </a:p>
      </dgm:t>
    </dgm:pt>
    <dgm:pt modelId="{953E6191-352F-498A-A51D-FB436304C843}">
      <dgm:prSet phldrT="[Text]"/>
      <dgm:spPr>
        <a:xfrm>
          <a:off x="672942" y="3407986"/>
          <a:ext cx="1448352" cy="1448352"/>
        </a:xfrm>
        <a:solidFill>
          <a:srgbClr val="4472C4">
            <a:hueOff val="-5515009"/>
            <a:satOff val="-7671"/>
            <a:lumOff val="-2942"/>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 lastClr="FFFFFF"/>
              </a:solidFill>
              <a:latin typeface="Calibri" panose="020F0502020204030204"/>
              <a:ea typeface="+mn-ea"/>
              <a:cs typeface="+mn-cs"/>
            </a:rPr>
            <a:t>Record </a:t>
          </a:r>
          <a:r>
            <a:rPr lang="en-GB" dirty="0">
              <a:solidFill>
                <a:srgbClr val="FFFF00"/>
              </a:solidFill>
              <a:latin typeface="Calibri" panose="020F0502020204030204"/>
              <a:ea typeface="+mn-ea"/>
              <a:cs typeface="+mn-cs"/>
            </a:rPr>
            <a:t>Dossier</a:t>
          </a:r>
        </a:p>
      </dgm:t>
    </dgm:pt>
    <dgm:pt modelId="{E690F66B-DC51-41FA-9B97-46A38DA2751A}" type="parTrans" cxnId="{0CAFF203-B448-4861-BC37-0BD011DF3A43}">
      <dgm:prSet/>
      <dgm:spPr/>
      <dgm:t>
        <a:bodyPr/>
        <a:lstStyle/>
        <a:p>
          <a:endParaRPr lang="en-GB"/>
        </a:p>
      </dgm:t>
    </dgm:pt>
    <dgm:pt modelId="{F8C4D2FF-53CF-43A1-A722-C50E6787D70E}" type="sibTrans" cxnId="{0CAFF203-B448-4861-BC37-0BD011DF3A43}">
      <dgm:prSet/>
      <dgm:spPr>
        <a:xfrm rot="15120000">
          <a:off x="872153" y="2864161"/>
          <a:ext cx="384760" cy="488818"/>
        </a:xfrm>
        <a:solidFill>
          <a:srgbClr val="4472C4">
            <a:hueOff val="-5515009"/>
            <a:satOff val="-7671"/>
            <a:lumOff val="-2942"/>
            <a:alphaOff val="0"/>
          </a:srgbClr>
        </a:solidFill>
        <a:ln>
          <a:noFill/>
        </a:ln>
        <a:effectLst/>
      </dgm:spPr>
      <dgm:t>
        <a:bodyPr/>
        <a:lstStyle/>
        <a:p>
          <a:endParaRPr lang="en-GB">
            <a:solidFill>
              <a:sysClr val="window" lastClr="FFFFFF"/>
            </a:solidFill>
            <a:latin typeface="Calibri" panose="020F0502020204030204"/>
            <a:ea typeface="+mn-ea"/>
            <a:cs typeface="+mn-cs"/>
          </a:endParaRPr>
        </a:p>
      </dgm:t>
    </dgm:pt>
    <dgm:pt modelId="{C817ABD1-B8A9-4F6E-A54C-44191FF4A3CF}">
      <dgm:prSet phldrT="[Text]"/>
      <dgm:spPr>
        <a:xfrm>
          <a:off x="1041" y="1340089"/>
          <a:ext cx="1448352" cy="1448352"/>
        </a:xfr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 lastClr="FFFFFF"/>
              </a:solidFill>
              <a:latin typeface="Calibri" panose="020F0502020204030204"/>
              <a:ea typeface="+mn-ea"/>
              <a:cs typeface="+mn-cs"/>
            </a:rPr>
            <a:t>Review </a:t>
          </a:r>
          <a:r>
            <a:rPr lang="en-GB" dirty="0">
              <a:solidFill>
                <a:srgbClr val="FFFF00"/>
              </a:solidFill>
              <a:latin typeface="Calibri" panose="020F0502020204030204"/>
              <a:ea typeface="+mn-ea"/>
              <a:cs typeface="+mn-cs"/>
            </a:rPr>
            <a:t>Journal</a:t>
          </a:r>
        </a:p>
      </dgm:t>
    </dgm:pt>
    <dgm:pt modelId="{57E2E82D-E950-43D1-8EAA-158C2C7DCBA1}" type="parTrans" cxnId="{DC386EC0-3356-414F-BB25-4B81435F96B7}">
      <dgm:prSet/>
      <dgm:spPr/>
      <dgm:t>
        <a:bodyPr/>
        <a:lstStyle/>
        <a:p>
          <a:endParaRPr lang="en-GB"/>
        </a:p>
      </dgm:t>
    </dgm:pt>
    <dgm:pt modelId="{D949E18E-CFDD-4C3D-874D-E0F51CBC5C1B}" type="sibTrans" cxnId="{DC386EC0-3356-414F-BB25-4B81435F96B7}">
      <dgm:prSet/>
      <dgm:spPr>
        <a:xfrm rot="19437966">
          <a:off x="1403301" y="1186460"/>
          <a:ext cx="385256" cy="488818"/>
        </a:xfrm>
        <a:solidFill>
          <a:srgbClr val="4472C4">
            <a:hueOff val="-7353344"/>
            <a:satOff val="-10228"/>
            <a:lumOff val="-3922"/>
            <a:alphaOff val="0"/>
          </a:srgbClr>
        </a:solidFill>
        <a:ln>
          <a:noFill/>
        </a:ln>
        <a:effectLst/>
      </dgm:spPr>
      <dgm:t>
        <a:bodyPr/>
        <a:lstStyle/>
        <a:p>
          <a:endParaRPr lang="en-GB">
            <a:solidFill>
              <a:sysClr val="window" lastClr="FFFFFF"/>
            </a:solidFill>
            <a:latin typeface="Calibri" panose="020F0502020204030204"/>
            <a:ea typeface="+mn-ea"/>
            <a:cs typeface="+mn-cs"/>
          </a:endParaRPr>
        </a:p>
      </dgm:t>
    </dgm:pt>
    <dgm:pt modelId="{1DF0AEDC-A44E-4945-9F93-6304EF6422A9}" type="pres">
      <dgm:prSet presAssocID="{A348EFA1-D03B-4187-818D-C1512446BC90}" presName="cycle" presStyleCnt="0">
        <dgm:presLayoutVars>
          <dgm:dir/>
          <dgm:resizeHandles val="exact"/>
        </dgm:presLayoutVars>
      </dgm:prSet>
      <dgm:spPr/>
    </dgm:pt>
    <dgm:pt modelId="{37E3E7BA-76F6-4990-AEDE-B21BDCC95EB3}" type="pres">
      <dgm:prSet presAssocID="{63A25DCE-C43E-49B0-8FBF-0FF6B5341F0C}" presName="node" presStyleLbl="node1" presStyleIdx="0" presStyleCnt="5" custRadScaleRad="100086">
        <dgm:presLayoutVars>
          <dgm:bulletEnabled val="1"/>
        </dgm:presLayoutVars>
      </dgm:prSet>
      <dgm:spPr>
        <a:prstGeom prst="ellipse">
          <a:avLst/>
        </a:prstGeom>
      </dgm:spPr>
    </dgm:pt>
    <dgm:pt modelId="{4F8C8BC2-30D4-4E81-A061-2F83F5842F3B}" type="pres">
      <dgm:prSet presAssocID="{A441B963-338A-4768-9676-30A79E67D309}" presName="sibTrans" presStyleLbl="sibTrans2D1" presStyleIdx="0" presStyleCnt="5"/>
      <dgm:spPr>
        <a:prstGeom prst="rightArrow">
          <a:avLst>
            <a:gd name="adj1" fmla="val 60000"/>
            <a:gd name="adj2" fmla="val 50000"/>
          </a:avLst>
        </a:prstGeom>
      </dgm:spPr>
    </dgm:pt>
    <dgm:pt modelId="{A5AF9D9D-6986-43F9-BF2C-DFC92119E682}" type="pres">
      <dgm:prSet presAssocID="{A441B963-338A-4768-9676-30A79E67D309}" presName="connectorText" presStyleLbl="sibTrans2D1" presStyleIdx="0" presStyleCnt="5"/>
      <dgm:spPr/>
    </dgm:pt>
    <dgm:pt modelId="{9BD45A13-8402-411E-A694-C60C79C5A1EB}" type="pres">
      <dgm:prSet presAssocID="{5BD0463A-DE72-4D96-8982-D36EB6F21A62}" presName="node" presStyleLbl="node1" presStyleIdx="1" presStyleCnt="5">
        <dgm:presLayoutVars>
          <dgm:bulletEnabled val="1"/>
        </dgm:presLayoutVars>
      </dgm:prSet>
      <dgm:spPr>
        <a:prstGeom prst="ellipse">
          <a:avLst/>
        </a:prstGeom>
      </dgm:spPr>
    </dgm:pt>
    <dgm:pt modelId="{D6DC717C-663C-4679-99F6-921CC04EF07D}" type="pres">
      <dgm:prSet presAssocID="{532A04E0-B432-4A52-9DE4-F09102D2EA76}" presName="sibTrans" presStyleLbl="sibTrans2D1" presStyleIdx="1" presStyleCnt="5"/>
      <dgm:spPr>
        <a:prstGeom prst="rightArrow">
          <a:avLst>
            <a:gd name="adj1" fmla="val 60000"/>
            <a:gd name="adj2" fmla="val 50000"/>
          </a:avLst>
        </a:prstGeom>
      </dgm:spPr>
    </dgm:pt>
    <dgm:pt modelId="{6F8D76A8-E73D-4A02-9E3B-DE948B7D24C5}" type="pres">
      <dgm:prSet presAssocID="{532A04E0-B432-4A52-9DE4-F09102D2EA76}" presName="connectorText" presStyleLbl="sibTrans2D1" presStyleIdx="1" presStyleCnt="5"/>
      <dgm:spPr/>
    </dgm:pt>
    <dgm:pt modelId="{A3B6C1CF-04DA-4EA0-B53D-8861B57C9C72}" type="pres">
      <dgm:prSet presAssocID="{49CACEAA-C911-45E3-8410-0FA14F8C7B06}" presName="node" presStyleLbl="node1" presStyleIdx="2" presStyleCnt="5">
        <dgm:presLayoutVars>
          <dgm:bulletEnabled val="1"/>
        </dgm:presLayoutVars>
      </dgm:prSet>
      <dgm:spPr>
        <a:prstGeom prst="ellipse">
          <a:avLst/>
        </a:prstGeom>
      </dgm:spPr>
    </dgm:pt>
    <dgm:pt modelId="{0FD02141-CDA9-4543-9DA8-6F7B20AB2181}" type="pres">
      <dgm:prSet presAssocID="{7351B4A9-BE8B-41F4-B0D1-0644D3AECE54}" presName="sibTrans" presStyleLbl="sibTrans2D1" presStyleIdx="2" presStyleCnt="5"/>
      <dgm:spPr>
        <a:prstGeom prst="rightArrow">
          <a:avLst>
            <a:gd name="adj1" fmla="val 60000"/>
            <a:gd name="adj2" fmla="val 50000"/>
          </a:avLst>
        </a:prstGeom>
      </dgm:spPr>
    </dgm:pt>
    <dgm:pt modelId="{6E952F20-C0D2-46E0-9608-04A360F6B681}" type="pres">
      <dgm:prSet presAssocID="{7351B4A9-BE8B-41F4-B0D1-0644D3AECE54}" presName="connectorText" presStyleLbl="sibTrans2D1" presStyleIdx="2" presStyleCnt="5"/>
      <dgm:spPr/>
    </dgm:pt>
    <dgm:pt modelId="{12436A74-8924-4BA2-8120-E82F8199F2E4}" type="pres">
      <dgm:prSet presAssocID="{953E6191-352F-498A-A51D-FB436304C843}" presName="node" presStyleLbl="node1" presStyleIdx="3" presStyleCnt="5">
        <dgm:presLayoutVars>
          <dgm:bulletEnabled val="1"/>
        </dgm:presLayoutVars>
      </dgm:prSet>
      <dgm:spPr>
        <a:prstGeom prst="ellipse">
          <a:avLst/>
        </a:prstGeom>
      </dgm:spPr>
    </dgm:pt>
    <dgm:pt modelId="{E768BE0A-ABB6-4D2E-9380-D160CFACAD7A}" type="pres">
      <dgm:prSet presAssocID="{F8C4D2FF-53CF-43A1-A722-C50E6787D70E}" presName="sibTrans" presStyleLbl="sibTrans2D1" presStyleIdx="3" presStyleCnt="5"/>
      <dgm:spPr>
        <a:prstGeom prst="rightArrow">
          <a:avLst>
            <a:gd name="adj1" fmla="val 60000"/>
            <a:gd name="adj2" fmla="val 50000"/>
          </a:avLst>
        </a:prstGeom>
      </dgm:spPr>
    </dgm:pt>
    <dgm:pt modelId="{C0C3917B-9925-4B97-8905-80BF619192B8}" type="pres">
      <dgm:prSet presAssocID="{F8C4D2FF-53CF-43A1-A722-C50E6787D70E}" presName="connectorText" presStyleLbl="sibTrans2D1" presStyleIdx="3" presStyleCnt="5"/>
      <dgm:spPr/>
    </dgm:pt>
    <dgm:pt modelId="{090D0433-2771-4855-9B6A-60A3B0C34E36}" type="pres">
      <dgm:prSet presAssocID="{C817ABD1-B8A9-4F6E-A54C-44191FF4A3CF}" presName="node" presStyleLbl="node1" presStyleIdx="4" presStyleCnt="5">
        <dgm:presLayoutVars>
          <dgm:bulletEnabled val="1"/>
        </dgm:presLayoutVars>
      </dgm:prSet>
      <dgm:spPr>
        <a:prstGeom prst="ellipse">
          <a:avLst/>
        </a:prstGeom>
      </dgm:spPr>
    </dgm:pt>
    <dgm:pt modelId="{AC1098FA-21A8-4A47-B558-86F2E2118961}" type="pres">
      <dgm:prSet presAssocID="{D949E18E-CFDD-4C3D-874D-E0F51CBC5C1B}" presName="sibTrans" presStyleLbl="sibTrans2D1" presStyleIdx="4" presStyleCnt="5"/>
      <dgm:spPr>
        <a:prstGeom prst="rightArrow">
          <a:avLst>
            <a:gd name="adj1" fmla="val 60000"/>
            <a:gd name="adj2" fmla="val 50000"/>
          </a:avLst>
        </a:prstGeom>
      </dgm:spPr>
    </dgm:pt>
    <dgm:pt modelId="{6685F05D-9808-4125-9AF8-BF9A4565DEB5}" type="pres">
      <dgm:prSet presAssocID="{D949E18E-CFDD-4C3D-874D-E0F51CBC5C1B}" presName="connectorText" presStyleLbl="sibTrans2D1" presStyleIdx="4" presStyleCnt="5"/>
      <dgm:spPr/>
    </dgm:pt>
  </dgm:ptLst>
  <dgm:cxnLst>
    <dgm:cxn modelId="{F68D2E01-B920-4DC9-9199-E7BA940699DC}" type="presOf" srcId="{A441B963-338A-4768-9676-30A79E67D309}" destId="{4F8C8BC2-30D4-4E81-A061-2F83F5842F3B}" srcOrd="0" destOrd="0" presId="urn:microsoft.com/office/officeart/2005/8/layout/cycle2"/>
    <dgm:cxn modelId="{0CAFF203-B448-4861-BC37-0BD011DF3A43}" srcId="{A348EFA1-D03B-4187-818D-C1512446BC90}" destId="{953E6191-352F-498A-A51D-FB436304C843}" srcOrd="3" destOrd="0" parTransId="{E690F66B-DC51-41FA-9B97-46A38DA2751A}" sibTransId="{F8C4D2FF-53CF-43A1-A722-C50E6787D70E}"/>
    <dgm:cxn modelId="{1F0D1D30-9632-4DD4-8401-64B44927056D}" type="presOf" srcId="{532A04E0-B432-4A52-9DE4-F09102D2EA76}" destId="{6F8D76A8-E73D-4A02-9E3B-DE948B7D24C5}" srcOrd="1" destOrd="0" presId="urn:microsoft.com/office/officeart/2005/8/layout/cycle2"/>
    <dgm:cxn modelId="{9F5F5F31-8FBC-427D-A7EB-5366D64109FF}" type="presOf" srcId="{D949E18E-CFDD-4C3D-874D-E0F51CBC5C1B}" destId="{6685F05D-9808-4125-9AF8-BF9A4565DEB5}" srcOrd="1" destOrd="0" presId="urn:microsoft.com/office/officeart/2005/8/layout/cycle2"/>
    <dgm:cxn modelId="{EF2AA63B-524E-41F7-92DA-1DF8848D9AA2}" srcId="{A348EFA1-D03B-4187-818D-C1512446BC90}" destId="{5BD0463A-DE72-4D96-8982-D36EB6F21A62}" srcOrd="1" destOrd="0" parTransId="{F32B1B60-07FF-4C2C-9B7B-C2AC00F069CC}" sibTransId="{532A04E0-B432-4A52-9DE4-F09102D2EA76}"/>
    <dgm:cxn modelId="{8D2F695F-CD21-4F3E-A0F0-D96A48BF4B5D}" type="presOf" srcId="{A348EFA1-D03B-4187-818D-C1512446BC90}" destId="{1DF0AEDC-A44E-4945-9F93-6304EF6422A9}" srcOrd="0" destOrd="0" presId="urn:microsoft.com/office/officeart/2005/8/layout/cycle2"/>
    <dgm:cxn modelId="{6C8B144A-8863-41F5-BD55-AF073DE8A1F9}" type="presOf" srcId="{953E6191-352F-498A-A51D-FB436304C843}" destId="{12436A74-8924-4BA2-8120-E82F8199F2E4}" srcOrd="0" destOrd="0" presId="urn:microsoft.com/office/officeart/2005/8/layout/cycle2"/>
    <dgm:cxn modelId="{EECC376A-600B-4DAD-91A1-0F752F26355D}" type="presOf" srcId="{F8C4D2FF-53CF-43A1-A722-C50E6787D70E}" destId="{E768BE0A-ABB6-4D2E-9380-D160CFACAD7A}" srcOrd="0" destOrd="0" presId="urn:microsoft.com/office/officeart/2005/8/layout/cycle2"/>
    <dgm:cxn modelId="{3679FD52-9913-4F54-B46D-1982B476FCFF}" type="presOf" srcId="{F8C4D2FF-53CF-43A1-A722-C50E6787D70E}" destId="{C0C3917B-9925-4B97-8905-80BF619192B8}" srcOrd="1" destOrd="0" presId="urn:microsoft.com/office/officeart/2005/8/layout/cycle2"/>
    <dgm:cxn modelId="{AA4E717D-DA6C-4556-A6E9-727D57B1CD8D}" srcId="{A348EFA1-D03B-4187-818D-C1512446BC90}" destId="{63A25DCE-C43E-49B0-8FBF-0FF6B5341F0C}" srcOrd="0" destOrd="0" parTransId="{35FF0555-B7B7-48EC-A8A9-21A475F945EE}" sibTransId="{A441B963-338A-4768-9676-30A79E67D309}"/>
    <dgm:cxn modelId="{203CDB80-48F4-4C45-9D91-0D25EB507A31}" type="presOf" srcId="{C817ABD1-B8A9-4F6E-A54C-44191FF4A3CF}" destId="{090D0433-2771-4855-9B6A-60A3B0C34E36}" srcOrd="0" destOrd="0" presId="urn:microsoft.com/office/officeart/2005/8/layout/cycle2"/>
    <dgm:cxn modelId="{A3A2AF8C-1C50-4144-B133-C0400D5B8FE8}" srcId="{A348EFA1-D03B-4187-818D-C1512446BC90}" destId="{49CACEAA-C911-45E3-8410-0FA14F8C7B06}" srcOrd="2" destOrd="0" parTransId="{D986367F-E187-4F62-8602-BB915C413DD9}" sibTransId="{7351B4A9-BE8B-41F4-B0D1-0644D3AECE54}"/>
    <dgm:cxn modelId="{A8995793-4D42-4747-9485-15E7BF85B85E}" type="presOf" srcId="{5BD0463A-DE72-4D96-8982-D36EB6F21A62}" destId="{9BD45A13-8402-411E-A694-C60C79C5A1EB}" srcOrd="0" destOrd="0" presId="urn:microsoft.com/office/officeart/2005/8/layout/cycle2"/>
    <dgm:cxn modelId="{02B582AA-F8FC-4775-8C8B-E55B201760CB}" type="presOf" srcId="{7351B4A9-BE8B-41F4-B0D1-0644D3AECE54}" destId="{0FD02141-CDA9-4543-9DA8-6F7B20AB2181}" srcOrd="0" destOrd="0" presId="urn:microsoft.com/office/officeart/2005/8/layout/cycle2"/>
    <dgm:cxn modelId="{54993BBE-CF52-4877-B9A0-1AD95DA7ADEF}" type="presOf" srcId="{D949E18E-CFDD-4C3D-874D-E0F51CBC5C1B}" destId="{AC1098FA-21A8-4A47-B558-86F2E2118961}" srcOrd="0" destOrd="0" presId="urn:microsoft.com/office/officeart/2005/8/layout/cycle2"/>
    <dgm:cxn modelId="{DC386EC0-3356-414F-BB25-4B81435F96B7}" srcId="{A348EFA1-D03B-4187-818D-C1512446BC90}" destId="{C817ABD1-B8A9-4F6E-A54C-44191FF4A3CF}" srcOrd="4" destOrd="0" parTransId="{57E2E82D-E950-43D1-8EAA-158C2C7DCBA1}" sibTransId="{D949E18E-CFDD-4C3D-874D-E0F51CBC5C1B}"/>
    <dgm:cxn modelId="{84009CC1-B3B9-4AEF-B982-8B44C22E28EC}" type="presOf" srcId="{49CACEAA-C911-45E3-8410-0FA14F8C7B06}" destId="{A3B6C1CF-04DA-4EA0-B53D-8861B57C9C72}" srcOrd="0" destOrd="0" presId="urn:microsoft.com/office/officeart/2005/8/layout/cycle2"/>
    <dgm:cxn modelId="{22C366CA-DC6F-4291-AD31-BB4F484EA47C}" type="presOf" srcId="{A441B963-338A-4768-9676-30A79E67D309}" destId="{A5AF9D9D-6986-43F9-BF2C-DFC92119E682}" srcOrd="1" destOrd="0" presId="urn:microsoft.com/office/officeart/2005/8/layout/cycle2"/>
    <dgm:cxn modelId="{11AF5ECE-D1FF-4932-AC78-D4AB4DCFE897}" type="presOf" srcId="{7351B4A9-BE8B-41F4-B0D1-0644D3AECE54}" destId="{6E952F20-C0D2-46E0-9608-04A360F6B681}" srcOrd="1" destOrd="0" presId="urn:microsoft.com/office/officeart/2005/8/layout/cycle2"/>
    <dgm:cxn modelId="{71F8A2E7-FE72-43C6-8343-0A17797163AE}" type="presOf" srcId="{532A04E0-B432-4A52-9DE4-F09102D2EA76}" destId="{D6DC717C-663C-4679-99F6-921CC04EF07D}" srcOrd="0" destOrd="0" presId="urn:microsoft.com/office/officeart/2005/8/layout/cycle2"/>
    <dgm:cxn modelId="{0BFA6BED-AA36-4BC9-A4E5-3475B63B34CD}" type="presOf" srcId="{63A25DCE-C43E-49B0-8FBF-0FF6B5341F0C}" destId="{37E3E7BA-76F6-4990-AEDE-B21BDCC95EB3}" srcOrd="0" destOrd="0" presId="urn:microsoft.com/office/officeart/2005/8/layout/cycle2"/>
    <dgm:cxn modelId="{B9E511CD-3F77-4711-A8D0-908621980E88}" type="presParOf" srcId="{1DF0AEDC-A44E-4945-9F93-6304EF6422A9}" destId="{37E3E7BA-76F6-4990-AEDE-B21BDCC95EB3}" srcOrd="0" destOrd="0" presId="urn:microsoft.com/office/officeart/2005/8/layout/cycle2"/>
    <dgm:cxn modelId="{B5A8F148-7FAB-474B-8E7B-323F69A14D2F}" type="presParOf" srcId="{1DF0AEDC-A44E-4945-9F93-6304EF6422A9}" destId="{4F8C8BC2-30D4-4E81-A061-2F83F5842F3B}" srcOrd="1" destOrd="0" presId="urn:microsoft.com/office/officeart/2005/8/layout/cycle2"/>
    <dgm:cxn modelId="{54F3EA0F-FBB1-4653-B0C6-02349178E606}" type="presParOf" srcId="{4F8C8BC2-30D4-4E81-A061-2F83F5842F3B}" destId="{A5AF9D9D-6986-43F9-BF2C-DFC92119E682}" srcOrd="0" destOrd="0" presId="urn:microsoft.com/office/officeart/2005/8/layout/cycle2"/>
    <dgm:cxn modelId="{AC7E5DD0-0969-4579-BE76-6887B1577CDA}" type="presParOf" srcId="{1DF0AEDC-A44E-4945-9F93-6304EF6422A9}" destId="{9BD45A13-8402-411E-A694-C60C79C5A1EB}" srcOrd="2" destOrd="0" presId="urn:microsoft.com/office/officeart/2005/8/layout/cycle2"/>
    <dgm:cxn modelId="{FD19DDEA-5A2C-4D60-85D5-EB9BFE4D2B87}" type="presParOf" srcId="{1DF0AEDC-A44E-4945-9F93-6304EF6422A9}" destId="{D6DC717C-663C-4679-99F6-921CC04EF07D}" srcOrd="3" destOrd="0" presId="urn:microsoft.com/office/officeart/2005/8/layout/cycle2"/>
    <dgm:cxn modelId="{E5A9B0C8-3793-4045-8AB8-9FAE1C63C07A}" type="presParOf" srcId="{D6DC717C-663C-4679-99F6-921CC04EF07D}" destId="{6F8D76A8-E73D-4A02-9E3B-DE948B7D24C5}" srcOrd="0" destOrd="0" presId="urn:microsoft.com/office/officeart/2005/8/layout/cycle2"/>
    <dgm:cxn modelId="{C1B33DD9-0838-4BD0-8853-1A71D94CA5C5}" type="presParOf" srcId="{1DF0AEDC-A44E-4945-9F93-6304EF6422A9}" destId="{A3B6C1CF-04DA-4EA0-B53D-8861B57C9C72}" srcOrd="4" destOrd="0" presId="urn:microsoft.com/office/officeart/2005/8/layout/cycle2"/>
    <dgm:cxn modelId="{7D071C72-2A92-4BD9-B412-5B466B660A69}" type="presParOf" srcId="{1DF0AEDC-A44E-4945-9F93-6304EF6422A9}" destId="{0FD02141-CDA9-4543-9DA8-6F7B20AB2181}" srcOrd="5" destOrd="0" presId="urn:microsoft.com/office/officeart/2005/8/layout/cycle2"/>
    <dgm:cxn modelId="{0A56EEA7-7976-4638-9C61-B40A00BA5AA8}" type="presParOf" srcId="{0FD02141-CDA9-4543-9DA8-6F7B20AB2181}" destId="{6E952F20-C0D2-46E0-9608-04A360F6B681}" srcOrd="0" destOrd="0" presId="urn:microsoft.com/office/officeart/2005/8/layout/cycle2"/>
    <dgm:cxn modelId="{E6F0C3A0-F03D-4B5E-8E63-1624C0CD5913}" type="presParOf" srcId="{1DF0AEDC-A44E-4945-9F93-6304EF6422A9}" destId="{12436A74-8924-4BA2-8120-E82F8199F2E4}" srcOrd="6" destOrd="0" presId="urn:microsoft.com/office/officeart/2005/8/layout/cycle2"/>
    <dgm:cxn modelId="{047F202D-A5D1-4946-9846-8FA2D19FF946}" type="presParOf" srcId="{1DF0AEDC-A44E-4945-9F93-6304EF6422A9}" destId="{E768BE0A-ABB6-4D2E-9380-D160CFACAD7A}" srcOrd="7" destOrd="0" presId="urn:microsoft.com/office/officeart/2005/8/layout/cycle2"/>
    <dgm:cxn modelId="{291449EF-521F-48B9-980B-58512A52A6FF}" type="presParOf" srcId="{E768BE0A-ABB6-4D2E-9380-D160CFACAD7A}" destId="{C0C3917B-9925-4B97-8905-80BF619192B8}" srcOrd="0" destOrd="0" presId="urn:microsoft.com/office/officeart/2005/8/layout/cycle2"/>
    <dgm:cxn modelId="{5CBEF800-1394-429C-ADF1-ADB4F22783C2}" type="presParOf" srcId="{1DF0AEDC-A44E-4945-9F93-6304EF6422A9}" destId="{090D0433-2771-4855-9B6A-60A3B0C34E36}" srcOrd="8" destOrd="0" presId="urn:microsoft.com/office/officeart/2005/8/layout/cycle2"/>
    <dgm:cxn modelId="{3A921BE8-B766-46F4-9AA0-E7304F52548E}" type="presParOf" srcId="{1DF0AEDC-A44E-4945-9F93-6304EF6422A9}" destId="{AC1098FA-21A8-4A47-B558-86F2E2118961}" srcOrd="9" destOrd="0" presId="urn:microsoft.com/office/officeart/2005/8/layout/cycle2"/>
    <dgm:cxn modelId="{160E5E82-DF93-4C37-A659-19F0422B2372}" type="presParOf" srcId="{AC1098FA-21A8-4A47-B558-86F2E2118961}" destId="{6685F05D-9808-4125-9AF8-BF9A4565DEB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873F2-28AB-4644-8ECE-AE8750A773D1}">
      <dsp:nvSpPr>
        <dsp:cNvPr id="0" name=""/>
        <dsp:cNvSpPr/>
      </dsp:nvSpPr>
      <dsp:spPr>
        <a:xfrm rot="16200000">
          <a:off x="833151" y="-629030"/>
          <a:ext cx="3807527" cy="5473831"/>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a:t>„Lernerautonomie erlaubt es Lerner*innen selbst Lernziele zu setzen und im eigenen Tempo zu lernen, idealerweise mit Hilfe von einem selbsterstellten oder begleiteten Lernplan und einer Auswahl geeigneter Materialien“</a:t>
          </a:r>
          <a:endParaRPr lang="en-GB" sz="2400" kern="1200" dirty="0"/>
        </a:p>
      </dsp:txBody>
      <dsp:txXfrm rot="5400000">
        <a:off x="-1" y="204122"/>
        <a:ext cx="5473831" cy="2855645"/>
      </dsp:txXfrm>
    </dsp:sp>
    <dsp:sp modelId="{EC42C411-585E-4E8E-A798-A09422F924E8}">
      <dsp:nvSpPr>
        <dsp:cNvPr id="0" name=""/>
        <dsp:cNvSpPr/>
      </dsp:nvSpPr>
      <dsp:spPr>
        <a:xfrm>
          <a:off x="5473831" y="168278"/>
          <a:ext cx="5473831" cy="3134412"/>
        </a:xfrm>
        <a:prstGeom prst="round1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de-DE" sz="2300" kern="1200" dirty="0"/>
        </a:p>
        <a:p>
          <a:pPr marL="0" lvl="0" indent="0" algn="ctr" defTabSz="1022350">
            <a:lnSpc>
              <a:spcPct val="90000"/>
            </a:lnSpc>
            <a:spcBef>
              <a:spcPct val="0"/>
            </a:spcBef>
            <a:spcAft>
              <a:spcPct val="35000"/>
            </a:spcAft>
            <a:buNone/>
          </a:pPr>
          <a:r>
            <a:rPr lang="de-DE" sz="2300" kern="1200" dirty="0"/>
            <a:t>„</a:t>
          </a:r>
          <a:r>
            <a:rPr lang="de-DE" sz="2400" kern="1200" dirty="0"/>
            <a:t>Die Lernenden sind in der Lage (Fähigkeit, die erst einmal "erlernt" werden muss), ihr Lernen zu verantworten. Sie setzen sich selber Ziele, wählen geeignete Inhalte und Methoden und bestimmen über den zeitlichen und räumlichen Rahmen</a:t>
          </a:r>
          <a:r>
            <a:rPr lang="de-DE" sz="2300" kern="1200" dirty="0"/>
            <a:t>“</a:t>
          </a:r>
          <a:endParaRPr lang="en-GB" sz="2300" kern="1200" dirty="0"/>
        </a:p>
      </dsp:txBody>
      <dsp:txXfrm>
        <a:off x="5473831" y="168278"/>
        <a:ext cx="5473831" cy="2350809"/>
      </dsp:txXfrm>
    </dsp:sp>
    <dsp:sp modelId="{AA3AAC9B-EB2A-4DFF-8E48-584E31C2E064}">
      <dsp:nvSpPr>
        <dsp:cNvPr id="0" name=""/>
        <dsp:cNvSpPr/>
      </dsp:nvSpPr>
      <dsp:spPr>
        <a:xfrm rot="10800000">
          <a:off x="0" y="3302691"/>
          <a:ext cx="5473831" cy="3134412"/>
        </a:xfrm>
        <a:prstGeom prst="round1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a:t>„Die Teilnehmenden sollen zum eigenständigen Arbeiten erzogen werden, sodass die Lehrenden ausschließlich eine Moderatorenrolle einnehmen“</a:t>
          </a:r>
          <a:endParaRPr lang="en-GB" sz="2400" kern="1200" dirty="0"/>
        </a:p>
      </dsp:txBody>
      <dsp:txXfrm rot="10800000">
        <a:off x="0" y="4086294"/>
        <a:ext cx="5473831" cy="2350809"/>
      </dsp:txXfrm>
    </dsp:sp>
    <dsp:sp modelId="{89AEFFD2-A4EA-4617-A2A5-E6A63FE089EB}">
      <dsp:nvSpPr>
        <dsp:cNvPr id="0" name=""/>
        <dsp:cNvSpPr/>
      </dsp:nvSpPr>
      <dsp:spPr>
        <a:xfrm rot="5400000">
          <a:off x="6643540" y="2132982"/>
          <a:ext cx="3134412" cy="5473831"/>
        </a:xfrm>
        <a:prstGeom prst="round1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b="0" i="0" kern="1200" dirty="0"/>
            <a:t>„Es ist sehr wichtig für die Metakognition“</a:t>
          </a:r>
          <a:endParaRPr lang="en-GB" sz="2400" kern="1200" dirty="0"/>
        </a:p>
      </dsp:txBody>
      <dsp:txXfrm rot="-5400000">
        <a:off x="5473830" y="4086294"/>
        <a:ext cx="5473831" cy="2350809"/>
      </dsp:txXfrm>
    </dsp:sp>
    <dsp:sp modelId="{3FBDF1E1-7110-4766-990D-54E9079A8EC6}">
      <dsp:nvSpPr>
        <dsp:cNvPr id="0" name=""/>
        <dsp:cNvSpPr/>
      </dsp:nvSpPr>
      <dsp:spPr>
        <a:xfrm>
          <a:off x="3393638" y="2885273"/>
          <a:ext cx="4348903" cy="635470"/>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err="1"/>
            <a:t>Lernerautonomie</a:t>
          </a:r>
          <a:endParaRPr lang="en-GB" sz="2400" b="1" kern="1200" dirty="0"/>
        </a:p>
      </dsp:txBody>
      <dsp:txXfrm>
        <a:off x="3424659" y="2916294"/>
        <a:ext cx="4286861" cy="573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873F2-28AB-4644-8ECE-AE8750A773D1}">
      <dsp:nvSpPr>
        <dsp:cNvPr id="0" name=""/>
        <dsp:cNvSpPr/>
      </dsp:nvSpPr>
      <dsp:spPr>
        <a:xfrm rot="16200000">
          <a:off x="790209" y="-581484"/>
          <a:ext cx="3893411" cy="5473831"/>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DE" sz="2300" kern="1200" dirty="0"/>
            <a:t>„Das Internet unterstützt die Selbstständigkeit der Lernenden durch die Nutzung von Online-Wörterbüchern, Ressourcen aller Art, etc.... Die Lehrkraft muss jedoch dafür sorgen, dass die Lernenden das, was sie brauchen, auch finden können (Websites,....)“</a:t>
          </a:r>
          <a:endParaRPr lang="en-GB" sz="2300" kern="1200" dirty="0"/>
        </a:p>
      </dsp:txBody>
      <dsp:txXfrm rot="5400000">
        <a:off x="0" y="208725"/>
        <a:ext cx="5473831" cy="2920058"/>
      </dsp:txXfrm>
    </dsp:sp>
    <dsp:sp modelId="{EC42C411-585E-4E8E-A798-A09422F924E8}">
      <dsp:nvSpPr>
        <dsp:cNvPr id="0" name=""/>
        <dsp:cNvSpPr/>
      </dsp:nvSpPr>
      <dsp:spPr>
        <a:xfrm>
          <a:off x="5473831" y="172074"/>
          <a:ext cx="5473831" cy="3205113"/>
        </a:xfrm>
        <a:prstGeom prst="round1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DE" sz="2300" b="0" i="0" kern="1200" dirty="0"/>
            <a:t>„In einem B2 Französischkurs lernen die Studierende zum Teil in Tandems. Dieses Teil ihres Lernens erfolgt dann in Autonomie.“</a:t>
          </a:r>
          <a:endParaRPr lang="de-DE" sz="2300" kern="1200" dirty="0"/>
        </a:p>
      </dsp:txBody>
      <dsp:txXfrm>
        <a:off x="5473831" y="172074"/>
        <a:ext cx="5473831" cy="2403835"/>
      </dsp:txXfrm>
    </dsp:sp>
    <dsp:sp modelId="{AA3AAC9B-EB2A-4DFF-8E48-584E31C2E064}">
      <dsp:nvSpPr>
        <dsp:cNvPr id="0" name=""/>
        <dsp:cNvSpPr/>
      </dsp:nvSpPr>
      <dsp:spPr>
        <a:xfrm rot="10800000">
          <a:off x="0" y="3377188"/>
          <a:ext cx="5473831" cy="3205113"/>
        </a:xfrm>
        <a:prstGeom prst="round1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de-DE" sz="1900" kern="1200" dirty="0"/>
        </a:p>
        <a:p>
          <a:pPr marL="0" lvl="0" indent="0" algn="ctr" defTabSz="844550">
            <a:lnSpc>
              <a:spcPct val="90000"/>
            </a:lnSpc>
            <a:spcBef>
              <a:spcPct val="0"/>
            </a:spcBef>
            <a:spcAft>
              <a:spcPct val="35000"/>
            </a:spcAft>
            <a:buNone/>
          </a:pPr>
          <a:r>
            <a:rPr lang="de-DE" sz="1900" kern="1200" dirty="0"/>
            <a:t>„</a:t>
          </a:r>
          <a:r>
            <a:rPr lang="de-DE" sz="2000" kern="1200" dirty="0"/>
            <a:t>Geben Sie dem Lernenden, was er braucht, um voranzukommen, aber er macht die Schritte auf seine eigene Weise und in seiner eigenen Zeit. Dies ist in kleinen Gruppen leichter zu bewerkstelligen, aber in großen Gruppen und bei einem intensiven Programm, das zu befolgen ist, ist es schwierig“.</a:t>
          </a:r>
          <a:br>
            <a:rPr lang="de-DE" sz="2000" kern="1200" dirty="0"/>
          </a:br>
          <a:endParaRPr lang="en-GB" sz="2000" kern="1200" dirty="0"/>
        </a:p>
      </dsp:txBody>
      <dsp:txXfrm rot="10800000">
        <a:off x="0" y="4178466"/>
        <a:ext cx="5473831" cy="2403835"/>
      </dsp:txXfrm>
    </dsp:sp>
    <dsp:sp modelId="{89AEFFD2-A4EA-4617-A2A5-E6A63FE089EB}">
      <dsp:nvSpPr>
        <dsp:cNvPr id="0" name=""/>
        <dsp:cNvSpPr/>
      </dsp:nvSpPr>
      <dsp:spPr>
        <a:xfrm rot="5400000">
          <a:off x="6608189" y="2242829"/>
          <a:ext cx="3205113" cy="5473831"/>
        </a:xfrm>
        <a:prstGeom prst="round1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a:t>
          </a:r>
          <a:r>
            <a:rPr lang="de-DE" sz="2800" kern="1200" dirty="0"/>
            <a:t>Im Allgemeinen ist es wichtig zu lernen, wie man lernt, um weniger abhängig vom Lehrer zu sein und das Lernen bereichernder zu gestalten“</a:t>
          </a:r>
          <a:endParaRPr lang="en-GB" sz="2800" kern="1200" dirty="0"/>
        </a:p>
      </dsp:txBody>
      <dsp:txXfrm rot="-5400000">
        <a:off x="5473830" y="4178466"/>
        <a:ext cx="5473831" cy="2403835"/>
      </dsp:txXfrm>
    </dsp:sp>
    <dsp:sp modelId="{3FBDF1E1-7110-4766-990D-54E9079A8EC6}">
      <dsp:nvSpPr>
        <dsp:cNvPr id="0" name=""/>
        <dsp:cNvSpPr/>
      </dsp:nvSpPr>
      <dsp:spPr>
        <a:xfrm>
          <a:off x="3393638" y="2950355"/>
          <a:ext cx="4348903" cy="649804"/>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err="1"/>
            <a:t>Lernerautonomie</a:t>
          </a:r>
          <a:endParaRPr lang="en-GB" sz="2400" b="1" kern="1200" dirty="0"/>
        </a:p>
      </dsp:txBody>
      <dsp:txXfrm>
        <a:off x="3425359" y="2982076"/>
        <a:ext cx="4285461" cy="586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BB95C-3574-45B5-923E-71C833DD9E1F}">
      <dsp:nvSpPr>
        <dsp:cNvPr id="0" name=""/>
        <dsp:cNvSpPr/>
      </dsp:nvSpPr>
      <dsp:spPr>
        <a:xfrm>
          <a:off x="513172" y="825921"/>
          <a:ext cx="3159237" cy="662400"/>
        </a:xfrm>
        <a:prstGeom prst="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err="1">
              <a:solidFill>
                <a:schemeClr val="tx1"/>
              </a:solidFill>
            </a:rPr>
            <a:t>Sprachenpass</a:t>
          </a:r>
          <a:r>
            <a:rPr lang="en-GB" sz="2300" kern="1200" dirty="0">
              <a:solidFill>
                <a:schemeClr val="tx1"/>
              </a:solidFill>
            </a:rPr>
            <a:t> </a:t>
          </a:r>
        </a:p>
      </dsp:txBody>
      <dsp:txXfrm>
        <a:off x="513172" y="825921"/>
        <a:ext cx="3159237" cy="662400"/>
      </dsp:txXfrm>
    </dsp:sp>
    <dsp:sp modelId="{F703266F-7F0E-4B31-9DE5-A4D78F582EE4}">
      <dsp:nvSpPr>
        <dsp:cNvPr id="0" name=""/>
        <dsp:cNvSpPr/>
      </dsp:nvSpPr>
      <dsp:spPr>
        <a:xfrm>
          <a:off x="513172" y="1508621"/>
          <a:ext cx="3159237" cy="26861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de-DE" sz="2300" kern="1200" dirty="0">
              <a:solidFill>
                <a:schemeClr val="tx1"/>
              </a:solidFill>
              <a:latin typeface="Calibri" pitchFamily="34" charset="0"/>
            </a:rPr>
            <a:t>Nachweis erreichter Kompetenzen in verschiedenen Sprachen gemäß GER</a:t>
          </a:r>
          <a:endParaRPr lang="en-GB" sz="2300" kern="1200" dirty="0"/>
        </a:p>
        <a:p>
          <a:pPr marL="228600" lvl="1" indent="-228600" algn="l" defTabSz="1022350">
            <a:lnSpc>
              <a:spcPct val="90000"/>
            </a:lnSpc>
            <a:spcBef>
              <a:spcPct val="0"/>
            </a:spcBef>
            <a:spcAft>
              <a:spcPct val="15000"/>
            </a:spcAft>
            <a:buChar char="•"/>
          </a:pPr>
          <a:r>
            <a:rPr lang="de-DE" sz="2300" kern="1200" dirty="0">
              <a:solidFill>
                <a:schemeClr val="tx1"/>
              </a:solidFill>
              <a:latin typeface="Calibri" pitchFamily="34" charset="0"/>
            </a:rPr>
            <a:t>Formale Qualifikationen / Zeugnisse </a:t>
          </a:r>
        </a:p>
      </dsp:txBody>
      <dsp:txXfrm>
        <a:off x="513172" y="1508621"/>
        <a:ext cx="3159237" cy="2686123"/>
      </dsp:txXfrm>
    </dsp:sp>
    <dsp:sp modelId="{46F41E72-3B08-4F94-BEA9-BB9928E25E46}">
      <dsp:nvSpPr>
        <dsp:cNvPr id="0" name=""/>
        <dsp:cNvSpPr/>
      </dsp:nvSpPr>
      <dsp:spPr>
        <a:xfrm>
          <a:off x="3897538" y="815771"/>
          <a:ext cx="3159237"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err="1"/>
            <a:t>Sprachenbiographie</a:t>
          </a:r>
          <a:endParaRPr lang="en-GB" sz="2300" kern="1200" dirty="0"/>
        </a:p>
      </dsp:txBody>
      <dsp:txXfrm>
        <a:off x="3897538" y="815771"/>
        <a:ext cx="3159237" cy="662400"/>
      </dsp:txXfrm>
    </dsp:sp>
    <dsp:sp modelId="{ECB47F87-5CED-4E04-B2E4-2F928EDEEF39}">
      <dsp:nvSpPr>
        <dsp:cNvPr id="0" name=""/>
        <dsp:cNvSpPr/>
      </dsp:nvSpPr>
      <dsp:spPr>
        <a:xfrm>
          <a:off x="3897538" y="1478171"/>
          <a:ext cx="3159237" cy="27267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err="1"/>
            <a:t>Sprachlernaktivitäten</a:t>
          </a:r>
          <a:endParaRPr lang="en-GB" sz="2300" kern="1200" dirty="0"/>
        </a:p>
        <a:p>
          <a:pPr marL="228600" lvl="1" indent="-228600" algn="l" defTabSz="1022350">
            <a:lnSpc>
              <a:spcPct val="90000"/>
            </a:lnSpc>
            <a:spcBef>
              <a:spcPct val="0"/>
            </a:spcBef>
            <a:spcAft>
              <a:spcPct val="15000"/>
            </a:spcAft>
            <a:buChar char="•"/>
          </a:pPr>
          <a:r>
            <a:rPr lang="de-DE" sz="2300" kern="1200" dirty="0">
              <a:solidFill>
                <a:schemeClr val="tx1"/>
              </a:solidFill>
              <a:latin typeface="Calibri" pitchFamily="34" charset="0"/>
            </a:rPr>
            <a:t>Interkulturelle </a:t>
          </a:r>
          <a:r>
            <a:rPr lang="de-DE" sz="2300" kern="1200" dirty="0" err="1">
              <a:solidFill>
                <a:schemeClr val="tx1"/>
              </a:solidFill>
              <a:latin typeface="Calibri" pitchFamily="34" charset="0"/>
            </a:rPr>
            <a:t>erfahrungen</a:t>
          </a:r>
          <a:endParaRPr lang="de-DE" sz="2300" kern="1200" dirty="0">
            <a:solidFill>
              <a:schemeClr val="tx1"/>
            </a:solidFill>
            <a:latin typeface="Calibri" pitchFamily="34" charset="0"/>
          </a:endParaRPr>
        </a:p>
        <a:p>
          <a:pPr marL="228600" lvl="1" indent="-228600" algn="l" defTabSz="1022350">
            <a:lnSpc>
              <a:spcPct val="90000"/>
            </a:lnSpc>
            <a:spcBef>
              <a:spcPct val="0"/>
            </a:spcBef>
            <a:spcAft>
              <a:spcPct val="15000"/>
            </a:spcAft>
            <a:buChar char="•"/>
          </a:pPr>
          <a:r>
            <a:rPr lang="de-DE" sz="2300" kern="1200" dirty="0">
              <a:solidFill>
                <a:schemeClr val="tx1"/>
              </a:solidFill>
              <a:latin typeface="Calibri" pitchFamily="34" charset="0"/>
            </a:rPr>
            <a:t>Aufgaben</a:t>
          </a:r>
        </a:p>
      </dsp:txBody>
      <dsp:txXfrm>
        <a:off x="3897538" y="1478171"/>
        <a:ext cx="3159237" cy="2726724"/>
      </dsp:txXfrm>
    </dsp:sp>
    <dsp:sp modelId="{7E9602E8-313A-4D1B-9E6D-E4B77E39098E}">
      <dsp:nvSpPr>
        <dsp:cNvPr id="0" name=""/>
        <dsp:cNvSpPr/>
      </dsp:nvSpPr>
      <dsp:spPr>
        <a:xfrm>
          <a:off x="7206302" y="815771"/>
          <a:ext cx="3159237" cy="662400"/>
        </a:xfrm>
        <a:prstGeom prst="rect">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de-DE" sz="2300" b="1" kern="1200" dirty="0">
              <a:solidFill>
                <a:schemeClr val="tx1"/>
              </a:solidFill>
              <a:latin typeface="Calibri" pitchFamily="34" charset="0"/>
            </a:rPr>
            <a:t>Dossier</a:t>
          </a:r>
          <a:endParaRPr lang="en-GB" sz="2300" kern="1200" dirty="0">
            <a:solidFill>
              <a:schemeClr val="tx1"/>
            </a:solidFill>
          </a:endParaRPr>
        </a:p>
      </dsp:txBody>
      <dsp:txXfrm>
        <a:off x="7206302" y="815771"/>
        <a:ext cx="3159237" cy="662400"/>
      </dsp:txXfrm>
    </dsp:sp>
    <dsp:sp modelId="{A8A2A242-7BAF-4907-A93F-751E7BCFE3FB}">
      <dsp:nvSpPr>
        <dsp:cNvPr id="0" name=""/>
        <dsp:cNvSpPr/>
      </dsp:nvSpPr>
      <dsp:spPr>
        <a:xfrm>
          <a:off x="7206302" y="1478171"/>
          <a:ext cx="3159237" cy="27267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kumimoji="1" lang="de-DE" sz="2300" kern="1200" dirty="0">
              <a:solidFill>
                <a:schemeClr val="tx1"/>
              </a:solidFill>
              <a:latin typeface="Calibri" pitchFamily="34" charset="0"/>
            </a:rPr>
            <a:t>Texte/Dokumente, Videos </a:t>
          </a:r>
          <a:endParaRPr lang="en-GB" sz="2300" kern="1200" dirty="0"/>
        </a:p>
        <a:p>
          <a:pPr marL="228600" lvl="1" indent="-228600" algn="l" defTabSz="1022350">
            <a:lnSpc>
              <a:spcPct val="90000"/>
            </a:lnSpc>
            <a:spcBef>
              <a:spcPct val="0"/>
            </a:spcBef>
            <a:spcAft>
              <a:spcPct val="15000"/>
            </a:spcAft>
            <a:buChar char="•"/>
          </a:pPr>
          <a:r>
            <a:rPr kumimoji="1" lang="de-DE" sz="2300" kern="1200" dirty="0">
              <a:solidFill>
                <a:schemeClr val="tx1"/>
              </a:solidFill>
              <a:latin typeface="Calibri" pitchFamily="34" charset="0"/>
            </a:rPr>
            <a:t>Audio, Materialien, </a:t>
          </a:r>
          <a:r>
            <a:rPr kumimoji="1" lang="de-DE" sz="2300" kern="1200" dirty="0" err="1">
              <a:solidFill>
                <a:schemeClr val="tx1"/>
              </a:solidFill>
              <a:latin typeface="Calibri" pitchFamily="34" charset="0"/>
            </a:rPr>
            <a:t>Photos</a:t>
          </a:r>
          <a:r>
            <a:rPr kumimoji="1" lang="de-DE" sz="2300" kern="1200" dirty="0">
              <a:solidFill>
                <a:schemeClr val="tx1"/>
              </a:solidFill>
              <a:latin typeface="Calibri" pitchFamily="34" charset="0"/>
            </a:rPr>
            <a:t>,</a:t>
          </a:r>
          <a:endParaRPr lang="en-GB" sz="2300" kern="1200" dirty="0"/>
        </a:p>
        <a:p>
          <a:pPr marL="228600" lvl="1" indent="-228600" algn="l" defTabSz="1022350">
            <a:lnSpc>
              <a:spcPct val="90000"/>
            </a:lnSpc>
            <a:spcBef>
              <a:spcPct val="0"/>
            </a:spcBef>
            <a:spcAft>
              <a:spcPct val="15000"/>
            </a:spcAft>
            <a:buChar char="•"/>
          </a:pPr>
          <a:r>
            <a:rPr kumimoji="1" lang="de-DE" sz="2300" kern="1200" dirty="0">
              <a:solidFill>
                <a:schemeClr val="tx1"/>
              </a:solidFill>
              <a:latin typeface="Calibri" pitchFamily="34" charset="0"/>
            </a:rPr>
            <a:t>Illustrationen oder Präsentationen</a:t>
          </a:r>
          <a:endParaRPr lang="en-GB" sz="2300" kern="1200" dirty="0"/>
        </a:p>
      </dsp:txBody>
      <dsp:txXfrm>
        <a:off x="7206302" y="1478171"/>
        <a:ext cx="3159237" cy="2726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04A33-DCF6-4EF8-AB73-4389C2C1C219}">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0731FB11-7A30-4302-8ABF-06EF9ED0D57D}">
      <dsp:nvSpPr>
        <dsp:cNvPr id="0" name=""/>
        <dsp:cNvSpPr/>
      </dsp:nvSpPr>
      <dsp:spPr>
        <a:xfrm>
          <a:off x="105624" y="1502"/>
          <a:ext cx="2511156" cy="15066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s-ES" sz="2200" kern="1200" dirty="0" err="1"/>
            <a:t>Evaluation</a:t>
          </a:r>
          <a:endParaRPr lang="en-US" sz="2200" kern="1200" dirty="0"/>
        </a:p>
      </dsp:txBody>
      <dsp:txXfrm>
        <a:off x="105624" y="1502"/>
        <a:ext cx="2511156" cy="1506693"/>
      </dsp:txXfrm>
    </dsp:sp>
    <dsp:sp modelId="{2E900E18-0F20-4438-ADB3-3EEC904D75C7}">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4FD8CBA8-A6F5-4726-92E5-39A35058147C}">
      <dsp:nvSpPr>
        <dsp:cNvPr id="0" name=""/>
        <dsp:cNvSpPr/>
      </dsp:nvSpPr>
      <dsp:spPr>
        <a:xfrm>
          <a:off x="3194346" y="1502"/>
          <a:ext cx="2511156" cy="1506693"/>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US" sz="2200" kern="1200" dirty="0" err="1"/>
            <a:t>Studierenden</a:t>
          </a:r>
          <a:r>
            <a:rPr lang="en-US" sz="2200" kern="1200" dirty="0"/>
            <a:t> </a:t>
          </a:r>
          <a:r>
            <a:rPr lang="en-US" sz="2200" kern="1200" dirty="0" err="1"/>
            <a:t>ihre</a:t>
          </a:r>
          <a:r>
            <a:rPr lang="en-US" sz="2200" kern="1200" dirty="0"/>
            <a:t> </a:t>
          </a:r>
          <a:r>
            <a:rPr lang="en-US" sz="2200" kern="1200" dirty="0" err="1"/>
            <a:t>Fortschritte</a:t>
          </a:r>
          <a:r>
            <a:rPr lang="en-US" sz="2200" kern="1200" dirty="0"/>
            <a:t> </a:t>
          </a:r>
          <a:r>
            <a:rPr lang="en-US" sz="2200" kern="1200" dirty="0" err="1"/>
            <a:t>zeigen</a:t>
          </a:r>
          <a:endParaRPr lang="en-US" sz="2200" kern="1200" dirty="0"/>
        </a:p>
      </dsp:txBody>
      <dsp:txXfrm>
        <a:off x="3194346" y="1502"/>
        <a:ext cx="2511156" cy="1506693"/>
      </dsp:txXfrm>
    </dsp:sp>
    <dsp:sp modelId="{96697ABE-BB01-4B13-9B16-E9B4C2C597AC}">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61B15223-A2AE-407A-8428-DE6F470AED20}">
      <dsp:nvSpPr>
        <dsp:cNvPr id="0" name=""/>
        <dsp:cNvSpPr/>
      </dsp:nvSpPr>
      <dsp:spPr>
        <a:xfrm>
          <a:off x="105624" y="2085762"/>
          <a:ext cx="2511156" cy="1506693"/>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US" sz="2200" kern="1200" dirty="0" err="1"/>
            <a:t>Studierenden</a:t>
          </a:r>
          <a:r>
            <a:rPr lang="en-US" sz="2200" kern="1200" dirty="0"/>
            <a:t> </a:t>
          </a:r>
          <a:r>
            <a:rPr lang="en-US" sz="2200" kern="1200" dirty="0" err="1"/>
            <a:t>helfen</a:t>
          </a:r>
          <a:r>
            <a:rPr lang="en-US" sz="2200" kern="1200" dirty="0"/>
            <a:t>, </a:t>
          </a:r>
          <a:r>
            <a:rPr lang="en-US" sz="2200" kern="1200" dirty="0" err="1"/>
            <a:t>besser</a:t>
          </a:r>
          <a:r>
            <a:rPr lang="en-US" sz="2200" kern="1200" dirty="0"/>
            <a:t> </a:t>
          </a:r>
          <a:r>
            <a:rPr lang="en-US" sz="2200" kern="1200" dirty="0" err="1"/>
            <a:t>zu</a:t>
          </a:r>
          <a:r>
            <a:rPr lang="en-US" sz="2200" kern="1200" dirty="0"/>
            <a:t> </a:t>
          </a:r>
          <a:r>
            <a:rPr lang="en-US" sz="2200" kern="1200" dirty="0" err="1"/>
            <a:t>lernen</a:t>
          </a:r>
          <a:endParaRPr lang="en-US" sz="2200" kern="1200" dirty="0"/>
        </a:p>
      </dsp:txBody>
      <dsp:txXfrm>
        <a:off x="105624" y="2085762"/>
        <a:ext cx="2511156" cy="1506693"/>
      </dsp:txXfrm>
    </dsp:sp>
    <dsp:sp modelId="{14A7C6F9-152A-49AE-8858-F4AE5E509BB1}">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A21E6881-1B22-422E-A5E2-BA1FCFE3BFEB}">
      <dsp:nvSpPr>
        <dsp:cNvPr id="0" name=""/>
        <dsp:cNvSpPr/>
      </dsp:nvSpPr>
      <dsp:spPr>
        <a:xfrm>
          <a:off x="3194346" y="2085762"/>
          <a:ext cx="2511156" cy="1506693"/>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s-ES" sz="2200" kern="1200" dirty="0" err="1">
              <a:solidFill>
                <a:schemeClr val="bg1"/>
              </a:solidFill>
            </a:rPr>
            <a:t>Studierenden</a:t>
          </a:r>
          <a:r>
            <a:rPr lang="es-ES" sz="2200" kern="1200" dirty="0">
              <a:solidFill>
                <a:schemeClr val="bg1"/>
              </a:solidFill>
            </a:rPr>
            <a:t> </a:t>
          </a:r>
          <a:r>
            <a:rPr lang="es-ES" sz="2200" kern="1200" dirty="0" err="1">
              <a:solidFill>
                <a:schemeClr val="bg1"/>
              </a:solidFill>
            </a:rPr>
            <a:t>helfen</a:t>
          </a:r>
          <a:r>
            <a:rPr lang="es-ES" sz="2200" kern="1200" dirty="0">
              <a:solidFill>
                <a:schemeClr val="bg1"/>
              </a:solidFill>
            </a:rPr>
            <a:t>, </a:t>
          </a:r>
          <a:r>
            <a:rPr lang="es-ES" sz="2200" kern="1200" dirty="0" err="1">
              <a:solidFill>
                <a:schemeClr val="bg1"/>
              </a:solidFill>
            </a:rPr>
            <a:t>sich</a:t>
          </a:r>
          <a:r>
            <a:rPr lang="es-ES" sz="2200" kern="1200" dirty="0">
              <a:solidFill>
                <a:schemeClr val="bg1"/>
              </a:solidFill>
            </a:rPr>
            <a:t> </a:t>
          </a:r>
          <a:r>
            <a:rPr lang="es-ES" sz="2200" kern="1200" dirty="0" err="1">
              <a:solidFill>
                <a:schemeClr val="bg1"/>
              </a:solidFill>
            </a:rPr>
            <a:t>als</a:t>
          </a:r>
          <a:r>
            <a:rPr lang="es-ES" sz="2200" kern="1200" dirty="0">
              <a:solidFill>
                <a:schemeClr val="bg1"/>
              </a:solidFill>
            </a:rPr>
            <a:t> </a:t>
          </a:r>
          <a:r>
            <a:rPr lang="es-ES" sz="2200" kern="1200" dirty="0" err="1">
              <a:solidFill>
                <a:schemeClr val="bg1"/>
              </a:solidFill>
            </a:rPr>
            <a:t>Lernende</a:t>
          </a:r>
          <a:r>
            <a:rPr lang="es-ES" sz="2200" kern="1200" dirty="0">
              <a:solidFill>
                <a:schemeClr val="bg1"/>
              </a:solidFill>
            </a:rPr>
            <a:t> </a:t>
          </a:r>
          <a:r>
            <a:rPr lang="es-ES" sz="2200" kern="1200" dirty="0" err="1">
              <a:solidFill>
                <a:schemeClr val="bg1"/>
              </a:solidFill>
            </a:rPr>
            <a:t>bessser</a:t>
          </a:r>
          <a:r>
            <a:rPr lang="es-ES" sz="2200" kern="1200" dirty="0">
              <a:solidFill>
                <a:schemeClr val="bg1"/>
              </a:solidFill>
            </a:rPr>
            <a:t> </a:t>
          </a:r>
          <a:r>
            <a:rPr lang="es-ES" sz="2200" kern="1200" dirty="0" err="1">
              <a:solidFill>
                <a:schemeClr val="bg1"/>
              </a:solidFill>
            </a:rPr>
            <a:t>kennenzulernen</a:t>
          </a:r>
          <a:r>
            <a:rPr lang="es-ES" sz="2200" kern="1200" dirty="0">
              <a:solidFill>
                <a:schemeClr val="bg1"/>
              </a:solidFill>
            </a:rPr>
            <a:t> </a:t>
          </a:r>
          <a:endParaRPr lang="en-US" sz="2200" kern="1200" dirty="0">
            <a:solidFill>
              <a:schemeClr val="bg1"/>
            </a:solidFill>
          </a:endParaRPr>
        </a:p>
      </dsp:txBody>
      <dsp:txXfrm>
        <a:off x="3194346" y="2085762"/>
        <a:ext cx="2511156" cy="1506693"/>
      </dsp:txXfrm>
    </dsp:sp>
    <dsp:sp modelId="{ABB3EF16-9D25-429A-897D-6E3DA849B790}">
      <dsp:nvSpPr>
        <dsp:cNvPr id="0" name=""/>
        <dsp:cNvSpPr/>
      </dsp:nvSpPr>
      <dsp:spPr>
        <a:xfrm>
          <a:off x="2614981" y="4877649"/>
          <a:ext cx="546965" cy="91440"/>
        </a:xfrm>
        <a:custGeom>
          <a:avLst/>
          <a:gdLst/>
          <a:ahLst/>
          <a:cxnLst/>
          <a:rect l="0" t="0" r="0" b="0"/>
          <a:pathLst>
            <a:path>
              <a:moveTo>
                <a:pt x="0" y="45720"/>
              </a:moveTo>
              <a:lnTo>
                <a:pt x="546965"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4920481"/>
        <a:ext cx="28878" cy="5775"/>
      </dsp:txXfrm>
    </dsp:sp>
    <dsp:sp modelId="{304277ED-6685-407D-839B-A83992E2C8CC}">
      <dsp:nvSpPr>
        <dsp:cNvPr id="0" name=""/>
        <dsp:cNvSpPr/>
      </dsp:nvSpPr>
      <dsp:spPr>
        <a:xfrm>
          <a:off x="105624" y="4170022"/>
          <a:ext cx="2511156" cy="1506693"/>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s-ES" sz="2200" kern="1200" dirty="0"/>
            <a:t>Metacognition (Planen, Überwachen, Selbstevaluierung)</a:t>
          </a:r>
          <a:endParaRPr lang="en-US" sz="2200" kern="1200" dirty="0"/>
        </a:p>
      </dsp:txBody>
      <dsp:txXfrm>
        <a:off x="105624" y="4170022"/>
        <a:ext cx="2511156" cy="1506693"/>
      </dsp:txXfrm>
    </dsp:sp>
    <dsp:sp modelId="{6F9BD21D-BD89-49AA-B0EC-91A465B52A98}">
      <dsp:nvSpPr>
        <dsp:cNvPr id="0" name=""/>
        <dsp:cNvSpPr/>
      </dsp:nvSpPr>
      <dsp:spPr>
        <a:xfrm>
          <a:off x="3194346" y="4170022"/>
          <a:ext cx="2511156" cy="150669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US" sz="2200" kern="1200" dirty="0" err="1"/>
            <a:t>Selbtständigkeit</a:t>
          </a:r>
          <a:r>
            <a:rPr lang="en-US" sz="2200" kern="1200" dirty="0"/>
            <a:t> und </a:t>
          </a:r>
          <a:r>
            <a:rPr lang="en-US" sz="2200" kern="1200" dirty="0" err="1"/>
            <a:t>Selbstregulierung</a:t>
          </a:r>
          <a:r>
            <a:rPr lang="en-US" sz="2200" kern="1200" dirty="0"/>
            <a:t> </a:t>
          </a:r>
          <a:r>
            <a:rPr lang="en-US" sz="2200" kern="1200" dirty="0" err="1"/>
            <a:t>fördern</a:t>
          </a:r>
          <a:endParaRPr lang="en-US" sz="2200" kern="1200" dirty="0"/>
        </a:p>
      </dsp:txBody>
      <dsp:txXfrm>
        <a:off x="3194346" y="4170022"/>
        <a:ext cx="2511156" cy="1506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873F2-28AB-4644-8ECE-AE8750A773D1}">
      <dsp:nvSpPr>
        <dsp:cNvPr id="0" name=""/>
        <dsp:cNvSpPr/>
      </dsp:nvSpPr>
      <dsp:spPr>
        <a:xfrm rot="16200000">
          <a:off x="-220651" y="114401"/>
          <a:ext cx="5915133" cy="5473831"/>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de-DE" sz="2400" b="0" i="0" kern="1200" dirty="0"/>
        </a:p>
        <a:p>
          <a:pPr marL="0" lvl="0" indent="0" algn="ctr" defTabSz="1066800">
            <a:lnSpc>
              <a:spcPct val="90000"/>
            </a:lnSpc>
            <a:spcBef>
              <a:spcPct val="0"/>
            </a:spcBef>
            <a:spcAft>
              <a:spcPct val="35000"/>
            </a:spcAft>
            <a:buNone/>
          </a:pPr>
          <a:r>
            <a:rPr lang="en-GB" sz="2400" b="1" kern="1200" dirty="0" err="1">
              <a:solidFill>
                <a:schemeClr val="tx1"/>
              </a:solidFill>
            </a:rPr>
            <a:t>Schwerpunkt</a:t>
          </a:r>
          <a:r>
            <a:rPr lang="en-GB" sz="2400" b="1" kern="1200" dirty="0">
              <a:solidFill>
                <a:schemeClr val="tx1"/>
              </a:solidFill>
            </a:rPr>
            <a:t>: </a:t>
          </a:r>
          <a:r>
            <a:rPr lang="en-GB" sz="2400" b="1" kern="1200" dirty="0" err="1">
              <a:solidFill>
                <a:schemeClr val="tx1"/>
              </a:solidFill>
            </a:rPr>
            <a:t>Selbstgesteuertes</a:t>
          </a:r>
          <a:r>
            <a:rPr lang="en-GB" sz="2400" b="1" kern="1200" dirty="0">
              <a:solidFill>
                <a:schemeClr val="tx1"/>
              </a:solidFill>
            </a:rPr>
            <a:t> </a:t>
          </a:r>
          <a:r>
            <a:rPr lang="en-GB" sz="2400" b="1" kern="1200" dirty="0" err="1">
              <a:solidFill>
                <a:schemeClr val="tx1"/>
              </a:solidFill>
            </a:rPr>
            <a:t>Lernen</a:t>
          </a:r>
          <a:endParaRPr lang="de-DE" sz="2400" b="1" i="0" kern="1200" dirty="0">
            <a:solidFill>
              <a:schemeClr val="tx1"/>
            </a:solidFill>
          </a:endParaRPr>
        </a:p>
        <a:p>
          <a:pPr marL="0" lvl="0" indent="0" algn="ctr" defTabSz="1066800">
            <a:lnSpc>
              <a:spcPct val="90000"/>
            </a:lnSpc>
            <a:spcBef>
              <a:spcPct val="0"/>
            </a:spcBef>
            <a:spcAft>
              <a:spcPct val="35000"/>
            </a:spcAft>
            <a:buNone/>
          </a:pPr>
          <a:endParaRPr lang="de-DE" sz="2400" b="0" i="0" kern="1200" dirty="0"/>
        </a:p>
        <a:p>
          <a:pPr marL="0" lvl="0" indent="0" algn="ctr" defTabSz="1066800">
            <a:lnSpc>
              <a:spcPct val="90000"/>
            </a:lnSpc>
            <a:spcBef>
              <a:spcPct val="0"/>
            </a:spcBef>
            <a:spcAft>
              <a:spcPct val="35000"/>
            </a:spcAft>
            <a:buNone/>
          </a:pPr>
          <a:endParaRPr lang="de-DE" sz="2400" b="0" i="0" kern="1200" dirty="0"/>
        </a:p>
        <a:p>
          <a:pPr marL="0" lvl="0" indent="0" algn="ctr" defTabSz="1066800">
            <a:lnSpc>
              <a:spcPct val="90000"/>
            </a:lnSpc>
            <a:spcBef>
              <a:spcPct val="0"/>
            </a:spcBef>
            <a:spcAft>
              <a:spcPct val="35000"/>
            </a:spcAft>
            <a:buNone/>
          </a:pPr>
          <a:r>
            <a:rPr lang="de-DE" sz="2400" b="0" i="0" kern="1200" dirty="0"/>
            <a:t>Im Rahmen des konstruktivistischen Verständnisses von Lernen, kann Lernen nur durch die Lerner*innen selbst realisiert werden. Dementsprechend kann nur gelernt werden, was man selbst erfahren, entdeckt, konstruiert und angewandt hat. Selbstgesteuertes Lernen kann und muss daher als solches nicht nur als Methode in den Unterricht eingebaut werden, in dem Studierende handlungsorientierte Aufgaben selbst lösen, sondern auch als Kompetenz gestärkt werden, u.a. um die Lernenden auch für lebenslanges Lernen zu stärken</a:t>
          </a:r>
          <a:r>
            <a:rPr lang="de-DE" sz="1800" b="0" i="0" kern="1200" dirty="0"/>
            <a:t>.</a:t>
          </a:r>
          <a:endParaRPr lang="en-GB" sz="1800" kern="1200" dirty="0"/>
        </a:p>
      </dsp:txBody>
      <dsp:txXfrm rot="5400000">
        <a:off x="-1" y="-106249"/>
        <a:ext cx="5473831" cy="4436349"/>
      </dsp:txXfrm>
    </dsp:sp>
    <dsp:sp modelId="{EC42C411-585E-4E8E-A798-A09422F924E8}">
      <dsp:nvSpPr>
        <dsp:cNvPr id="0" name=""/>
        <dsp:cNvSpPr/>
      </dsp:nvSpPr>
      <dsp:spPr>
        <a:xfrm>
          <a:off x="5388986" y="0"/>
          <a:ext cx="5473831" cy="3851360"/>
        </a:xfrm>
        <a:prstGeom prst="round1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b="0" i="0" kern="1200"/>
            <a:t> </a:t>
          </a:r>
          <a:r>
            <a:rPr lang="de-DE" sz="2400" b="0" i="0" kern="1200" dirty="0"/>
            <a:t>Die Lernziele sind eher fremdbestimmt, aber die Lernenden übernehmen die Planung, die Gestaltung des Lernumfelds und führen eine Selbstevaluierung durch</a:t>
          </a:r>
          <a:r>
            <a:rPr lang="de-DE" sz="1800" b="0" i="0" kern="1200" dirty="0"/>
            <a:t>.</a:t>
          </a:r>
          <a:endParaRPr lang="de-DE" sz="1800" kern="1200" dirty="0"/>
        </a:p>
      </dsp:txBody>
      <dsp:txXfrm>
        <a:off x="5388986" y="0"/>
        <a:ext cx="5473831" cy="2888520"/>
      </dsp:txXfrm>
    </dsp:sp>
    <dsp:sp modelId="{AA3AAC9B-EB2A-4DFF-8E48-584E31C2E064}">
      <dsp:nvSpPr>
        <dsp:cNvPr id="0" name=""/>
        <dsp:cNvSpPr/>
      </dsp:nvSpPr>
      <dsp:spPr>
        <a:xfrm rot="10800000">
          <a:off x="0" y="5616224"/>
          <a:ext cx="5473831" cy="118813"/>
        </a:xfrm>
        <a:prstGeom prst="round1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de-DE" sz="1900" kern="1200" dirty="0"/>
        </a:p>
      </dsp:txBody>
      <dsp:txXfrm rot="10800000">
        <a:off x="0" y="5645927"/>
        <a:ext cx="5473831" cy="89110"/>
      </dsp:txXfrm>
    </dsp:sp>
    <dsp:sp modelId="{89AEFFD2-A4EA-4617-A2A5-E6A63FE089EB}">
      <dsp:nvSpPr>
        <dsp:cNvPr id="0" name=""/>
        <dsp:cNvSpPr/>
      </dsp:nvSpPr>
      <dsp:spPr>
        <a:xfrm rot="5400000">
          <a:off x="6904257" y="1690548"/>
          <a:ext cx="2443290" cy="5473831"/>
        </a:xfrm>
        <a:prstGeom prst="round1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DE" sz="2300" b="0" i="0" kern="1200" dirty="0"/>
            <a:t>Die Teilnehmenden erkennen ihre Stärken und Schwächen und können den Lernprozess eigenständig steuern.</a:t>
          </a:r>
          <a:endParaRPr lang="de-DE" sz="2300" kern="1200" dirty="0"/>
        </a:p>
      </dsp:txBody>
      <dsp:txXfrm rot="-5400000">
        <a:off x="5388986" y="3816641"/>
        <a:ext cx="5473831" cy="1832467"/>
      </dsp:txXfrm>
    </dsp:sp>
    <dsp:sp modelId="{3FBDF1E1-7110-4766-990D-54E9079A8EC6}">
      <dsp:nvSpPr>
        <dsp:cNvPr id="0" name=""/>
        <dsp:cNvSpPr/>
      </dsp:nvSpPr>
      <dsp:spPr>
        <a:xfrm>
          <a:off x="5445569" y="3006909"/>
          <a:ext cx="5115590" cy="649804"/>
        </a:xfrm>
        <a:prstGeom prst="roundRect">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err="1"/>
            <a:t>Selbstgesteuertes</a:t>
          </a:r>
          <a:r>
            <a:rPr lang="en-GB" sz="2400" b="1" kern="1200" dirty="0"/>
            <a:t> </a:t>
          </a:r>
          <a:r>
            <a:rPr lang="en-GB" sz="2400" b="1" kern="1200" dirty="0" err="1"/>
            <a:t>Lernen</a:t>
          </a:r>
          <a:endParaRPr lang="en-GB" sz="2400" b="1" kern="1200" dirty="0"/>
        </a:p>
      </dsp:txBody>
      <dsp:txXfrm>
        <a:off x="5477290" y="3038630"/>
        <a:ext cx="5052148" cy="586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4C33E-C8A1-4C76-993B-E0969FC825AA}">
      <dsp:nvSpPr>
        <dsp:cNvPr id="0" name=""/>
        <dsp:cNvSpPr/>
      </dsp:nvSpPr>
      <dsp:spPr>
        <a:xfrm>
          <a:off x="80055" y="15759"/>
          <a:ext cx="3993375" cy="907662"/>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r>
            <a:rPr lang="en-GB" sz="900" kern="1200" dirty="0"/>
            <a:t>Forethought</a:t>
          </a:r>
        </a:p>
      </dsp:txBody>
      <dsp:txXfrm rot="16200000">
        <a:off x="107251" y="-11436"/>
        <a:ext cx="744283" cy="798675"/>
      </dsp:txXfrm>
    </dsp:sp>
    <dsp:sp modelId="{9ADCC91A-4AC9-4D10-B190-093634413D27}">
      <dsp:nvSpPr>
        <dsp:cNvPr id="0" name=""/>
        <dsp:cNvSpPr/>
      </dsp:nvSpPr>
      <dsp:spPr>
        <a:xfrm>
          <a:off x="769515" y="15759"/>
          <a:ext cx="2975064" cy="9076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0589" rIns="0" bIns="0" numCol="1" spcCol="1270" anchor="t" anchorCtr="0">
          <a:noAutofit/>
        </a:bodyPr>
        <a:lstStyle/>
        <a:p>
          <a:pPr marL="0" lvl="0" indent="0" algn="l" defTabSz="1822450">
            <a:lnSpc>
              <a:spcPct val="90000"/>
            </a:lnSpc>
            <a:spcBef>
              <a:spcPct val="0"/>
            </a:spcBef>
            <a:spcAft>
              <a:spcPct val="35000"/>
            </a:spcAft>
            <a:buNone/>
          </a:pPr>
          <a:r>
            <a:rPr lang="en-GB" sz="4100" kern="1200" dirty="0" err="1">
              <a:solidFill>
                <a:schemeClr val="tx1"/>
              </a:solidFill>
            </a:rPr>
            <a:t>Antizipieren</a:t>
          </a:r>
          <a:endParaRPr lang="en-GB" sz="4100" kern="1200" dirty="0">
            <a:solidFill>
              <a:schemeClr val="tx1"/>
            </a:solidFill>
          </a:endParaRPr>
        </a:p>
      </dsp:txBody>
      <dsp:txXfrm>
        <a:off x="769515" y="15759"/>
        <a:ext cx="2975064" cy="907662"/>
      </dsp:txXfrm>
    </dsp:sp>
    <dsp:sp modelId="{B1F05317-0E69-4DBF-AA73-399F03E74BD7}">
      <dsp:nvSpPr>
        <dsp:cNvPr id="0" name=""/>
        <dsp:cNvSpPr/>
      </dsp:nvSpPr>
      <dsp:spPr>
        <a:xfrm>
          <a:off x="4112352" y="85108"/>
          <a:ext cx="2486968" cy="866998"/>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r>
            <a:rPr lang="en-GB" sz="900" kern="1200" dirty="0"/>
            <a:t>Performance</a:t>
          </a:r>
        </a:p>
      </dsp:txBody>
      <dsp:txXfrm rot="16200000">
        <a:off x="4005579" y="191881"/>
        <a:ext cx="710938" cy="497393"/>
      </dsp:txXfrm>
    </dsp:sp>
    <dsp:sp modelId="{50837E39-8DC8-4EA3-844F-33BFEA078A18}">
      <dsp:nvSpPr>
        <dsp:cNvPr id="0" name=""/>
        <dsp:cNvSpPr/>
      </dsp:nvSpPr>
      <dsp:spPr>
        <a:xfrm rot="5400000">
          <a:off x="4097890" y="3001"/>
          <a:ext cx="139892" cy="373045"/>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FBF44-1245-41F1-B96D-1D782252E5E1}">
      <dsp:nvSpPr>
        <dsp:cNvPr id="0" name=""/>
        <dsp:cNvSpPr/>
      </dsp:nvSpPr>
      <dsp:spPr>
        <a:xfrm>
          <a:off x="4609745" y="85108"/>
          <a:ext cx="1852791" cy="8669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0589" rIns="0" bIns="0" numCol="1" spcCol="1270" anchor="t" anchorCtr="0">
          <a:noAutofit/>
        </a:bodyPr>
        <a:lstStyle/>
        <a:p>
          <a:pPr marL="0" lvl="0" indent="0" algn="l" defTabSz="1822450">
            <a:lnSpc>
              <a:spcPct val="90000"/>
            </a:lnSpc>
            <a:spcBef>
              <a:spcPct val="0"/>
            </a:spcBef>
            <a:spcAft>
              <a:spcPct val="35000"/>
            </a:spcAft>
            <a:buNone/>
          </a:pPr>
          <a:r>
            <a:rPr lang="en-GB" sz="4100" kern="1200" dirty="0" err="1">
              <a:solidFill>
                <a:schemeClr val="tx1"/>
              </a:solidFill>
            </a:rPr>
            <a:t>Handeln</a:t>
          </a:r>
          <a:endParaRPr lang="en-GB" sz="4100" kern="1200" dirty="0">
            <a:solidFill>
              <a:schemeClr val="tx1"/>
            </a:solidFill>
          </a:endParaRPr>
        </a:p>
      </dsp:txBody>
      <dsp:txXfrm>
        <a:off x="4609745" y="85108"/>
        <a:ext cx="1852791" cy="866998"/>
      </dsp:txXfrm>
    </dsp:sp>
    <dsp:sp modelId="{55328CA6-DC63-40C2-83A9-F202A523BFF2}">
      <dsp:nvSpPr>
        <dsp:cNvPr id="0" name=""/>
        <dsp:cNvSpPr/>
      </dsp:nvSpPr>
      <dsp:spPr>
        <a:xfrm>
          <a:off x="6658088" y="420"/>
          <a:ext cx="4268111" cy="920725"/>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r>
            <a:rPr lang="en-GB" sz="900" kern="1200" dirty="0"/>
            <a:t>Self-reflection </a:t>
          </a:r>
        </a:p>
      </dsp:txBody>
      <dsp:txXfrm rot="16200000">
        <a:off x="6707401" y="-48892"/>
        <a:ext cx="754994" cy="853622"/>
      </dsp:txXfrm>
    </dsp:sp>
    <dsp:sp modelId="{6DE4D442-9537-4CFB-9018-27A0F8A34D62}">
      <dsp:nvSpPr>
        <dsp:cNvPr id="0" name=""/>
        <dsp:cNvSpPr/>
      </dsp:nvSpPr>
      <dsp:spPr>
        <a:xfrm rot="5400000">
          <a:off x="6552442" y="-40829"/>
          <a:ext cx="139892" cy="373045"/>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57F1E0-03B5-4B35-AA60-13CFC0DC9FE1}">
      <dsp:nvSpPr>
        <dsp:cNvPr id="0" name=""/>
        <dsp:cNvSpPr/>
      </dsp:nvSpPr>
      <dsp:spPr>
        <a:xfrm>
          <a:off x="7382577" y="420"/>
          <a:ext cx="3179742" cy="9207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0589" rIns="0" bIns="0" numCol="1" spcCol="1270" anchor="t" anchorCtr="0">
          <a:noAutofit/>
        </a:bodyPr>
        <a:lstStyle/>
        <a:p>
          <a:pPr marL="0" lvl="0" indent="0" algn="l" defTabSz="1822450">
            <a:lnSpc>
              <a:spcPct val="90000"/>
            </a:lnSpc>
            <a:spcBef>
              <a:spcPct val="0"/>
            </a:spcBef>
            <a:spcAft>
              <a:spcPct val="35000"/>
            </a:spcAft>
            <a:buNone/>
          </a:pPr>
          <a:r>
            <a:rPr lang="en-GB" sz="4100" kern="1200" dirty="0" err="1">
              <a:solidFill>
                <a:schemeClr val="tx1"/>
              </a:solidFill>
            </a:rPr>
            <a:t>Reflektieren</a:t>
          </a:r>
          <a:r>
            <a:rPr lang="en-GB" sz="4100" kern="1200" dirty="0">
              <a:solidFill>
                <a:srgbClr val="FF0000"/>
              </a:solidFill>
            </a:rPr>
            <a:t> </a:t>
          </a:r>
        </a:p>
      </dsp:txBody>
      <dsp:txXfrm>
        <a:off x="7382577" y="420"/>
        <a:ext cx="3179742" cy="920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3E7BA-76F6-4990-AEDE-B21BDCC95EB3}">
      <dsp:nvSpPr>
        <dsp:cNvPr id="0" name=""/>
        <dsp:cNvSpPr/>
      </dsp:nvSpPr>
      <dsp:spPr>
        <a:xfrm>
          <a:off x="1934244" y="0"/>
          <a:ext cx="1313110" cy="131311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Identify </a:t>
          </a:r>
          <a:r>
            <a:rPr lang="en-GB" sz="1600" kern="1200" dirty="0">
              <a:solidFill>
                <a:srgbClr val="D60077"/>
              </a:solidFill>
              <a:latin typeface="Calibri" panose="020F0502020204030204"/>
              <a:ea typeface="+mn-ea"/>
              <a:cs typeface="+mn-cs"/>
            </a:rPr>
            <a:t>Self-evaluation</a:t>
          </a:r>
        </a:p>
      </dsp:txBody>
      <dsp:txXfrm>
        <a:off x="2126545" y="192301"/>
        <a:ext cx="928508" cy="928508"/>
      </dsp:txXfrm>
    </dsp:sp>
    <dsp:sp modelId="{4F8C8BC2-30D4-4E81-A061-2F83F5842F3B}">
      <dsp:nvSpPr>
        <dsp:cNvPr id="0" name=""/>
        <dsp:cNvSpPr/>
      </dsp:nvSpPr>
      <dsp:spPr>
        <a:xfrm rot="2160326">
          <a:off x="3206114" y="1009415"/>
          <a:ext cx="350374" cy="443174"/>
        </a:xfrm>
        <a:prstGeom prst="rightArrow">
          <a:avLst>
            <a:gd name="adj1" fmla="val 60000"/>
            <a:gd name="adj2" fmla="val 50000"/>
          </a:avLst>
        </a:prstGeom>
        <a:solidFill>
          <a:srgbClr val="4472C4">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solidFill>
              <a:sysClr val="window" lastClr="FFFFFF"/>
            </a:solidFill>
            <a:latin typeface="Calibri" panose="020F0502020204030204"/>
            <a:ea typeface="+mn-ea"/>
            <a:cs typeface="+mn-cs"/>
          </a:endParaRPr>
        </a:p>
      </dsp:txBody>
      <dsp:txXfrm>
        <a:off x="3216154" y="1067154"/>
        <a:ext cx="245262" cy="265904"/>
      </dsp:txXfrm>
    </dsp:sp>
    <dsp:sp modelId="{9BD45A13-8402-411E-A694-C60C79C5A1EB}">
      <dsp:nvSpPr>
        <dsp:cNvPr id="0" name=""/>
        <dsp:cNvSpPr/>
      </dsp:nvSpPr>
      <dsp:spPr>
        <a:xfrm>
          <a:off x="3531292" y="1160554"/>
          <a:ext cx="1313110" cy="1313110"/>
        </a:xfrm>
        <a:prstGeom prst="ellipse">
          <a:avLst/>
        </a:prstGeom>
        <a:solidFill>
          <a:srgbClr val="4472C4">
            <a:hueOff val="-1838336"/>
            <a:satOff val="-2557"/>
            <a:lumOff val="-9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Plan </a:t>
          </a:r>
          <a:r>
            <a:rPr lang="en-GB" sz="1600" kern="1200" dirty="0">
              <a:solidFill>
                <a:srgbClr val="D60077"/>
              </a:solidFill>
              <a:latin typeface="Calibri" panose="020F0502020204030204"/>
              <a:ea typeface="+mn-ea"/>
              <a:cs typeface="+mn-cs"/>
            </a:rPr>
            <a:t>Learning objectives</a:t>
          </a:r>
        </a:p>
      </dsp:txBody>
      <dsp:txXfrm>
        <a:off x="3723593" y="1352855"/>
        <a:ext cx="928508" cy="928508"/>
      </dsp:txXfrm>
    </dsp:sp>
    <dsp:sp modelId="{D6DC717C-663C-4679-99F6-921CC04EF07D}">
      <dsp:nvSpPr>
        <dsp:cNvPr id="0" name=""/>
        <dsp:cNvSpPr/>
      </dsp:nvSpPr>
      <dsp:spPr>
        <a:xfrm rot="6480000">
          <a:off x="3710750" y="2524814"/>
          <a:ext cx="350302" cy="443174"/>
        </a:xfrm>
        <a:prstGeom prst="rightArrow">
          <a:avLst>
            <a:gd name="adj1" fmla="val 60000"/>
            <a:gd name="adj2" fmla="val 50000"/>
          </a:avLst>
        </a:prstGeom>
        <a:solidFill>
          <a:srgbClr val="4472C4">
            <a:hueOff val="-1838336"/>
            <a:satOff val="-2557"/>
            <a:lumOff val="-981"/>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solidFill>
              <a:sysClr val="window" lastClr="FFFFFF"/>
            </a:solidFill>
            <a:latin typeface="Calibri" panose="020F0502020204030204"/>
            <a:ea typeface="+mn-ea"/>
            <a:cs typeface="+mn-cs"/>
          </a:endParaRPr>
        </a:p>
      </dsp:txBody>
      <dsp:txXfrm rot="10800000">
        <a:off x="3779533" y="2563475"/>
        <a:ext cx="245211" cy="265904"/>
      </dsp:txXfrm>
    </dsp:sp>
    <dsp:sp modelId="{A3B6C1CF-04DA-4EA0-B53D-8861B57C9C72}">
      <dsp:nvSpPr>
        <dsp:cNvPr id="0" name=""/>
        <dsp:cNvSpPr/>
      </dsp:nvSpPr>
      <dsp:spPr>
        <a:xfrm>
          <a:off x="2921274" y="3037996"/>
          <a:ext cx="1313110" cy="1313110"/>
        </a:xfrm>
        <a:prstGeom prst="ellipse">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Action </a:t>
          </a:r>
        </a:p>
      </dsp:txBody>
      <dsp:txXfrm>
        <a:off x="3113575" y="3230297"/>
        <a:ext cx="928508" cy="928508"/>
      </dsp:txXfrm>
    </dsp:sp>
    <dsp:sp modelId="{0FD02141-CDA9-4543-9DA8-6F7B20AB2181}">
      <dsp:nvSpPr>
        <dsp:cNvPr id="0" name=""/>
        <dsp:cNvSpPr/>
      </dsp:nvSpPr>
      <dsp:spPr>
        <a:xfrm rot="10800000">
          <a:off x="2425562" y="3472964"/>
          <a:ext cx="350302" cy="443174"/>
        </a:xfrm>
        <a:prstGeom prst="rightArrow">
          <a:avLst>
            <a:gd name="adj1" fmla="val 60000"/>
            <a:gd name="adj2" fmla="val 50000"/>
          </a:avLst>
        </a:prstGeom>
        <a:solidFill>
          <a:srgbClr val="4472C4">
            <a:hueOff val="-3676672"/>
            <a:satOff val="-5114"/>
            <a:lumOff val="-1961"/>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solidFill>
              <a:sysClr val="window" lastClr="FFFFFF"/>
            </a:solidFill>
            <a:latin typeface="Calibri" panose="020F0502020204030204"/>
            <a:ea typeface="+mn-ea"/>
            <a:cs typeface="+mn-cs"/>
          </a:endParaRPr>
        </a:p>
      </dsp:txBody>
      <dsp:txXfrm rot="10800000">
        <a:off x="2530653" y="3561599"/>
        <a:ext cx="245211" cy="265904"/>
      </dsp:txXfrm>
    </dsp:sp>
    <dsp:sp modelId="{12436A74-8924-4BA2-8120-E82F8199F2E4}">
      <dsp:nvSpPr>
        <dsp:cNvPr id="0" name=""/>
        <dsp:cNvSpPr/>
      </dsp:nvSpPr>
      <dsp:spPr>
        <a:xfrm>
          <a:off x="947214" y="3037996"/>
          <a:ext cx="1313110" cy="1313110"/>
        </a:xfrm>
        <a:prstGeom prst="ellipse">
          <a:avLst/>
        </a:prstGeom>
        <a:solidFill>
          <a:srgbClr val="4472C4">
            <a:hueOff val="-5515009"/>
            <a:satOff val="-7671"/>
            <a:lumOff val="-294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Record </a:t>
          </a:r>
          <a:r>
            <a:rPr lang="en-GB" sz="1600" kern="1200" dirty="0">
              <a:solidFill>
                <a:srgbClr val="FFFF00"/>
              </a:solidFill>
              <a:latin typeface="Calibri" panose="020F0502020204030204"/>
              <a:ea typeface="+mn-ea"/>
              <a:cs typeface="+mn-cs"/>
            </a:rPr>
            <a:t>Dossier</a:t>
          </a:r>
        </a:p>
      </dsp:txBody>
      <dsp:txXfrm>
        <a:off x="1139515" y="3230297"/>
        <a:ext cx="928508" cy="928508"/>
      </dsp:txXfrm>
    </dsp:sp>
    <dsp:sp modelId="{E768BE0A-ABB6-4D2E-9380-D160CFACAD7A}">
      <dsp:nvSpPr>
        <dsp:cNvPr id="0" name=""/>
        <dsp:cNvSpPr/>
      </dsp:nvSpPr>
      <dsp:spPr>
        <a:xfrm rot="15120000">
          <a:off x="1126673" y="2543672"/>
          <a:ext cx="350302" cy="443174"/>
        </a:xfrm>
        <a:prstGeom prst="rightArrow">
          <a:avLst>
            <a:gd name="adj1" fmla="val 60000"/>
            <a:gd name="adj2" fmla="val 50000"/>
          </a:avLst>
        </a:prstGeom>
        <a:solidFill>
          <a:srgbClr val="4472C4">
            <a:hueOff val="-5515009"/>
            <a:satOff val="-7671"/>
            <a:lumOff val="-2942"/>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solidFill>
              <a:sysClr val="window" lastClr="FFFFFF"/>
            </a:solidFill>
            <a:latin typeface="Calibri" panose="020F0502020204030204"/>
            <a:ea typeface="+mn-ea"/>
            <a:cs typeface="+mn-cs"/>
          </a:endParaRPr>
        </a:p>
      </dsp:txBody>
      <dsp:txXfrm rot="10800000">
        <a:off x="1195456" y="2682281"/>
        <a:ext cx="245211" cy="265904"/>
      </dsp:txXfrm>
    </dsp:sp>
    <dsp:sp modelId="{090D0433-2771-4855-9B6A-60A3B0C34E36}">
      <dsp:nvSpPr>
        <dsp:cNvPr id="0" name=""/>
        <dsp:cNvSpPr/>
      </dsp:nvSpPr>
      <dsp:spPr>
        <a:xfrm>
          <a:off x="337197" y="1160554"/>
          <a:ext cx="1313110" cy="1313110"/>
        </a:xfrm>
        <a:prstGeom prst="ellipse">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Review </a:t>
          </a:r>
          <a:r>
            <a:rPr lang="en-GB" sz="1600" kern="1200" dirty="0">
              <a:solidFill>
                <a:srgbClr val="FFFF00"/>
              </a:solidFill>
              <a:latin typeface="Calibri" panose="020F0502020204030204"/>
              <a:ea typeface="+mn-ea"/>
              <a:cs typeface="+mn-cs"/>
            </a:rPr>
            <a:t>Journal</a:t>
          </a:r>
        </a:p>
      </dsp:txBody>
      <dsp:txXfrm>
        <a:off x="529498" y="1352855"/>
        <a:ext cx="928508" cy="928508"/>
      </dsp:txXfrm>
    </dsp:sp>
    <dsp:sp modelId="{AC1098FA-21A8-4A47-B558-86F2E2118961}">
      <dsp:nvSpPr>
        <dsp:cNvPr id="0" name=""/>
        <dsp:cNvSpPr/>
      </dsp:nvSpPr>
      <dsp:spPr>
        <a:xfrm rot="19439674">
          <a:off x="1609066" y="1021074"/>
          <a:ext cx="350374" cy="443174"/>
        </a:xfrm>
        <a:prstGeom prst="rightArrow">
          <a:avLst>
            <a:gd name="adj1" fmla="val 60000"/>
            <a:gd name="adj2" fmla="val 50000"/>
          </a:avLst>
        </a:prstGeom>
        <a:solidFill>
          <a:srgbClr val="4472C4">
            <a:hueOff val="-7353344"/>
            <a:satOff val="-10228"/>
            <a:lumOff val="-3922"/>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solidFill>
              <a:sysClr val="window" lastClr="FFFFFF"/>
            </a:solidFill>
            <a:latin typeface="Calibri" panose="020F0502020204030204"/>
            <a:ea typeface="+mn-ea"/>
            <a:cs typeface="+mn-cs"/>
          </a:endParaRPr>
        </a:p>
      </dsp:txBody>
      <dsp:txXfrm>
        <a:off x="1619106" y="1140605"/>
        <a:ext cx="245262" cy="2659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F75E8-3157-40D1-91A7-89E5ECBAD759}" type="datetimeFigureOut">
              <a:rPr lang="en-GB" smtClean="0"/>
              <a:t>30/09/2021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2532C-1669-4BC0-B362-1BA5C990DCB9}" type="slidenum">
              <a:rPr lang="en-GB" smtClean="0"/>
              <a:t>‹#›</a:t>
            </a:fld>
            <a:endParaRPr lang="en-GB"/>
          </a:p>
        </p:txBody>
      </p:sp>
    </p:spTree>
    <p:extLst>
      <p:ext uri="{BB962C8B-B14F-4D97-AF65-F5344CB8AC3E}">
        <p14:creationId xmlns:p14="http://schemas.microsoft.com/office/powerpoint/2010/main" val="68167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B4F43-8F1A-43DB-BAD4-B365EAE9F0B6}" type="datetimeFigureOut">
              <a:rPr lang="en-GB" smtClean="0"/>
              <a:t>30/09/2021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9B918-22DE-4BA5-8BA0-D1FC4AAD209F}" type="slidenum">
              <a:rPr lang="en-GB" smtClean="0"/>
              <a:t>‹#›</a:t>
            </a:fld>
            <a:endParaRPr lang="en-GB"/>
          </a:p>
        </p:txBody>
      </p:sp>
    </p:spTree>
    <p:extLst>
      <p:ext uri="{BB962C8B-B14F-4D97-AF65-F5344CB8AC3E}">
        <p14:creationId xmlns:p14="http://schemas.microsoft.com/office/powerpoint/2010/main" val="35944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dl.ecml.at/LanguageFun/Selfevaluateyourlanguageskills/tabid/2194/language/en-GB/Default.aspx" TargetMode="External"/><Relationship Id="rId13" Type="http://schemas.openxmlformats.org/officeDocument/2006/relationships/hyperlink" Target="https://edl.ecml.at/LanguageFun/Selfevaluateyourlanguageskills/tabid/2194/language/lt-LT/Default.aspx" TargetMode="External"/><Relationship Id="rId3" Type="http://schemas.openxmlformats.org/officeDocument/2006/relationships/hyperlink" Target="https://www.coe.int/en/web/common-european-framework-reference-languages" TargetMode="External"/><Relationship Id="rId7" Type="http://schemas.openxmlformats.org/officeDocument/2006/relationships/hyperlink" Target="https://edl.ecml.at/LanguageFun/Selfevaluateyourlanguageskills/tabid/2194/language/cs-CZ/Default.aspx" TargetMode="External"/><Relationship Id="rId12" Type="http://schemas.openxmlformats.org/officeDocument/2006/relationships/hyperlink" Target="https://edl.ecml.at/LanguageFun/Selfevaluateyourlanguageskills/tabid/2194/language/it-IT/Default.aspx" TargetMode="External"/><Relationship Id="rId17" Type="http://schemas.openxmlformats.org/officeDocument/2006/relationships/hyperlink" Target="https://edl.ecml.at/LanguageFun/Selfevaluateyourlanguageskills/tabid/2194/language/es-ES/Default.aspx" TargetMode="External"/><Relationship Id="rId2" Type="http://schemas.openxmlformats.org/officeDocument/2006/relationships/slide" Target="../slides/slide43.xml"/><Relationship Id="rId16" Type="http://schemas.openxmlformats.org/officeDocument/2006/relationships/hyperlink" Target="https://edl.ecml.at/LanguageFun/Selfevaluateyourlanguageskills/tabid/2194/language/ru-RU/Default.aspx" TargetMode="External"/><Relationship Id="rId1" Type="http://schemas.openxmlformats.org/officeDocument/2006/relationships/notesMaster" Target="../notesMasters/notesMaster1.xml"/><Relationship Id="rId6" Type="http://schemas.openxmlformats.org/officeDocument/2006/relationships/hyperlink" Target="https://edl.ecml.at/LanguageFun/Selfevaluateyourlanguageskills/tabid/2194/language/hr-HR/Default.aspx" TargetMode="External"/><Relationship Id="rId11" Type="http://schemas.openxmlformats.org/officeDocument/2006/relationships/hyperlink" Target="https://edl.ecml.at/LanguageFun/Selfevaluateyourlanguageskills/tabid/2194/language/el-GR/Default.aspx" TargetMode="External"/><Relationship Id="rId5" Type="http://schemas.openxmlformats.org/officeDocument/2006/relationships/hyperlink" Target="https://edl.ecml.at/LanguageFun/Selfevaluateyourlanguageskills/tabid/2194/language/bs-Latn-BA/Default.aspx" TargetMode="External"/><Relationship Id="rId15" Type="http://schemas.openxmlformats.org/officeDocument/2006/relationships/hyperlink" Target="https://edl.ecml.at/LanguageFun/Selfevaluateyourlanguageskills/tabid/2194/language/ro-RO/Default.aspx" TargetMode="External"/><Relationship Id="rId10" Type="http://schemas.openxmlformats.org/officeDocument/2006/relationships/hyperlink" Target="https://edl.ecml.at/LanguageFun/Selfevaluateyourlanguageskills/tabid/2194/language/de-DE/Default.aspx" TargetMode="External"/><Relationship Id="rId4" Type="http://schemas.openxmlformats.org/officeDocument/2006/relationships/hyperlink" Target="https://www.ecml.at/" TargetMode="External"/><Relationship Id="rId9" Type="http://schemas.openxmlformats.org/officeDocument/2006/relationships/hyperlink" Target="https://edl.ecml.at/LanguageFun/Selfevaluateyourlanguageskills/tabid/2194/language/fr-FR/Default.aspx" TargetMode="External"/><Relationship Id="rId14" Type="http://schemas.openxmlformats.org/officeDocument/2006/relationships/hyperlink" Target="https://edl.ecml.at/LanguageFun/Selfevaluateyourlanguageskills/tabid/2194/language/pt-PT/Default.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rPr>
              <a:t>Eine </a:t>
            </a:r>
            <a:r>
              <a:rPr lang="en-GB" dirty="0" err="1">
                <a:latin typeface="Calibri" panose="020F0502020204030204" pitchFamily="34" charset="0"/>
                <a:cs typeface="Calibri" panose="020F0502020204030204" pitchFamily="34" charset="0"/>
              </a:rPr>
              <a:t>nicht</a:t>
            </a:r>
            <a:r>
              <a:rPr lang="en-GB" dirty="0">
                <a:latin typeface="Calibri" panose="020F0502020204030204" pitchFamily="34" charset="0"/>
                <a:cs typeface="Calibri" panose="020F0502020204030204" pitchFamily="34" charset="0"/>
              </a:rPr>
              <a:t> so </a:t>
            </a:r>
            <a:r>
              <a:rPr lang="en-GB" dirty="0" err="1">
                <a:latin typeface="Calibri" panose="020F0502020204030204" pitchFamily="34" charset="0"/>
                <a:cs typeface="Calibri" panose="020F0502020204030204" pitchFamily="34" charset="0"/>
              </a:rPr>
              <a:t>anspruchsvolle</a:t>
            </a:r>
            <a:r>
              <a:rPr lang="en-GB" dirty="0">
                <a:latin typeface="Calibri" panose="020F0502020204030204" pitchFamily="34" charset="0"/>
                <a:cs typeface="Calibri" panose="020F0502020204030204" pitchFamily="34" charset="0"/>
              </a:rPr>
              <a:t> Version: </a:t>
            </a:r>
            <a:r>
              <a:rPr lang="en-GB" dirty="0" err="1">
                <a:latin typeface="Calibri" panose="020F0502020204030204" pitchFamily="34" charset="0"/>
                <a:cs typeface="Calibri" panose="020F0502020204030204" pitchFamily="34" charset="0"/>
              </a:rPr>
              <a:t>Schwerpunkt</a:t>
            </a:r>
            <a:r>
              <a:rPr lang="en-GB" dirty="0">
                <a:latin typeface="Calibri" panose="020F0502020204030204" pitchFamily="34" charset="0"/>
                <a:cs typeface="Calibri" panose="020F0502020204030204" pitchFamily="34" charset="0"/>
              </a:rPr>
              <a:t> auf </a:t>
            </a:r>
            <a:r>
              <a:rPr lang="en-GB" dirty="0" err="1">
                <a:latin typeface="Calibri" panose="020F0502020204030204" pitchFamily="34" charset="0"/>
                <a:cs typeface="Calibri" panose="020F0502020204030204" pitchFamily="34" charset="0"/>
              </a:rPr>
              <a:t>Lernkompetenz</a:t>
            </a:r>
            <a:endParaRPr lang="en-GB" dirty="0"/>
          </a:p>
          <a:p>
            <a:endParaRPr lang="en-GB" dirty="0"/>
          </a:p>
        </p:txBody>
      </p:sp>
      <p:sp>
        <p:nvSpPr>
          <p:cNvPr id="4" name="Slide Number Placeholder 3"/>
          <p:cNvSpPr>
            <a:spLocks noGrp="1"/>
          </p:cNvSpPr>
          <p:nvPr>
            <p:ph type="sldNum" sz="quarter" idx="5"/>
          </p:nvPr>
        </p:nvSpPr>
        <p:spPr/>
        <p:txBody>
          <a:bodyPr/>
          <a:lstStyle/>
          <a:p>
            <a:fld id="{EFB9B918-22DE-4BA5-8BA0-D1FC4AAD209F}" type="slidenum">
              <a:rPr lang="en-GB" smtClean="0"/>
              <a:t>15</a:t>
            </a:fld>
            <a:endParaRPr lang="en-GB"/>
          </a:p>
        </p:txBody>
      </p:sp>
    </p:spTree>
    <p:extLst>
      <p:ext uri="{BB962C8B-B14F-4D97-AF65-F5344CB8AC3E}">
        <p14:creationId xmlns:p14="http://schemas.microsoft.com/office/powerpoint/2010/main" val="380714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Förderung von Lernkompetenzen</a:t>
            </a:r>
            <a:r>
              <a:rPr lang="en-GB" dirty="0"/>
              <a:t>, die es </a:t>
            </a:r>
            <a:r>
              <a:rPr lang="en-GB" dirty="0" err="1"/>
              <a:t>Schüler</a:t>
            </a:r>
            <a:r>
              <a:rPr lang="en-GB" dirty="0"/>
              <a:t> </a:t>
            </a:r>
            <a:r>
              <a:rPr lang="en-GB" dirty="0" err="1"/>
              <a:t>ermöglichen</a:t>
            </a:r>
            <a:r>
              <a:rPr lang="en-GB" dirty="0"/>
              <a:t>, das </a:t>
            </a:r>
            <a:r>
              <a:rPr lang="en-GB" dirty="0" err="1"/>
              <a:t>eigene</a:t>
            </a:r>
            <a:r>
              <a:rPr lang="en-GB" dirty="0"/>
              <a:t> </a:t>
            </a:r>
            <a:r>
              <a:rPr lang="en-GB" dirty="0" err="1"/>
              <a:t>Lernen</a:t>
            </a:r>
            <a:r>
              <a:rPr lang="en-GB" dirty="0"/>
              <a:t> </a:t>
            </a:r>
            <a:r>
              <a:rPr lang="en-GB" dirty="0" err="1"/>
              <a:t>wirksam</a:t>
            </a:r>
            <a:r>
              <a:rPr lang="en-GB" dirty="0"/>
              <a:t> </a:t>
            </a:r>
            <a:r>
              <a:rPr lang="en-GB" dirty="0" err="1"/>
              <a:t>zu</a:t>
            </a:r>
            <a:r>
              <a:rPr lang="en-GB" dirty="0"/>
              <a:t> </a:t>
            </a:r>
            <a:r>
              <a:rPr lang="en-GB" dirty="0" err="1"/>
              <a:t>steuern</a:t>
            </a:r>
            <a:r>
              <a:rPr lang="en-GB" dirty="0"/>
              <a:t>. In der </a:t>
            </a:r>
            <a:r>
              <a:rPr lang="en-GB" dirty="0" err="1"/>
              <a:t>Fachliteratur</a:t>
            </a:r>
            <a:r>
              <a:rPr lang="en-GB" dirty="0"/>
              <a:t> </a:t>
            </a:r>
            <a:r>
              <a:rPr lang="en-GB" dirty="0" err="1"/>
              <a:t>wird</a:t>
            </a:r>
            <a:r>
              <a:rPr lang="en-GB" dirty="0"/>
              <a:t> </a:t>
            </a:r>
            <a:r>
              <a:rPr lang="en-GB" dirty="0" err="1"/>
              <a:t>diese</a:t>
            </a:r>
            <a:r>
              <a:rPr lang="en-GB" dirty="0"/>
              <a:t> </a:t>
            </a:r>
            <a:r>
              <a:rPr lang="en-GB" dirty="0" err="1"/>
              <a:t>Fähigkeit</a:t>
            </a:r>
            <a:r>
              <a:rPr lang="en-GB" dirty="0"/>
              <a:t> </a:t>
            </a:r>
            <a:r>
              <a:rPr lang="en-GB" dirty="0" err="1"/>
              <a:t>zur</a:t>
            </a:r>
            <a:r>
              <a:rPr lang="en-GB" dirty="0"/>
              <a:t> </a:t>
            </a:r>
            <a:r>
              <a:rPr lang="en-GB" dirty="0" err="1"/>
              <a:t>eigenständigen</a:t>
            </a:r>
            <a:r>
              <a:rPr lang="en-GB" dirty="0"/>
              <a:t> </a:t>
            </a:r>
            <a:r>
              <a:rPr lang="en-GB" b="1" dirty="0" err="1"/>
              <a:t>Initiierung</a:t>
            </a:r>
            <a:r>
              <a:rPr lang="en-GB" b="1" dirty="0"/>
              <a:t>, </a:t>
            </a:r>
            <a:r>
              <a:rPr lang="en-GB" b="1" dirty="0" err="1"/>
              <a:t>Regulierung</a:t>
            </a:r>
            <a:r>
              <a:rPr lang="en-GB" b="1" dirty="0"/>
              <a:t> und Reflexion von </a:t>
            </a:r>
            <a:r>
              <a:rPr lang="en-GB" b="1" dirty="0" err="1"/>
              <a:t>Lernprozessen</a:t>
            </a:r>
            <a:r>
              <a:rPr lang="en-GB" b="1" dirty="0"/>
              <a:t> </a:t>
            </a:r>
            <a:r>
              <a:rPr lang="en-GB" b="1" dirty="0" err="1"/>
              <a:t>als</a:t>
            </a:r>
            <a:r>
              <a:rPr lang="en-GB" b="1" dirty="0"/>
              <a:t> </a:t>
            </a:r>
            <a:r>
              <a:rPr lang="en-GB" b="1" dirty="0" err="1"/>
              <a:t>selbstreguliertes</a:t>
            </a:r>
            <a:r>
              <a:rPr lang="en-GB" b="1" dirty="0"/>
              <a:t> </a:t>
            </a:r>
            <a:r>
              <a:rPr lang="en-GB" b="1" dirty="0" err="1"/>
              <a:t>Lernen</a:t>
            </a:r>
            <a:r>
              <a:rPr lang="en-GB" b="1" dirty="0"/>
              <a:t> </a:t>
            </a:r>
            <a:r>
              <a:rPr lang="en-GB" dirty="0"/>
              <a:t>(“self-regulated learning” SRL </a:t>
            </a:r>
            <a:r>
              <a:rPr lang="en-GB" dirty="0" err="1"/>
              <a:t>kurz</a:t>
            </a:r>
            <a:r>
              <a:rPr lang="en-GB" dirty="0"/>
              <a:t>) </a:t>
            </a:r>
            <a:r>
              <a:rPr lang="en-GB" dirty="0" err="1"/>
              <a:t>bezeichnet</a:t>
            </a:r>
            <a:r>
              <a:rPr lang="en-GB" dirty="0"/>
              <a:t>. </a:t>
            </a:r>
            <a:r>
              <a:rPr lang="en-US" altLang="ja-JP" dirty="0"/>
              <a:t> (Zimmerman, 2008; </a:t>
            </a:r>
            <a:r>
              <a:rPr lang="en-US" altLang="ja-JP" dirty="0" err="1"/>
              <a:t>Leidinger</a:t>
            </a:r>
            <a:r>
              <a:rPr lang="en-US" altLang="ja-JP" dirty="0"/>
              <a:t> , 2014)</a:t>
            </a:r>
            <a:r>
              <a:rPr lang="en-GB" dirty="0"/>
              <a:t> </a:t>
            </a:r>
          </a:p>
          <a:p>
            <a:endParaRPr lang="en-GB" dirty="0"/>
          </a:p>
        </p:txBody>
      </p:sp>
      <p:sp>
        <p:nvSpPr>
          <p:cNvPr id="4" name="Slide Number Placeholder 3"/>
          <p:cNvSpPr>
            <a:spLocks noGrp="1"/>
          </p:cNvSpPr>
          <p:nvPr>
            <p:ph type="sldNum" sz="quarter" idx="5"/>
          </p:nvPr>
        </p:nvSpPr>
        <p:spPr/>
        <p:txBody>
          <a:bodyPr/>
          <a:lstStyle/>
          <a:p>
            <a:fld id="{F2BDB244-95B4-4A76-941A-3217DC2732EA}" type="slidenum">
              <a:rPr lang="en-GB" smtClean="0"/>
              <a:t>57</a:t>
            </a:fld>
            <a:endParaRPr lang="en-GB"/>
          </a:p>
        </p:txBody>
      </p:sp>
    </p:spTree>
    <p:extLst>
      <p:ext uri="{BB962C8B-B14F-4D97-AF65-F5344CB8AC3E}">
        <p14:creationId xmlns:p14="http://schemas.microsoft.com/office/powerpoint/2010/main" val="342659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dirty="0"/>
              <a:t>1991, Rüschlikon Symposium: </a:t>
            </a:r>
            <a:r>
              <a:rPr lang="de-DE" sz="1200" dirty="0"/>
              <a:t>ELP conceived</a:t>
            </a:r>
          </a:p>
          <a:p>
            <a:r>
              <a:rPr lang="de-DE" sz="1200" b="1" dirty="0"/>
              <a:t>1997 – 2000: </a:t>
            </a:r>
            <a:r>
              <a:rPr lang="de-DE" sz="1200" dirty="0"/>
              <a:t>18 ELP Pilot Projects</a:t>
            </a:r>
          </a:p>
          <a:p>
            <a:r>
              <a:rPr lang="de-DE" sz="1200" b="1" dirty="0"/>
              <a:t>2000, Cracow, Poland: </a:t>
            </a:r>
            <a:r>
              <a:rPr lang="de-DE" sz="1200" dirty="0"/>
              <a:t>Resolution on the European Language Portfolio (Standing Conference of the Ministers of Education of the  Council of Europe member states)</a:t>
            </a:r>
          </a:p>
          <a:p>
            <a:r>
              <a:rPr lang="de-DE" sz="1200" b="1" dirty="0"/>
              <a:t>2001, Year of Languages</a:t>
            </a:r>
            <a:r>
              <a:rPr lang="de-DE" sz="1200" dirty="0"/>
              <a:t>: CEF published in English, French and German.  </a:t>
            </a:r>
          </a:p>
          <a:p>
            <a:endParaRPr lang="en-GB" dirty="0"/>
          </a:p>
        </p:txBody>
      </p:sp>
      <p:sp>
        <p:nvSpPr>
          <p:cNvPr id="4" name="Slide Number Placeholder 3"/>
          <p:cNvSpPr>
            <a:spLocks noGrp="1"/>
          </p:cNvSpPr>
          <p:nvPr>
            <p:ph type="sldNum" sz="quarter" idx="10"/>
          </p:nvPr>
        </p:nvSpPr>
        <p:spPr/>
        <p:txBody>
          <a:bodyPr/>
          <a:lstStyle/>
          <a:p>
            <a:fld id="{F93199CD-3E1B-4AE6-990F-76F925F5EA9F}" type="slidenum">
              <a:rPr lang="de-DE" smtClean="0"/>
              <a:pPr/>
              <a:t>32</a:t>
            </a:fld>
            <a:endParaRPr lang="de-DE" dirty="0"/>
          </a:p>
        </p:txBody>
      </p:sp>
    </p:spTree>
    <p:extLst>
      <p:ext uri="{BB962C8B-B14F-4D97-AF65-F5344CB8AC3E}">
        <p14:creationId xmlns:p14="http://schemas.microsoft.com/office/powerpoint/2010/main" val="419078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6784C903-E762-45BC-A8D0-28698CBAF48B}" type="slidenum">
              <a:rPr lang="de-DE" smtClean="0"/>
              <a:pPr>
                <a:defRPr/>
              </a:pPr>
              <a:t>33</a:t>
            </a:fld>
            <a:endParaRPr lang="de-DE"/>
          </a:p>
        </p:txBody>
      </p:sp>
      <p:sp>
        <p:nvSpPr>
          <p:cNvPr id="5" name="Kopfzeilenplatzhalter 4"/>
          <p:cNvSpPr>
            <a:spLocks noGrp="1"/>
          </p:cNvSpPr>
          <p:nvPr>
            <p:ph type="hdr" sz="quarter" idx="11"/>
          </p:nvPr>
        </p:nvSpPr>
        <p:spPr/>
        <p:txBody>
          <a:bodyPr/>
          <a:lstStyle/>
          <a:p>
            <a:pPr>
              <a:defRPr/>
            </a:pPr>
            <a:r>
              <a:rPr lang="de-DE"/>
              <a:t>All about the ELP</a:t>
            </a:r>
          </a:p>
        </p:txBody>
      </p:sp>
    </p:spTree>
    <p:extLst>
      <p:ext uri="{BB962C8B-B14F-4D97-AF65-F5344CB8AC3E}">
        <p14:creationId xmlns:p14="http://schemas.microsoft.com/office/powerpoint/2010/main" val="230632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de-CH"/>
              <a:t>Referenzrahmen und aufgabenorientierter Unterricht</a:t>
            </a:r>
          </a:p>
        </p:txBody>
      </p:sp>
      <p:sp>
        <p:nvSpPr>
          <p:cNvPr id="104451" name="Rectangle 6"/>
          <p:cNvSpPr>
            <a:spLocks noGrp="1" noChangeArrowheads="1"/>
          </p:cNvSpPr>
          <p:nvPr>
            <p:ph type="ftr" sz="quarter" idx="4"/>
          </p:nvPr>
        </p:nvSpPr>
        <p:spPr>
          <a:noFill/>
        </p:spPr>
        <p:txBody>
          <a:bodyPr/>
          <a:lstStyle/>
          <a:p>
            <a:r>
              <a:rPr lang="de-CH"/>
              <a:t>L. Wertenschlag CLAC/Universität Freiburg - Küsnacht 6./7. Mai 2004</a:t>
            </a:r>
          </a:p>
        </p:txBody>
      </p:sp>
      <p:sp>
        <p:nvSpPr>
          <p:cNvPr id="104452" name="Rectangle 7"/>
          <p:cNvSpPr>
            <a:spLocks noGrp="1" noChangeArrowheads="1"/>
          </p:cNvSpPr>
          <p:nvPr>
            <p:ph type="sldNum" sz="quarter" idx="5"/>
          </p:nvPr>
        </p:nvSpPr>
        <p:spPr>
          <a:noFill/>
        </p:spPr>
        <p:txBody>
          <a:bodyPr/>
          <a:lstStyle/>
          <a:p>
            <a:fld id="{58B48A0A-91FF-4EEE-9E3D-CDDABEA2CBD0}" type="slidenum">
              <a:rPr lang="de-CH" smtClean="0"/>
              <a:pPr/>
              <a:t>35</a:t>
            </a:fld>
            <a:endParaRPr lang="de-CH"/>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0038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273050">
              <a:lnSpc>
                <a:spcPct val="114000"/>
              </a:lnSpc>
              <a:spcBef>
                <a:spcPct val="0"/>
              </a:spcBef>
              <a:buClr>
                <a:srgbClr val="000099"/>
              </a:buClr>
              <a:buFont typeface="Wingdings" pitchFamily="2" charset="2"/>
              <a:buChar char="§"/>
              <a:defRPr/>
            </a:pPr>
            <a:r>
              <a:rPr lang="en-GB" sz="2800" b="1" dirty="0"/>
              <a:t>Learner autonomy </a:t>
            </a:r>
          </a:p>
          <a:p>
            <a:pPr marL="628650" lvl="1" indent="-273050">
              <a:lnSpc>
                <a:spcPct val="114000"/>
              </a:lnSpc>
              <a:spcBef>
                <a:spcPct val="0"/>
              </a:spcBef>
              <a:buClr>
                <a:srgbClr val="000099"/>
              </a:buClr>
              <a:buFont typeface="Wingdings" pitchFamily="2" charset="2"/>
              <a:buChar char="§"/>
              <a:defRPr/>
            </a:pPr>
            <a:r>
              <a:rPr lang="en-GB" sz="2800" b="1" dirty="0"/>
              <a:t>Self-assessment </a:t>
            </a:r>
          </a:p>
          <a:p>
            <a:pPr marL="628650" lvl="1" indent="-273050">
              <a:lnSpc>
                <a:spcPct val="114000"/>
              </a:lnSpc>
              <a:spcBef>
                <a:spcPct val="0"/>
              </a:spcBef>
              <a:buClr>
                <a:srgbClr val="000099"/>
              </a:buClr>
              <a:buFont typeface="Wingdings" pitchFamily="2" charset="2"/>
              <a:buChar char="§"/>
              <a:defRPr/>
            </a:pPr>
            <a:r>
              <a:rPr lang="en-GB" sz="2800" b="1" dirty="0"/>
              <a:t>Reflective learning </a:t>
            </a:r>
          </a:p>
          <a:p>
            <a:pPr marL="628650" lvl="1" indent="-273050">
              <a:lnSpc>
                <a:spcPct val="114000"/>
              </a:lnSpc>
              <a:spcBef>
                <a:spcPct val="0"/>
              </a:spcBef>
              <a:buClr>
                <a:srgbClr val="000099"/>
              </a:buClr>
              <a:buFont typeface="Wingdings" pitchFamily="2" charset="2"/>
              <a:buChar char="§"/>
              <a:defRPr/>
            </a:pPr>
            <a:r>
              <a:rPr lang="en-GB" sz="2800" b="1" dirty="0"/>
              <a:t>Learning in an intercultural context </a:t>
            </a:r>
          </a:p>
          <a:p>
            <a:pPr marL="628650" marR="0" lvl="1" indent="-273050" algn="l" defTabSz="914400" rtl="0" eaLnBrk="1" fontAlgn="auto" latinLnBrk="0" hangingPunct="1">
              <a:lnSpc>
                <a:spcPct val="114000"/>
              </a:lnSpc>
              <a:spcBef>
                <a:spcPct val="0"/>
              </a:spcBef>
              <a:spcAft>
                <a:spcPts val="0"/>
              </a:spcAft>
              <a:buClr>
                <a:srgbClr val="000099"/>
              </a:buClr>
              <a:buSzTx/>
              <a:buFont typeface="Wingdings" pitchFamily="2" charset="2"/>
              <a:buChar char="§"/>
              <a:tabLst/>
              <a:defRPr/>
            </a:pPr>
            <a:r>
              <a:rPr lang="de-DE" sz="2800" b="1" dirty="0">
                <a:latin typeface="Calibri" pitchFamily="34" charset="0"/>
              </a:rPr>
              <a:t>Checklist: my own can-do statements</a:t>
            </a:r>
          </a:p>
          <a:p>
            <a:pPr marL="628650" lvl="1" indent="-273050">
              <a:lnSpc>
                <a:spcPct val="114000"/>
              </a:lnSpc>
              <a:spcBef>
                <a:spcPct val="0"/>
              </a:spcBef>
              <a:buClr>
                <a:srgbClr val="000099"/>
              </a:buClr>
              <a:buFont typeface="Wingdings" pitchFamily="2" charset="2"/>
              <a:buChar char="§"/>
              <a:defRPr/>
            </a:pPr>
            <a:endParaRPr lang="en-GB" sz="2800" b="1" dirty="0"/>
          </a:p>
          <a:p>
            <a:endParaRPr lang="en-GB" dirty="0"/>
          </a:p>
        </p:txBody>
      </p:sp>
      <p:sp>
        <p:nvSpPr>
          <p:cNvPr id="4" name="Slide Number Placeholder 3"/>
          <p:cNvSpPr>
            <a:spLocks noGrp="1"/>
          </p:cNvSpPr>
          <p:nvPr>
            <p:ph type="sldNum" sz="quarter" idx="10"/>
          </p:nvPr>
        </p:nvSpPr>
        <p:spPr/>
        <p:txBody>
          <a:bodyPr/>
          <a:lstStyle/>
          <a:p>
            <a:fld id="{F93199CD-3E1B-4AE6-990F-76F925F5EA9F}" type="slidenum">
              <a:rPr lang="de-DE" smtClean="0"/>
              <a:pPr/>
              <a:t>37</a:t>
            </a:fld>
            <a:endParaRPr lang="de-DE" dirty="0"/>
          </a:p>
        </p:txBody>
      </p:sp>
    </p:spTree>
    <p:extLst>
      <p:ext uri="{BB962C8B-B14F-4D97-AF65-F5344CB8AC3E}">
        <p14:creationId xmlns:p14="http://schemas.microsoft.com/office/powerpoint/2010/main" val="59119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i="0" u="none" strike="noStrike" cap="none" normalizeH="0" baseline="0" dirty="0">
                <a:ln>
                  <a:noFill/>
                </a:ln>
                <a:solidFill>
                  <a:schemeClr val="tx1"/>
                </a:solidFill>
                <a:effectLst/>
                <a:latin typeface="Arial" charset="0"/>
                <a:cs typeface="Arial" charset="0"/>
              </a:rPr>
              <a:t>The 'Self-evaluate your language skills' tool helps you to assess your level of proficiency in the languages you know according to six reference levels described in the </a:t>
            </a:r>
            <a:r>
              <a:rPr kumimoji="0" lang="de-DE" sz="1200" i="0" u="none" strike="noStrike" cap="none" normalizeH="0" baseline="0" dirty="0">
                <a:ln>
                  <a:noFill/>
                </a:ln>
                <a:solidFill>
                  <a:schemeClr val="tx1"/>
                </a:solidFill>
                <a:effectLst/>
                <a:latin typeface="Arial" charset="0"/>
                <a:cs typeface="Arial" charset="0"/>
                <a:hlinkClick r:id="rId3"/>
              </a:rPr>
              <a:t>Common European Framework of Reference for Languages</a:t>
            </a:r>
            <a:r>
              <a:rPr kumimoji="0" lang="de-DE" sz="1200" i="0" u="none" strike="noStrike" cap="none" normalizeH="0" baseline="0" dirty="0">
                <a:ln>
                  <a:noFill/>
                </a:ln>
                <a:solidFill>
                  <a:schemeClr val="tx1"/>
                </a:solidFill>
                <a:effectLst/>
                <a:latin typeface="Arial" charset="0"/>
                <a:cs typeface="Arial" charset="0"/>
              </a:rPr>
              <a:t> (CEFR). The game draws on the CEFR’s Self-assessment grid. This tool was developed by the </a:t>
            </a:r>
            <a:r>
              <a:rPr kumimoji="0" lang="de-DE" sz="1200" i="0" u="none" strike="noStrike" cap="none" normalizeH="0" baseline="0" dirty="0">
                <a:ln>
                  <a:noFill/>
                </a:ln>
                <a:solidFill>
                  <a:schemeClr val="tx1"/>
                </a:solidFill>
                <a:effectLst/>
                <a:latin typeface="Arial" charset="0"/>
                <a:cs typeface="Arial" charset="0"/>
                <a:hlinkClick r:id="rId4"/>
              </a:rPr>
              <a:t>European Centre for Modern Languages of the Council of Europe</a:t>
            </a:r>
            <a:r>
              <a:rPr kumimoji="0" lang="de-DE" sz="1200" i="0" u="none" strike="noStrike" cap="none" normalizeH="0" baseline="0" dirty="0">
                <a:ln>
                  <a:noFill/>
                </a:ln>
                <a:solidFill>
                  <a:schemeClr val="tx1"/>
                </a:solidFill>
                <a:effectLst/>
                <a:latin typeface="Arial" charset="0"/>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cap="none" normalizeH="0" baseline="0" dirty="0">
                <a:ln>
                  <a:noFill/>
                </a:ln>
                <a:solidFill>
                  <a:schemeClr val="tx1"/>
                </a:solidFill>
                <a:effectLst/>
                <a:latin typeface="Arial" charset="0"/>
                <a:cs typeface="Arial" charset="0"/>
              </a:rPr>
              <a:t>Tool available in </a:t>
            </a:r>
            <a:r>
              <a:rPr kumimoji="0" lang="de-DE" sz="1200" b="0" i="0" u="none" strike="noStrike" cap="none" normalizeH="0" baseline="0" dirty="0">
                <a:ln>
                  <a:noFill/>
                </a:ln>
                <a:solidFill>
                  <a:schemeClr val="tx1"/>
                </a:solidFill>
                <a:effectLst/>
                <a:latin typeface="Arial" charset="0"/>
                <a:cs typeface="Arial" charset="0"/>
                <a:hlinkClick r:id="rId5"/>
              </a:rPr>
              <a:t>Bosnian</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6"/>
              </a:rPr>
              <a:t>Croatian</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7"/>
              </a:rPr>
              <a:t>Czech</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8"/>
              </a:rPr>
              <a:t>English</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9"/>
              </a:rPr>
              <a:t>French</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10"/>
              </a:rPr>
              <a:t>German</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11"/>
              </a:rPr>
              <a:t>Greek</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12"/>
              </a:rPr>
              <a:t>Italian</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13"/>
              </a:rPr>
              <a:t>Lithuanian</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14"/>
              </a:rPr>
              <a:t>Portuguese</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15"/>
              </a:rPr>
              <a:t>Romanian</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16"/>
              </a:rPr>
              <a:t>Russian</a:t>
            </a:r>
            <a:r>
              <a:rPr kumimoji="0" lang="de-DE" sz="1200" b="0" i="0" u="none" strike="noStrike" cap="none" normalizeH="0" baseline="0" dirty="0">
                <a:ln>
                  <a:noFill/>
                </a:ln>
                <a:solidFill>
                  <a:schemeClr val="tx1"/>
                </a:solidFill>
                <a:effectLst/>
                <a:latin typeface="Arial" charset="0"/>
                <a:cs typeface="Arial" charset="0"/>
              </a:rPr>
              <a:t>, </a:t>
            </a:r>
            <a:r>
              <a:rPr kumimoji="0" lang="de-DE" sz="1200" b="0" i="0" u="none" strike="noStrike" cap="none" normalizeH="0" baseline="0" dirty="0">
                <a:ln>
                  <a:noFill/>
                </a:ln>
                <a:solidFill>
                  <a:schemeClr val="tx1"/>
                </a:solidFill>
                <a:effectLst/>
                <a:latin typeface="Arial" charset="0"/>
                <a:cs typeface="Arial" charset="0"/>
                <a:hlinkClick r:id="rId17"/>
              </a:rPr>
              <a:t>Spanish</a:t>
            </a:r>
            <a:r>
              <a:rPr lang="en-US" sz="1200" dirty="0"/>
              <a:t>This tool helps you to assess your level of proficiency in the languages you know according to six</a:t>
            </a:r>
            <a:br>
              <a:rPr lang="en-US" sz="1200" dirty="0"/>
            </a:br>
            <a:r>
              <a:rPr lang="en-US" sz="1200" dirty="0"/>
              <a:t>reference levels defined within the Common European Framework of Reference for</a:t>
            </a:r>
            <a:br>
              <a:rPr lang="en-US" sz="1200" dirty="0"/>
            </a:br>
            <a:r>
              <a:rPr lang="en-US" sz="1200" dirty="0"/>
              <a:t>Languages.(CEFR). The scales of reference, developed within the Council of Europe's CEFR in 2001,</a:t>
            </a:r>
            <a:br>
              <a:rPr lang="en-US" sz="1200" dirty="0"/>
            </a:br>
            <a:r>
              <a:rPr lang="en-US" sz="1200" dirty="0"/>
              <a:t>are </a:t>
            </a:r>
            <a:r>
              <a:rPr lang="en-US" sz="1200" dirty="0" err="1"/>
              <a:t>recognised</a:t>
            </a:r>
            <a:r>
              <a:rPr lang="en-US" sz="1200" dirty="0"/>
              <a:t> as a European standard for grading an individual's language proficiency and are</a:t>
            </a:r>
            <a:br>
              <a:rPr lang="en-US" sz="1200" dirty="0"/>
            </a:br>
            <a:r>
              <a:rPr lang="en-US" sz="1200" dirty="0"/>
              <a:t>widely used within national language education systems, in certification and by employers. Based</a:t>
            </a:r>
            <a:br>
              <a:rPr lang="en-US" sz="1200" dirty="0"/>
            </a:br>
            <a:r>
              <a:rPr lang="en-US" sz="1200" dirty="0"/>
              <a:t>upon your responses to the tool, your self-assessment language profile is displayed below:</a:t>
            </a:r>
            <a:endParaRPr kumimoji="0" lang="de-DE" sz="12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i="0" u="none" strike="noStrike" cap="none" normalizeH="0" baseline="0" dirty="0">
              <a:ln>
                <a:noFill/>
              </a:ln>
              <a:solidFill>
                <a:schemeClr val="tx1"/>
              </a:solidFill>
              <a:effectLst/>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fld id="{F93199CD-3E1B-4AE6-990F-76F925F5EA9F}" type="slidenum">
              <a:rPr lang="de-DE" smtClean="0"/>
              <a:pPr/>
              <a:t>43</a:t>
            </a:fld>
            <a:endParaRPr lang="de-DE" dirty="0"/>
          </a:p>
        </p:txBody>
      </p:sp>
    </p:spTree>
    <p:extLst>
      <p:ext uri="{BB962C8B-B14F-4D97-AF65-F5344CB8AC3E}">
        <p14:creationId xmlns:p14="http://schemas.microsoft.com/office/powerpoint/2010/main" val="364470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dirty="0">
                <a:latin typeface="Arial" panose="020B0604020202020204" pitchFamily="34" charset="0"/>
                <a:cs typeface="Arial" panose="020B0604020202020204" pitchFamily="34" charset="0"/>
              </a:rPr>
              <a:t>https://edl.ecml.at/Fun/Self-evaluateyourlanguageskills!/tabid/2194/language/de-DE/Default.aspx </a:t>
            </a:r>
            <a:endParaRPr lang="en-GB" dirty="0"/>
          </a:p>
        </p:txBody>
      </p:sp>
      <p:sp>
        <p:nvSpPr>
          <p:cNvPr id="4" name="Slide Number Placeholder 3"/>
          <p:cNvSpPr>
            <a:spLocks noGrp="1"/>
          </p:cNvSpPr>
          <p:nvPr>
            <p:ph type="sldNum" sz="quarter" idx="5"/>
          </p:nvPr>
        </p:nvSpPr>
        <p:spPr/>
        <p:txBody>
          <a:bodyPr/>
          <a:lstStyle/>
          <a:p>
            <a:fld id="{EFB9B918-22DE-4BA5-8BA0-D1FC4AAD209F}" type="slidenum">
              <a:rPr lang="en-GB" smtClean="0"/>
              <a:t>44</a:t>
            </a:fld>
            <a:endParaRPr lang="en-GB"/>
          </a:p>
        </p:txBody>
      </p:sp>
    </p:spTree>
    <p:extLst>
      <p:ext uri="{BB962C8B-B14F-4D97-AF65-F5344CB8AC3E}">
        <p14:creationId xmlns:p14="http://schemas.microsoft.com/office/powerpoint/2010/main" val="324336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3600" b="1" kern="1200" dirty="0">
                <a:solidFill>
                  <a:schemeClr val="tx1"/>
                </a:solidFill>
                <a:latin typeface="+mn-lt"/>
                <a:ea typeface="+mn-ea"/>
                <a:cs typeface="+mn-cs"/>
              </a:rPr>
              <a:t>Recommendations </a:t>
            </a:r>
          </a:p>
          <a:p>
            <a:pPr algn="r">
              <a:buNone/>
            </a:pPr>
            <a:r>
              <a:rPr lang="en-GB" sz="1200" b="1" kern="1200" dirty="0">
                <a:solidFill>
                  <a:schemeClr val="tx1"/>
                </a:solidFill>
                <a:latin typeface="+mn-lt"/>
                <a:ea typeface="+mn-ea"/>
                <a:cs typeface="+mn-cs"/>
              </a:rPr>
              <a:t> (Council of Europe, 2014)</a:t>
            </a:r>
          </a:p>
          <a:p>
            <a:pPr marL="0">
              <a:buNone/>
            </a:pPr>
            <a:r>
              <a:rPr lang="en-GB" sz="3200" b="1" dirty="0"/>
              <a:t>On the importance of competences in the language(s) of schooling for equity and quality in education and for educational success:</a:t>
            </a:r>
            <a:endParaRPr lang="de-DE" sz="3200" b="1" dirty="0"/>
          </a:p>
          <a:p>
            <a:pPr marL="0" lvl="2" indent="-431800">
              <a:buNone/>
            </a:pPr>
            <a:r>
              <a:rPr lang="en-GB" sz="2800" b="1" dirty="0"/>
              <a:t>“......organising a diversity of approaches to assessment, in particular formative assessment and self‑assessment, in order to acknowledge achievements and enhance the self-esteem of each learner....”</a:t>
            </a:r>
            <a:endParaRPr lang="de-DE" sz="2800" b="1" dirty="0"/>
          </a:p>
          <a:p>
            <a:endParaRPr lang="en-GB" dirty="0"/>
          </a:p>
        </p:txBody>
      </p:sp>
      <p:sp>
        <p:nvSpPr>
          <p:cNvPr id="4" name="Slide Number Placeholder 3"/>
          <p:cNvSpPr>
            <a:spLocks noGrp="1"/>
          </p:cNvSpPr>
          <p:nvPr>
            <p:ph type="sldNum" sz="quarter" idx="10"/>
          </p:nvPr>
        </p:nvSpPr>
        <p:spPr/>
        <p:txBody>
          <a:bodyPr/>
          <a:lstStyle/>
          <a:p>
            <a:fld id="{F93199CD-3E1B-4AE6-990F-76F925F5EA9F}" type="slidenum">
              <a:rPr lang="de-DE" smtClean="0"/>
              <a:pPr/>
              <a:t>45</a:t>
            </a:fld>
            <a:endParaRPr lang="de-DE" dirty="0"/>
          </a:p>
        </p:txBody>
      </p:sp>
    </p:spTree>
    <p:extLst>
      <p:ext uri="{BB962C8B-B14F-4D97-AF65-F5344CB8AC3E}">
        <p14:creationId xmlns:p14="http://schemas.microsoft.com/office/powerpoint/2010/main" val="1774029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dirty="0">
                <a:solidFill>
                  <a:srgbClr val="404040"/>
                </a:solidFill>
                <a:effectLst/>
                <a:latin typeface="Roboto" panose="02000000000000000000" pitchFamily="2" charset="0"/>
              </a:rPr>
              <a:t>Wie man Lernstoff am besten einteilt, wann ein Lernender am besten was lernt, auch die Lernmethoden müssen besprochen werden..“</a:t>
            </a:r>
          </a:p>
          <a:p>
            <a:r>
              <a:rPr lang="de-DE" sz="1200" b="0" i="0" dirty="0">
                <a:solidFill>
                  <a:srgbClr val="404040"/>
                </a:solidFill>
                <a:effectLst/>
                <a:latin typeface="Roboto" panose="02000000000000000000" pitchFamily="2" charset="0"/>
              </a:rPr>
              <a:t>Methoden sind teilweise bekannt und werden teilweise auch angewendet. Aber</a:t>
            </a:r>
            <a:endParaRPr lang="en-GB" dirty="0"/>
          </a:p>
        </p:txBody>
      </p:sp>
      <p:sp>
        <p:nvSpPr>
          <p:cNvPr id="4" name="Slide Number Placeholder 3"/>
          <p:cNvSpPr>
            <a:spLocks noGrp="1"/>
          </p:cNvSpPr>
          <p:nvPr>
            <p:ph type="sldNum" sz="quarter" idx="5"/>
          </p:nvPr>
        </p:nvSpPr>
        <p:spPr/>
        <p:txBody>
          <a:bodyPr/>
          <a:lstStyle/>
          <a:p>
            <a:fld id="{F2BDB244-95B4-4A76-941A-3217DC2732EA}" type="slidenum">
              <a:rPr lang="en-GB" smtClean="0"/>
              <a:t>56</a:t>
            </a:fld>
            <a:endParaRPr lang="en-GB"/>
          </a:p>
        </p:txBody>
      </p:sp>
    </p:spTree>
    <p:extLst>
      <p:ext uri="{BB962C8B-B14F-4D97-AF65-F5344CB8AC3E}">
        <p14:creationId xmlns:p14="http://schemas.microsoft.com/office/powerpoint/2010/main" val="245759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5697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pPr rtl="0"/>
            <a:r>
              <a:rPr lang="de-DE" noProof="0"/>
              <a:t>Bärbel Kühn /  Maria Luisa Pérez Cavana</a:t>
            </a:r>
            <a:endParaRPr lang="de-DE" noProof="0" dirty="0"/>
          </a:p>
        </p:txBody>
      </p:sp>
      <p:sp>
        <p:nvSpPr>
          <p:cNvPr id="6" name="Slide Number Placeholder 5"/>
          <p:cNvSpPr>
            <a:spLocks noGrp="1"/>
          </p:cNvSpPr>
          <p:nvPr>
            <p:ph type="sldNum" sz="quarter" idx="12"/>
          </p:nvPr>
        </p:nvSpPr>
        <p:spPr/>
        <p:txBody>
          <a:bodyPr/>
          <a:lstStyle/>
          <a:p>
            <a:fld id="{2A013F82-EE5E-44EE-A61D-E31C6657F26F}" type="slidenum">
              <a:rPr lang="de-DE" smtClean="0"/>
              <a:pPr/>
              <a:t>‹#›</a:t>
            </a:fld>
            <a:endParaRPr lang="de-DE" dirty="0"/>
          </a:p>
        </p:txBody>
      </p:sp>
    </p:spTree>
    <p:extLst>
      <p:ext uri="{BB962C8B-B14F-4D97-AF65-F5344CB8AC3E}">
        <p14:creationId xmlns:p14="http://schemas.microsoft.com/office/powerpoint/2010/main" val="156019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de-DE" dirty="0"/>
          </a:p>
        </p:txBody>
      </p:sp>
      <p:sp>
        <p:nvSpPr>
          <p:cNvPr id="4" name="Footer Placeholder 3"/>
          <p:cNvSpPr>
            <a:spLocks noGrp="1"/>
          </p:cNvSpPr>
          <p:nvPr>
            <p:ph type="ftr" sz="quarter" idx="11"/>
          </p:nvPr>
        </p:nvSpPr>
        <p:spPr/>
        <p:txBody>
          <a:bodyPr/>
          <a:lstStyle/>
          <a:p>
            <a:pPr rtl="0"/>
            <a:r>
              <a:rPr lang="de-DE" noProof="0"/>
              <a:t>Bärbel Kühn /  Maria Luisa Pérez Cavana</a:t>
            </a:r>
            <a:endParaRPr lang="de-DE" noProof="0" dirty="0"/>
          </a:p>
        </p:txBody>
      </p:sp>
      <p:sp>
        <p:nvSpPr>
          <p:cNvPr id="5" name="Slide Number Placeholder 4"/>
          <p:cNvSpPr>
            <a:spLocks noGrp="1"/>
          </p:cNvSpPr>
          <p:nvPr>
            <p:ph type="sldNum" sz="quarter" idx="12"/>
          </p:nvPr>
        </p:nvSpPr>
        <p:spPr/>
        <p:txBody>
          <a:bodyPr/>
          <a:lstStyle/>
          <a:p>
            <a:fld id="{2A013F82-EE5E-44EE-A61D-E31C6657F26F}" type="slidenum">
              <a:rPr lang="de-DE" smtClean="0"/>
              <a:pPr/>
              <a:t>‹#›</a:t>
            </a:fld>
            <a:endParaRPr lang="de-DE" dirty="0"/>
          </a:p>
        </p:txBody>
      </p:sp>
    </p:spTree>
    <p:extLst>
      <p:ext uri="{BB962C8B-B14F-4D97-AF65-F5344CB8AC3E}">
        <p14:creationId xmlns:p14="http://schemas.microsoft.com/office/powerpoint/2010/main" val="296779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dirty="0"/>
          </a:p>
        </p:txBody>
      </p:sp>
      <p:sp>
        <p:nvSpPr>
          <p:cNvPr id="3" name="Footer Placeholder 2"/>
          <p:cNvSpPr>
            <a:spLocks noGrp="1"/>
          </p:cNvSpPr>
          <p:nvPr>
            <p:ph type="ftr" sz="quarter" idx="11"/>
          </p:nvPr>
        </p:nvSpPr>
        <p:spPr/>
        <p:txBody>
          <a:bodyPr/>
          <a:lstStyle/>
          <a:p>
            <a:pPr rtl="0"/>
            <a:r>
              <a:rPr lang="de-DE" noProof="0"/>
              <a:t>Bärbel Kühn /  Maria Luisa Pérez Cavana</a:t>
            </a:r>
            <a:endParaRPr lang="de-DE" noProof="0" dirty="0"/>
          </a:p>
        </p:txBody>
      </p:sp>
      <p:sp>
        <p:nvSpPr>
          <p:cNvPr id="4" name="Slide Number Placeholder 3"/>
          <p:cNvSpPr>
            <a:spLocks noGrp="1"/>
          </p:cNvSpPr>
          <p:nvPr>
            <p:ph type="sldNum" sz="quarter" idx="12"/>
          </p:nvPr>
        </p:nvSpPr>
        <p:spPr/>
        <p:txBody>
          <a:bodyPr/>
          <a:lstStyle/>
          <a:p>
            <a:fld id="{2A013F82-EE5E-44EE-A61D-E31C6657F26F}" type="slidenum">
              <a:rPr lang="de-DE" smtClean="0"/>
              <a:pPr/>
              <a:t>‹#›</a:t>
            </a:fld>
            <a:endParaRPr lang="de-DE" dirty="0"/>
          </a:p>
        </p:txBody>
      </p:sp>
    </p:spTree>
    <p:extLst>
      <p:ext uri="{BB962C8B-B14F-4D97-AF65-F5344CB8AC3E}">
        <p14:creationId xmlns:p14="http://schemas.microsoft.com/office/powerpoint/2010/main" val="19394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B85B-37F9-4F7E-89FE-55028AB3CD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A9A5E5-6428-4277-A4AD-CB62A4B5E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135072-B2BE-4C34-A1EE-2507FF3921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0EAA81-A4AD-4840-AB9D-22CFC6DC0D19}"/>
              </a:ext>
            </a:extLst>
          </p:cNvPr>
          <p:cNvSpPr>
            <a:spLocks noGrp="1"/>
          </p:cNvSpPr>
          <p:nvPr>
            <p:ph type="dt" sz="half" idx="10"/>
          </p:nvPr>
        </p:nvSpPr>
        <p:spPr/>
        <p:txBody>
          <a:bodyPr/>
          <a:lstStyle/>
          <a:p>
            <a:fld id="{30EC97BE-FEB0-4E5D-B733-B9E09C9E7D49}" type="datetimeFigureOut">
              <a:rPr lang="en-GB" smtClean="0"/>
              <a:t>30/09/2021</a:t>
            </a:fld>
            <a:endParaRPr lang="en-GB"/>
          </a:p>
        </p:txBody>
      </p:sp>
      <p:sp>
        <p:nvSpPr>
          <p:cNvPr id="6" name="Footer Placeholder 5">
            <a:extLst>
              <a:ext uri="{FF2B5EF4-FFF2-40B4-BE49-F238E27FC236}">
                <a16:creationId xmlns:a16="http://schemas.microsoft.com/office/drawing/2014/main" id="{67E58345-2D61-42C3-B697-9D58132AD5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61B5C3-2A4D-4C1E-91C2-111B7EE6D3D9}"/>
              </a:ext>
            </a:extLst>
          </p:cNvPr>
          <p:cNvSpPr>
            <a:spLocks noGrp="1"/>
          </p:cNvSpPr>
          <p:nvPr>
            <p:ph type="sldNum" sz="quarter" idx="12"/>
          </p:nvPr>
        </p:nvSpPr>
        <p:spPr/>
        <p:txBody>
          <a:bodyPr/>
          <a:lstStyle/>
          <a:p>
            <a:fld id="{102B708F-5E44-4510-978B-49424E00251E}" type="slidenum">
              <a:rPr lang="en-GB" smtClean="0"/>
              <a:t>‹#›</a:t>
            </a:fld>
            <a:endParaRPr lang="en-GB"/>
          </a:p>
        </p:txBody>
      </p:sp>
    </p:spTree>
    <p:extLst>
      <p:ext uri="{BB962C8B-B14F-4D97-AF65-F5344CB8AC3E}">
        <p14:creationId xmlns:p14="http://schemas.microsoft.com/office/powerpoint/2010/main" val="235649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3" name="Text Placeholder 2"/>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9" name="Rectangle 8"/>
          <p:cNvSpPr/>
          <p:nvPr userDrawn="1"/>
        </p:nvSpPr>
        <p:spPr>
          <a:xfrm>
            <a:off x="4465676" y="5966902"/>
            <a:ext cx="6582073" cy="492443"/>
          </a:xfrm>
          <a:prstGeom prst="rect">
            <a:avLst/>
          </a:prstGeom>
        </p:spPr>
        <p:txBody>
          <a:bodyPr wrap="square">
            <a:spAutoFit/>
          </a:bodyPr>
          <a:lstStyle/>
          <a:p>
            <a:pPr algn="l"/>
            <a:r>
              <a:rPr lang="en-US" sz="1300" b="0" kern="1200" dirty="0">
                <a:solidFill>
                  <a:srgbClr val="3C9B00"/>
                </a:solidFill>
                <a:effectLst/>
                <a:latin typeface="+mn-lt"/>
                <a:ea typeface="+mn-ea"/>
                <a:cs typeface="+mn-cs"/>
              </a:rPr>
              <a:t>Inspiring innovation in language education: changing contexts, evolving competences</a:t>
            </a:r>
            <a:br>
              <a:rPr lang="de-AT" sz="1300" b="0" kern="1200" dirty="0">
                <a:solidFill>
                  <a:srgbClr val="3C9B00"/>
                </a:solidFill>
                <a:effectLst/>
                <a:latin typeface="+mn-lt"/>
                <a:ea typeface="+mn-ea"/>
                <a:cs typeface="+mn-cs"/>
              </a:rPr>
            </a:br>
            <a:r>
              <a:rPr lang="fr-FR" sz="1300" kern="1200" dirty="0" err="1">
                <a:solidFill>
                  <a:schemeClr val="accent5">
                    <a:lumMod val="50000"/>
                  </a:schemeClr>
                </a:solidFill>
                <a:effectLst/>
                <a:latin typeface="+mn-lt"/>
                <a:ea typeface="+mn-ea"/>
                <a:cs typeface="+mn-cs"/>
              </a:rPr>
              <a:t>Innovationsimpulse</a:t>
            </a:r>
            <a:r>
              <a:rPr lang="fr-FR" sz="1300" kern="1200" dirty="0">
                <a:solidFill>
                  <a:schemeClr val="accent5">
                    <a:lumMod val="50000"/>
                  </a:schemeClr>
                </a:solidFill>
                <a:effectLst/>
                <a:latin typeface="+mn-lt"/>
                <a:ea typeface="+mn-ea"/>
                <a:cs typeface="+mn-cs"/>
              </a:rPr>
              <a:t> in der </a:t>
            </a:r>
            <a:r>
              <a:rPr lang="fr-FR" sz="1300" kern="1200" dirty="0" err="1">
                <a:solidFill>
                  <a:schemeClr val="accent5">
                    <a:lumMod val="50000"/>
                  </a:schemeClr>
                </a:solidFill>
                <a:effectLst/>
                <a:latin typeface="+mn-lt"/>
                <a:ea typeface="+mn-ea"/>
                <a:cs typeface="+mn-cs"/>
              </a:rPr>
              <a:t>Sprachenbildung</a:t>
            </a:r>
            <a:r>
              <a:rPr lang="fr-FR" sz="1300" kern="1200" dirty="0">
                <a:solidFill>
                  <a:schemeClr val="accent5">
                    <a:lumMod val="50000"/>
                  </a:schemeClr>
                </a:solidFill>
                <a:effectLst/>
                <a:latin typeface="+mn-lt"/>
                <a:ea typeface="+mn-ea"/>
                <a:cs typeface="+mn-cs"/>
              </a:rPr>
              <a:t>: </a:t>
            </a:r>
            <a:r>
              <a:rPr lang="fr-FR" sz="1300" kern="1200" dirty="0" err="1">
                <a:solidFill>
                  <a:schemeClr val="accent5">
                    <a:lumMod val="50000"/>
                  </a:schemeClr>
                </a:solidFill>
                <a:effectLst/>
                <a:latin typeface="+mn-lt"/>
                <a:ea typeface="+mn-ea"/>
                <a:cs typeface="+mn-cs"/>
              </a:rPr>
              <a:t>Kontexte</a:t>
            </a:r>
            <a:r>
              <a:rPr lang="fr-FR" sz="1300" kern="1200" dirty="0">
                <a:solidFill>
                  <a:schemeClr val="accent5">
                    <a:lumMod val="50000"/>
                  </a:schemeClr>
                </a:solidFill>
                <a:effectLst/>
                <a:latin typeface="+mn-lt"/>
                <a:ea typeface="+mn-ea"/>
                <a:cs typeface="+mn-cs"/>
              </a:rPr>
              <a:t> </a:t>
            </a:r>
            <a:r>
              <a:rPr lang="fr-FR" sz="1300" kern="1200" dirty="0" err="1">
                <a:solidFill>
                  <a:schemeClr val="accent5">
                    <a:lumMod val="50000"/>
                  </a:schemeClr>
                </a:solidFill>
                <a:effectLst/>
                <a:latin typeface="+mn-lt"/>
                <a:ea typeface="+mn-ea"/>
                <a:cs typeface="+mn-cs"/>
              </a:rPr>
              <a:t>und</a:t>
            </a:r>
            <a:r>
              <a:rPr lang="fr-FR" sz="1300" kern="1200" dirty="0">
                <a:solidFill>
                  <a:schemeClr val="accent5">
                    <a:lumMod val="50000"/>
                  </a:schemeClr>
                </a:solidFill>
                <a:effectLst/>
                <a:latin typeface="+mn-lt"/>
                <a:ea typeface="+mn-ea"/>
                <a:cs typeface="+mn-cs"/>
              </a:rPr>
              <a:t> </a:t>
            </a:r>
            <a:r>
              <a:rPr lang="fr-FR" sz="1300" kern="1200" dirty="0" err="1">
                <a:solidFill>
                  <a:schemeClr val="accent5">
                    <a:lumMod val="50000"/>
                  </a:schemeClr>
                </a:solidFill>
                <a:effectLst/>
                <a:latin typeface="+mn-lt"/>
                <a:ea typeface="+mn-ea"/>
                <a:cs typeface="+mn-cs"/>
              </a:rPr>
              <a:t>Kompetenzen</a:t>
            </a:r>
            <a:r>
              <a:rPr lang="fr-FR" sz="1300" kern="1200" dirty="0">
                <a:solidFill>
                  <a:schemeClr val="accent5">
                    <a:lumMod val="50000"/>
                  </a:schemeClr>
                </a:solidFill>
                <a:effectLst/>
                <a:latin typeface="+mn-lt"/>
                <a:ea typeface="+mn-ea"/>
                <a:cs typeface="+mn-cs"/>
              </a:rPr>
              <a:t> </a:t>
            </a:r>
            <a:r>
              <a:rPr lang="fr-FR" sz="1300" kern="1200" dirty="0" err="1">
                <a:solidFill>
                  <a:schemeClr val="accent5">
                    <a:lumMod val="50000"/>
                  </a:schemeClr>
                </a:solidFill>
                <a:effectLst/>
                <a:latin typeface="+mn-lt"/>
                <a:ea typeface="+mn-ea"/>
                <a:cs typeface="+mn-cs"/>
              </a:rPr>
              <a:t>im</a:t>
            </a:r>
            <a:r>
              <a:rPr lang="fr-FR" sz="1300" kern="1200" dirty="0">
                <a:solidFill>
                  <a:schemeClr val="accent5">
                    <a:lumMod val="50000"/>
                  </a:schemeClr>
                </a:solidFill>
                <a:effectLst/>
                <a:latin typeface="+mn-lt"/>
                <a:ea typeface="+mn-ea"/>
                <a:cs typeface="+mn-cs"/>
              </a:rPr>
              <a:t> </a:t>
            </a:r>
            <a:r>
              <a:rPr lang="fr-FR" sz="1300" kern="1200" dirty="0" err="1">
                <a:solidFill>
                  <a:schemeClr val="accent5">
                    <a:lumMod val="50000"/>
                  </a:schemeClr>
                </a:solidFill>
                <a:effectLst/>
                <a:latin typeface="+mn-lt"/>
                <a:ea typeface="+mn-ea"/>
                <a:cs typeface="+mn-cs"/>
              </a:rPr>
              <a:t>Wandel</a:t>
            </a:r>
            <a:endParaRPr lang="de-AT" sz="1300" b="0" dirty="0">
              <a:solidFill>
                <a:schemeClr val="accent5">
                  <a:lumMod val="50000"/>
                </a:schemeClr>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0654" y="5966902"/>
            <a:ext cx="1958447" cy="668161"/>
          </a:xfrm>
          <a:prstGeom prst="rect">
            <a:avLst/>
          </a:prstGeom>
        </p:spPr>
      </p:pic>
      <p:pic>
        <p:nvPicPr>
          <p:cNvPr id="14" name="Picture 13"/>
          <p:cNvPicPr>
            <a:picLocks noChangeAspect="1"/>
          </p:cNvPicPr>
          <p:nvPr userDrawn="1"/>
        </p:nvPicPr>
        <p:blipFill>
          <a:blip r:embed="rId8"/>
          <a:stretch>
            <a:fillRect/>
          </a:stretch>
        </p:blipFill>
        <p:spPr>
          <a:xfrm>
            <a:off x="10613570" y="5595129"/>
            <a:ext cx="1095209" cy="1120214"/>
          </a:xfrm>
          <a:prstGeom prst="rect">
            <a:avLst/>
          </a:prstGeom>
        </p:spPr>
      </p:pic>
    </p:spTree>
    <p:extLst>
      <p:ext uri="{BB962C8B-B14F-4D97-AF65-F5344CB8AC3E}">
        <p14:creationId xmlns:p14="http://schemas.microsoft.com/office/powerpoint/2010/main" val="345032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deutsch-lernen.zum.de/index.php?title=Vokabeln_lernen&amp;action=edit&amp;redlink=1" TargetMode="External"/><Relationship Id="rId2" Type="http://schemas.openxmlformats.org/officeDocument/2006/relationships/hyperlink" Target="https://deutsch-lernen.zum.de/wiki/Eselsbr%C3%BCcken" TargetMode="External"/><Relationship Id="rId1" Type="http://schemas.openxmlformats.org/officeDocument/2006/relationships/slideLayout" Target="../slideLayouts/slideLayout1.xml"/><Relationship Id="rId4" Type="http://schemas.openxmlformats.org/officeDocument/2006/relationships/hyperlink" Target="https://deutsch-lernen.zum.de/index.php?title=Vokabeln_lernen/Lernkartei&amp;action=edit&amp;redlink=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uni-potsdam.de/de/zessko/schluesselkompetenzen-studiumplus/erwerb-von-schluesselkompetenzen"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77676"/>
          </a:xfrm>
        </p:spPr>
        <p:txBody>
          <a:bodyPr>
            <a:normAutofit/>
          </a:bodyPr>
          <a:lstStyle/>
          <a:p>
            <a:pPr>
              <a:lnSpc>
                <a:spcPct val="106000"/>
              </a:lnSpc>
              <a:spcAft>
                <a:spcPts val="800"/>
              </a:spcAft>
            </a:pPr>
            <a:r>
              <a:rPr lang="de-DE" sz="3200" b="1" dirty="0">
                <a:effectLst/>
                <a:latin typeface="Arial" panose="020B0604020202020204" pitchFamily="34" charset="0"/>
                <a:ea typeface="Calibri" panose="020F0502020204030204" pitchFamily="34" charset="0"/>
                <a:cs typeface="Times New Roman" panose="02020603050405020304" pitchFamily="18" charset="0"/>
              </a:rPr>
              <a:t>Lernerautonomie und Selbstgesteuertes Lernen</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3200" b="1" dirty="0">
                <a:effectLst/>
                <a:latin typeface="Arial" panose="020B0604020202020204" pitchFamily="34" charset="0"/>
                <a:ea typeface="Calibri" panose="020F0502020204030204" pitchFamily="34" charset="0"/>
              </a:rPr>
              <a:t>(</a:t>
            </a:r>
            <a:r>
              <a:rPr lang="en-GB" sz="3200" b="1">
                <a:latin typeface="Arial" panose="020B0604020202020204" pitchFamily="34" charset="0"/>
                <a:ea typeface="Calibri" panose="020F0502020204030204" pitchFamily="34" charset="0"/>
              </a:rPr>
              <a:t>Einführung</a:t>
            </a:r>
            <a:r>
              <a:rPr lang="en-GB" sz="3200" b="1">
                <a:effectLst/>
                <a:latin typeface="Arial" panose="020B0604020202020204" pitchFamily="34" charset="0"/>
                <a:ea typeface="Calibri" panose="020F0502020204030204" pitchFamily="34" charset="0"/>
              </a:rPr>
              <a:t>) </a:t>
            </a:r>
            <a:endParaRPr lang="de-AT" sz="3200" dirty="0">
              <a:solidFill>
                <a:schemeClr val="accent5">
                  <a:lumMod val="50000"/>
                </a:schemeClr>
              </a:solidFill>
            </a:endParaRPr>
          </a:p>
        </p:txBody>
      </p:sp>
      <p:sp>
        <p:nvSpPr>
          <p:cNvPr id="3" name="Subtitle 2"/>
          <p:cNvSpPr>
            <a:spLocks noGrp="1"/>
          </p:cNvSpPr>
          <p:nvPr>
            <p:ph type="subTitle" idx="1"/>
          </p:nvPr>
        </p:nvSpPr>
        <p:spPr>
          <a:xfrm>
            <a:off x="1524000" y="3200400"/>
            <a:ext cx="9144000" cy="2057400"/>
          </a:xfrm>
        </p:spPr>
        <p:txBody>
          <a:bodyPr/>
          <a:lstStyle/>
          <a:p>
            <a:r>
              <a:rPr lang="de-AT" dirty="0">
                <a:solidFill>
                  <a:schemeClr val="accent5">
                    <a:lumMod val="50000"/>
                  </a:schemeClr>
                </a:solidFill>
              </a:rPr>
              <a:t>B.K</a:t>
            </a:r>
            <a:r>
              <a:rPr lang="de-AT" dirty="0">
                <a:solidFill>
                  <a:schemeClr val="accent5">
                    <a:lumMod val="50000"/>
                  </a:schemeClr>
                </a:solidFill>
                <a:latin typeface="Calibri" panose="020F0502020204030204" pitchFamily="34" charset="0"/>
                <a:cs typeface="Calibri" panose="020F0502020204030204" pitchFamily="34" charset="0"/>
              </a:rPr>
              <a:t>ühn / ML Pérez Cavana</a:t>
            </a:r>
            <a:endParaRPr lang="de-AT" dirty="0">
              <a:solidFill>
                <a:schemeClr val="accent5">
                  <a:lumMod val="50000"/>
                </a:schemeClr>
              </a:solidFill>
            </a:endParaRPr>
          </a:p>
        </p:txBody>
      </p:sp>
    </p:spTree>
    <p:extLst>
      <p:ext uri="{BB962C8B-B14F-4D97-AF65-F5344CB8AC3E}">
        <p14:creationId xmlns:p14="http://schemas.microsoft.com/office/powerpoint/2010/main" val="96899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0D555-0DF5-4589-812C-BF2CD6ED2AD0}"/>
              </a:ext>
            </a:extLst>
          </p:cNvPr>
          <p:cNvSpPr>
            <a:spLocks noGrp="1"/>
          </p:cNvSpPr>
          <p:nvPr>
            <p:ph type="ctrTitle"/>
          </p:nvPr>
        </p:nvSpPr>
        <p:spPr/>
        <p:txBody>
          <a:bodyPr/>
          <a:lstStyle/>
          <a:p>
            <a:r>
              <a:rPr lang="de-DE" b="1" dirty="0"/>
              <a:t>WAS SAGT DIE THEORIE? </a:t>
            </a:r>
          </a:p>
        </p:txBody>
      </p:sp>
      <p:sp>
        <p:nvSpPr>
          <p:cNvPr id="3" name="Untertitel 2">
            <a:extLst>
              <a:ext uri="{FF2B5EF4-FFF2-40B4-BE49-F238E27FC236}">
                <a16:creationId xmlns:a16="http://schemas.microsoft.com/office/drawing/2014/main" id="{33030FC9-6C73-4936-B4AB-D0DB0E57720B}"/>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98211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717E-BFCB-4ED3-A579-623C7A230B6D}"/>
              </a:ext>
            </a:extLst>
          </p:cNvPr>
          <p:cNvSpPr>
            <a:spLocks noGrp="1"/>
          </p:cNvSpPr>
          <p:nvPr>
            <p:ph type="ctrTitle"/>
          </p:nvPr>
        </p:nvSpPr>
        <p:spPr>
          <a:xfrm>
            <a:off x="707010" y="235671"/>
            <a:ext cx="9960990" cy="518473"/>
          </a:xfrm>
        </p:spPr>
        <p:txBody>
          <a:bodyPr>
            <a:normAutofit fontScale="90000"/>
          </a:bodyPr>
          <a:lstStyle/>
          <a:p>
            <a:pPr algn="l"/>
            <a:endParaRPr lang="en-GB" dirty="0"/>
          </a:p>
        </p:txBody>
      </p:sp>
      <p:sp>
        <p:nvSpPr>
          <p:cNvPr id="3" name="Subtitle 2">
            <a:extLst>
              <a:ext uri="{FF2B5EF4-FFF2-40B4-BE49-F238E27FC236}">
                <a16:creationId xmlns:a16="http://schemas.microsoft.com/office/drawing/2014/main" id="{1195BC0A-2433-401C-BB79-8B3C51E45535}"/>
              </a:ext>
            </a:extLst>
          </p:cNvPr>
          <p:cNvSpPr>
            <a:spLocks noGrp="1"/>
          </p:cNvSpPr>
          <p:nvPr>
            <p:ph type="subTitle" idx="1"/>
          </p:nvPr>
        </p:nvSpPr>
        <p:spPr>
          <a:xfrm>
            <a:off x="537328" y="857840"/>
            <a:ext cx="10388338" cy="4667446"/>
          </a:xfrm>
        </p:spPr>
        <p:txBody>
          <a:bodyPr/>
          <a:lstStyle/>
          <a:p>
            <a:endParaRPr lang="en-GB" dirty="0"/>
          </a:p>
        </p:txBody>
      </p:sp>
      <p:graphicFrame>
        <p:nvGraphicFramePr>
          <p:cNvPr id="4" name="Diagram 3">
            <a:extLst>
              <a:ext uri="{FF2B5EF4-FFF2-40B4-BE49-F238E27FC236}">
                <a16:creationId xmlns:a16="http://schemas.microsoft.com/office/drawing/2014/main" id="{0B5ECC9E-F26D-45D1-87F7-95FF6DB0B35C}"/>
              </a:ext>
            </a:extLst>
          </p:cNvPr>
          <p:cNvGraphicFramePr/>
          <p:nvPr>
            <p:extLst>
              <p:ext uri="{D42A27DB-BD31-4B8C-83A1-F6EECF244321}">
                <p14:modId xmlns:p14="http://schemas.microsoft.com/office/powerpoint/2010/main" val="3223373409"/>
              </p:ext>
            </p:extLst>
          </p:nvPr>
        </p:nvGraphicFramePr>
        <p:xfrm>
          <a:off x="707010" y="480767"/>
          <a:ext cx="10947662" cy="62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86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717E-BFCB-4ED3-A579-623C7A230B6D}"/>
              </a:ext>
            </a:extLst>
          </p:cNvPr>
          <p:cNvSpPr>
            <a:spLocks noGrp="1"/>
          </p:cNvSpPr>
          <p:nvPr>
            <p:ph type="ctrTitle"/>
          </p:nvPr>
        </p:nvSpPr>
        <p:spPr>
          <a:xfrm>
            <a:off x="707010" y="235671"/>
            <a:ext cx="9960990" cy="518473"/>
          </a:xfrm>
        </p:spPr>
        <p:txBody>
          <a:bodyPr>
            <a:normAutofit fontScale="90000"/>
          </a:bodyPr>
          <a:lstStyle/>
          <a:p>
            <a:pPr algn="l"/>
            <a:endParaRPr lang="en-GB" dirty="0"/>
          </a:p>
        </p:txBody>
      </p:sp>
      <p:sp>
        <p:nvSpPr>
          <p:cNvPr id="3" name="Subtitle 2">
            <a:extLst>
              <a:ext uri="{FF2B5EF4-FFF2-40B4-BE49-F238E27FC236}">
                <a16:creationId xmlns:a16="http://schemas.microsoft.com/office/drawing/2014/main" id="{1195BC0A-2433-401C-BB79-8B3C51E45535}"/>
              </a:ext>
            </a:extLst>
          </p:cNvPr>
          <p:cNvSpPr>
            <a:spLocks noGrp="1"/>
          </p:cNvSpPr>
          <p:nvPr>
            <p:ph type="subTitle" idx="1"/>
          </p:nvPr>
        </p:nvSpPr>
        <p:spPr>
          <a:xfrm>
            <a:off x="537328" y="857840"/>
            <a:ext cx="10388338" cy="4667446"/>
          </a:xfrm>
        </p:spPr>
        <p:txBody>
          <a:bodyPr/>
          <a:lstStyle/>
          <a:p>
            <a:endParaRPr lang="en-GB" dirty="0"/>
          </a:p>
        </p:txBody>
      </p:sp>
      <p:graphicFrame>
        <p:nvGraphicFramePr>
          <p:cNvPr id="4" name="Diagram 3">
            <a:extLst>
              <a:ext uri="{FF2B5EF4-FFF2-40B4-BE49-F238E27FC236}">
                <a16:creationId xmlns:a16="http://schemas.microsoft.com/office/drawing/2014/main" id="{0B5ECC9E-F26D-45D1-87F7-95FF6DB0B35C}"/>
              </a:ext>
            </a:extLst>
          </p:cNvPr>
          <p:cNvGraphicFramePr/>
          <p:nvPr>
            <p:extLst>
              <p:ext uri="{D42A27DB-BD31-4B8C-83A1-F6EECF244321}">
                <p14:modId xmlns:p14="http://schemas.microsoft.com/office/powerpoint/2010/main" val="557029975"/>
              </p:ext>
            </p:extLst>
          </p:nvPr>
        </p:nvGraphicFramePr>
        <p:xfrm>
          <a:off x="707010" y="339365"/>
          <a:ext cx="10947662" cy="6410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65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146F06C-42B1-493B-9261-9975ABE233F5}"/>
              </a:ext>
            </a:extLst>
          </p:cNvPr>
          <p:cNvPicPr>
            <a:picLocks noChangeAspect="1"/>
          </p:cNvPicPr>
          <p:nvPr/>
        </p:nvPicPr>
        <p:blipFill rotWithShape="1">
          <a:blip r:embed="rId2"/>
          <a:srcRect l="11677" r="4858"/>
          <a:stretch/>
        </p:blipFill>
        <p:spPr>
          <a:xfrm>
            <a:off x="4559968" y="10"/>
            <a:ext cx="7632032" cy="6857990"/>
          </a:xfrm>
          <a:prstGeom prst="rect">
            <a:avLst/>
          </a:prstGeom>
        </p:spPr>
      </p:pic>
      <p:sp useBgFill="1">
        <p:nvSpPr>
          <p:cNvPr id="29" name="Freeform: Shape 28">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765051" y="662400"/>
            <a:ext cx="3409200" cy="1492132"/>
          </a:xfrm>
        </p:spPr>
        <p:txBody>
          <a:bodyPr vert="horz" lIns="91440" tIns="45720" rIns="91440" bIns="45720" rtlCol="0" anchor="t">
            <a:normAutofit/>
          </a:bodyPr>
          <a:lstStyle/>
          <a:p>
            <a:pPr algn="l"/>
            <a:r>
              <a:rPr lang="en-US" sz="4400" b="1" dirty="0" err="1"/>
              <a:t>Autonomie-Versionen</a:t>
            </a:r>
            <a:endParaRPr lang="en-US" sz="4400" b="1" dirty="0"/>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765051" y="2286000"/>
            <a:ext cx="3409200" cy="3844800"/>
          </a:xfrm>
        </p:spPr>
        <p:txBody>
          <a:bodyPr vert="horz" lIns="91440" tIns="45720" rIns="91440" bIns="45720" rtlCol="0">
            <a:normAutofit/>
          </a:bodyPr>
          <a:lstStyle/>
          <a:p>
            <a:pPr indent="-228600" algn="l">
              <a:buFont typeface="Arial" panose="020B0604020202020204" pitchFamily="34" charset="0"/>
              <a:buChar char="•"/>
            </a:pPr>
            <a:r>
              <a:rPr lang="en-US" sz="2000" dirty="0">
                <a:solidFill>
                  <a:schemeClr val="tx1">
                    <a:alpha val="60000"/>
                  </a:schemeClr>
                </a:solidFill>
              </a:rPr>
              <a:t>Es </a:t>
            </a:r>
            <a:r>
              <a:rPr lang="en-US" sz="2000" dirty="0" err="1">
                <a:solidFill>
                  <a:schemeClr val="tx1">
                    <a:alpha val="60000"/>
                  </a:schemeClr>
                </a:solidFill>
              </a:rPr>
              <a:t>gibt</a:t>
            </a:r>
            <a:r>
              <a:rPr lang="en-US" sz="2000" dirty="0">
                <a:solidFill>
                  <a:schemeClr val="tx1">
                    <a:alpha val="60000"/>
                  </a:schemeClr>
                </a:solidFill>
              </a:rPr>
              <a:t> </a:t>
            </a:r>
            <a:r>
              <a:rPr lang="en-US" sz="2000" dirty="0" err="1">
                <a:solidFill>
                  <a:schemeClr val="tx1">
                    <a:alpha val="60000"/>
                  </a:schemeClr>
                </a:solidFill>
              </a:rPr>
              <a:t>eine</a:t>
            </a:r>
            <a:r>
              <a:rPr lang="en-US" sz="2000" dirty="0">
                <a:solidFill>
                  <a:schemeClr val="tx1">
                    <a:alpha val="60000"/>
                  </a:schemeClr>
                </a:solidFill>
              </a:rPr>
              <a:t> </a:t>
            </a:r>
            <a:r>
              <a:rPr lang="en-US" sz="2000" dirty="0" err="1">
                <a:solidFill>
                  <a:schemeClr val="tx1">
                    <a:alpha val="60000"/>
                  </a:schemeClr>
                </a:solidFill>
              </a:rPr>
              <a:t>Vielfalt</a:t>
            </a:r>
            <a:r>
              <a:rPr lang="en-US" sz="2000" dirty="0">
                <a:solidFill>
                  <a:schemeClr val="tx1">
                    <a:alpha val="60000"/>
                  </a:schemeClr>
                </a:solidFill>
              </a:rPr>
              <a:t> von </a:t>
            </a:r>
            <a:r>
              <a:rPr lang="en-US" sz="2000" dirty="0" err="1">
                <a:solidFill>
                  <a:schemeClr val="tx1">
                    <a:alpha val="60000"/>
                  </a:schemeClr>
                </a:solidFill>
              </a:rPr>
              <a:t>Begriffen</a:t>
            </a:r>
            <a:r>
              <a:rPr lang="en-US" sz="2000" dirty="0">
                <a:solidFill>
                  <a:schemeClr val="tx1">
                    <a:alpha val="60000"/>
                  </a:schemeClr>
                </a:solidFill>
              </a:rPr>
              <a:t> von </a:t>
            </a:r>
            <a:r>
              <a:rPr lang="en-US" sz="2000" dirty="0" err="1">
                <a:solidFill>
                  <a:schemeClr val="tx1">
                    <a:alpha val="60000"/>
                  </a:schemeClr>
                </a:solidFill>
              </a:rPr>
              <a:t>Autonomie</a:t>
            </a:r>
            <a:r>
              <a:rPr lang="en-US" sz="2000" dirty="0">
                <a:solidFill>
                  <a:schemeClr val="tx1">
                    <a:alpha val="60000"/>
                  </a:schemeClr>
                </a:solidFill>
              </a:rPr>
              <a:t> und </a:t>
            </a:r>
            <a:r>
              <a:rPr lang="en-US" sz="2000" dirty="0" err="1">
                <a:solidFill>
                  <a:schemeClr val="tx1">
                    <a:alpha val="60000"/>
                  </a:schemeClr>
                </a:solidFill>
              </a:rPr>
              <a:t>Selbstbestimmung</a:t>
            </a:r>
            <a:r>
              <a:rPr lang="en-US" sz="2000" dirty="0">
                <a:solidFill>
                  <a:schemeClr val="tx1">
                    <a:alpha val="60000"/>
                  </a:schemeClr>
                </a:solidFill>
              </a:rPr>
              <a:t> (</a:t>
            </a:r>
            <a:r>
              <a:rPr lang="en-US" sz="2000" dirty="0" err="1">
                <a:solidFill>
                  <a:schemeClr val="tx1">
                    <a:alpha val="60000"/>
                  </a:schemeClr>
                </a:solidFill>
              </a:rPr>
              <a:t>Schmenk</a:t>
            </a:r>
            <a:r>
              <a:rPr lang="en-US" sz="2000" dirty="0">
                <a:solidFill>
                  <a:schemeClr val="tx1">
                    <a:alpha val="60000"/>
                  </a:schemeClr>
                </a:solidFill>
              </a:rPr>
              <a:t>, 2010) </a:t>
            </a:r>
          </a:p>
          <a:p>
            <a:pPr indent="-228600" algn="l">
              <a:buFont typeface="Arial" panose="020B0604020202020204" pitchFamily="34" charset="0"/>
              <a:buChar char="•"/>
            </a:pPr>
            <a:r>
              <a:rPr lang="en-US" sz="2000" b="0" i="0" u="none" strike="noStrike" baseline="0" dirty="0" err="1">
                <a:solidFill>
                  <a:schemeClr val="tx1">
                    <a:alpha val="60000"/>
                  </a:schemeClr>
                </a:solidFill>
              </a:rPr>
              <a:t>Holec</a:t>
            </a:r>
            <a:r>
              <a:rPr lang="en-US" sz="2000" b="0" i="0" u="none" strike="noStrike" baseline="0" dirty="0">
                <a:solidFill>
                  <a:schemeClr val="tx1">
                    <a:alpha val="60000"/>
                  </a:schemeClr>
                </a:solidFill>
              </a:rPr>
              <a:t> (1980)</a:t>
            </a:r>
            <a:r>
              <a:rPr lang="en-US" sz="2000" dirty="0">
                <a:solidFill>
                  <a:schemeClr val="tx1">
                    <a:alpha val="60000"/>
                  </a:schemeClr>
                </a:solidFill>
              </a:rPr>
              <a:t>: “d</a:t>
            </a:r>
            <a:r>
              <a:rPr lang="en-US" sz="2000" b="0" i="0" u="none" strike="noStrike" baseline="0" dirty="0">
                <a:solidFill>
                  <a:schemeClr val="tx1">
                    <a:alpha val="60000"/>
                  </a:schemeClr>
                </a:solidFill>
              </a:rPr>
              <a:t>as </a:t>
            </a:r>
            <a:r>
              <a:rPr lang="en-US" sz="2000" b="0" i="0" u="none" strike="noStrike" baseline="0" dirty="0" err="1">
                <a:solidFill>
                  <a:schemeClr val="tx1">
                    <a:alpha val="60000"/>
                  </a:schemeClr>
                </a:solidFill>
              </a:rPr>
              <a:t>eigene</a:t>
            </a:r>
            <a:r>
              <a:rPr lang="en-US" sz="2000" b="0" i="0" u="none" strike="noStrike" baseline="0" dirty="0">
                <a:solidFill>
                  <a:schemeClr val="tx1">
                    <a:alpha val="60000"/>
                  </a:schemeClr>
                </a:solidFill>
              </a:rPr>
              <a:t> </a:t>
            </a:r>
            <a:r>
              <a:rPr lang="en-US" sz="2000" b="0" i="0" u="none" strike="noStrike" baseline="0" dirty="0" err="1">
                <a:solidFill>
                  <a:schemeClr val="tx1">
                    <a:alpha val="60000"/>
                  </a:schemeClr>
                </a:solidFill>
              </a:rPr>
              <a:t>Lernen</a:t>
            </a:r>
            <a:r>
              <a:rPr lang="en-US" sz="2000" b="0" i="0" u="none" strike="noStrike" baseline="0" dirty="0">
                <a:solidFill>
                  <a:schemeClr val="tx1">
                    <a:alpha val="60000"/>
                  </a:schemeClr>
                </a:solidFill>
              </a:rPr>
              <a:t> </a:t>
            </a:r>
            <a:r>
              <a:rPr lang="en-US" sz="2000" b="0" i="0" u="none" strike="noStrike" baseline="0" dirty="0" err="1">
                <a:solidFill>
                  <a:schemeClr val="tx1">
                    <a:alpha val="60000"/>
                  </a:schemeClr>
                </a:solidFill>
              </a:rPr>
              <a:t>selbst</a:t>
            </a:r>
            <a:r>
              <a:rPr lang="en-US" sz="2000" b="0" i="0" u="none" strike="noStrike" baseline="0" dirty="0">
                <a:solidFill>
                  <a:schemeClr val="tx1">
                    <a:alpha val="60000"/>
                  </a:schemeClr>
                </a:solidFill>
              </a:rPr>
              <a:t> </a:t>
            </a:r>
            <a:r>
              <a:rPr lang="en-US" sz="2000" b="0" i="0" u="none" strike="noStrike" baseline="0" dirty="0" err="1">
                <a:solidFill>
                  <a:schemeClr val="tx1">
                    <a:alpha val="60000"/>
                  </a:schemeClr>
                </a:solidFill>
              </a:rPr>
              <a:t>bestimmen</a:t>
            </a:r>
            <a:r>
              <a:rPr lang="en-US" sz="2000" b="0" i="0" u="none" strike="noStrike" baseline="0" dirty="0">
                <a:solidFill>
                  <a:schemeClr val="tx1">
                    <a:alpha val="60000"/>
                  </a:schemeClr>
                </a:solidFill>
              </a:rPr>
              <a:t>” </a:t>
            </a:r>
            <a:r>
              <a:rPr lang="en-US" sz="2000" b="0" i="0" u="none" strike="noStrike" baseline="0" dirty="0" err="1">
                <a:solidFill>
                  <a:schemeClr val="tx1">
                    <a:alpha val="60000"/>
                  </a:schemeClr>
                </a:solidFill>
              </a:rPr>
              <a:t>oder</a:t>
            </a:r>
            <a:r>
              <a:rPr lang="en-US" sz="2000" b="0" i="0" u="none" strike="noStrike" baseline="0" dirty="0">
                <a:solidFill>
                  <a:schemeClr val="tx1">
                    <a:alpha val="60000"/>
                  </a:schemeClr>
                </a:solidFill>
              </a:rPr>
              <a:t> “</a:t>
            </a:r>
            <a:r>
              <a:rPr lang="en-US" sz="2000" b="0" i="0" u="none" strike="noStrike" baseline="0" dirty="0" err="1">
                <a:solidFill>
                  <a:schemeClr val="tx1">
                    <a:alpha val="60000"/>
                  </a:schemeClr>
                </a:solidFill>
              </a:rPr>
              <a:t>Verantwortung</a:t>
            </a:r>
            <a:r>
              <a:rPr lang="en-US" sz="2000" b="0" i="0" u="none" strike="noStrike" baseline="0" dirty="0">
                <a:solidFill>
                  <a:schemeClr val="tx1">
                    <a:alpha val="60000"/>
                  </a:schemeClr>
                </a:solidFill>
              </a:rPr>
              <a:t> </a:t>
            </a:r>
            <a:r>
              <a:rPr lang="en-US" sz="2000" b="0" i="0" u="none" strike="noStrike" baseline="0" dirty="0" err="1">
                <a:solidFill>
                  <a:schemeClr val="tx1">
                    <a:alpha val="60000"/>
                  </a:schemeClr>
                </a:solidFill>
              </a:rPr>
              <a:t>für</a:t>
            </a:r>
            <a:r>
              <a:rPr lang="en-US" sz="2000" b="0" i="0" u="none" strike="noStrike" baseline="0" dirty="0">
                <a:solidFill>
                  <a:schemeClr val="tx1">
                    <a:alpha val="60000"/>
                  </a:schemeClr>
                </a:solidFill>
              </a:rPr>
              <a:t> das </a:t>
            </a:r>
            <a:r>
              <a:rPr lang="en-US" sz="2000" b="0" i="0" u="none" strike="noStrike" baseline="0" dirty="0" err="1">
                <a:solidFill>
                  <a:schemeClr val="tx1">
                    <a:alpha val="60000"/>
                  </a:schemeClr>
                </a:solidFill>
              </a:rPr>
              <a:t>eigene</a:t>
            </a:r>
            <a:r>
              <a:rPr lang="en-US" sz="2000" b="0" i="0" u="none" strike="noStrike" baseline="0" dirty="0">
                <a:solidFill>
                  <a:schemeClr val="tx1">
                    <a:alpha val="60000"/>
                  </a:schemeClr>
                </a:solidFill>
              </a:rPr>
              <a:t> </a:t>
            </a:r>
            <a:r>
              <a:rPr lang="en-US" sz="2000" b="0" i="0" u="none" strike="noStrike" baseline="0" dirty="0" err="1">
                <a:solidFill>
                  <a:schemeClr val="tx1">
                    <a:alpha val="60000"/>
                  </a:schemeClr>
                </a:solidFill>
              </a:rPr>
              <a:t>Lernen</a:t>
            </a:r>
            <a:r>
              <a:rPr lang="en-US" sz="2000" b="0" i="0" u="none" strike="noStrike" baseline="0" dirty="0">
                <a:solidFill>
                  <a:schemeClr val="tx1">
                    <a:alpha val="60000"/>
                  </a:schemeClr>
                </a:solidFill>
              </a:rPr>
              <a:t> </a:t>
            </a:r>
            <a:r>
              <a:rPr lang="en-US" sz="2000" b="0" i="0" u="none" strike="noStrike" baseline="0" dirty="0" err="1">
                <a:solidFill>
                  <a:schemeClr val="tx1">
                    <a:alpha val="60000"/>
                  </a:schemeClr>
                </a:solidFill>
              </a:rPr>
              <a:t>übernehmen</a:t>
            </a:r>
            <a:r>
              <a:rPr lang="en-US" sz="2000" b="0" i="0" u="none" strike="noStrike" baseline="0" dirty="0">
                <a:solidFill>
                  <a:schemeClr val="tx1">
                    <a:alpha val="60000"/>
                  </a:schemeClr>
                </a:solidFill>
              </a:rPr>
              <a:t>”</a:t>
            </a:r>
          </a:p>
          <a:p>
            <a:pPr indent="-228600" algn="l">
              <a:buFont typeface="Arial" panose="020B0604020202020204" pitchFamily="34" charset="0"/>
              <a:buChar char="•"/>
            </a:pPr>
            <a:endParaRPr lang="en-US" sz="2000" dirty="0">
              <a:solidFill>
                <a:schemeClr val="tx1">
                  <a:alpha val="60000"/>
                </a:schemeClr>
              </a:solidFill>
            </a:endParaRPr>
          </a:p>
          <a:p>
            <a:pPr indent="-228600" algn="l">
              <a:buFont typeface="Arial" panose="020B0604020202020204" pitchFamily="34" charset="0"/>
              <a:buChar char="•"/>
            </a:pPr>
            <a:r>
              <a:rPr lang="en-US" sz="2000" dirty="0">
                <a:solidFill>
                  <a:schemeClr val="tx1">
                    <a:alpha val="60000"/>
                  </a:schemeClr>
                </a:solidFill>
              </a:rPr>
              <a:t>Was </a:t>
            </a:r>
            <a:r>
              <a:rPr lang="en-US" sz="2000" dirty="0" err="1">
                <a:solidFill>
                  <a:schemeClr val="tx1">
                    <a:alpha val="60000"/>
                  </a:schemeClr>
                </a:solidFill>
              </a:rPr>
              <a:t>bedeutet</a:t>
            </a:r>
            <a:r>
              <a:rPr lang="en-US" sz="2000" dirty="0">
                <a:solidFill>
                  <a:schemeClr val="tx1">
                    <a:alpha val="60000"/>
                  </a:schemeClr>
                </a:solidFill>
              </a:rPr>
              <a:t> das </a:t>
            </a:r>
            <a:r>
              <a:rPr lang="en-US" sz="2000" dirty="0" err="1">
                <a:solidFill>
                  <a:schemeClr val="tx1">
                    <a:alpha val="60000"/>
                  </a:schemeClr>
                </a:solidFill>
              </a:rPr>
              <a:t>konkret</a:t>
            </a:r>
            <a:r>
              <a:rPr lang="en-US" sz="2000" dirty="0">
                <a:solidFill>
                  <a:schemeClr val="tx1">
                    <a:alpha val="60000"/>
                  </a:schemeClr>
                </a:solidFill>
              </a:rPr>
              <a:t> </a:t>
            </a:r>
            <a:r>
              <a:rPr lang="en-US" sz="2000" dirty="0" err="1">
                <a:solidFill>
                  <a:schemeClr val="tx1">
                    <a:alpha val="60000"/>
                  </a:schemeClr>
                </a:solidFill>
              </a:rPr>
              <a:t>f</a:t>
            </a:r>
            <a:r>
              <a:rPr lang="en-US" sz="2000" dirty="0" err="1">
                <a:solidFill>
                  <a:schemeClr val="tx1">
                    <a:alpha val="60000"/>
                  </a:schemeClr>
                </a:solidFill>
                <a:latin typeface="Calibri" panose="020F0502020204030204" pitchFamily="34" charset="0"/>
                <a:cs typeface="Calibri" panose="020F0502020204030204" pitchFamily="34" charset="0"/>
              </a:rPr>
              <a:t>ür</a:t>
            </a:r>
            <a:r>
              <a:rPr lang="en-US" sz="2000" dirty="0">
                <a:solidFill>
                  <a:schemeClr val="tx1">
                    <a:alpha val="60000"/>
                  </a:schemeClr>
                </a:solidFill>
                <a:latin typeface="Calibri" panose="020F0502020204030204" pitchFamily="34" charset="0"/>
                <a:cs typeface="Calibri" panose="020F0502020204030204" pitchFamily="34" charset="0"/>
              </a:rPr>
              <a:t> </a:t>
            </a:r>
            <a:r>
              <a:rPr lang="en-US" sz="2000" dirty="0" err="1">
                <a:solidFill>
                  <a:schemeClr val="tx1">
                    <a:alpha val="60000"/>
                  </a:schemeClr>
                </a:solidFill>
                <a:latin typeface="Calibri" panose="020F0502020204030204" pitchFamily="34" charset="0"/>
                <a:cs typeface="Calibri" panose="020F0502020204030204" pitchFamily="34" charset="0"/>
              </a:rPr>
              <a:t>Lernen</a:t>
            </a:r>
            <a:r>
              <a:rPr lang="en-US" sz="2000" dirty="0">
                <a:solidFill>
                  <a:schemeClr val="tx1">
                    <a:alpha val="60000"/>
                  </a:schemeClr>
                </a:solidFill>
                <a:latin typeface="Calibri" panose="020F0502020204030204" pitchFamily="34" charset="0"/>
                <a:cs typeface="Calibri" panose="020F0502020204030204" pitchFamily="34" charset="0"/>
              </a:rPr>
              <a:t> und </a:t>
            </a:r>
            <a:r>
              <a:rPr lang="en-US" sz="2000" dirty="0" err="1">
                <a:solidFill>
                  <a:schemeClr val="tx1">
                    <a:alpha val="60000"/>
                  </a:schemeClr>
                </a:solidFill>
                <a:latin typeface="Calibri" panose="020F0502020204030204" pitchFamily="34" charset="0"/>
                <a:cs typeface="Calibri" panose="020F0502020204030204" pitchFamily="34" charset="0"/>
              </a:rPr>
              <a:t>Lehren</a:t>
            </a:r>
            <a:r>
              <a:rPr lang="en-US" sz="2000" dirty="0">
                <a:solidFill>
                  <a:schemeClr val="tx1">
                    <a:alpha val="60000"/>
                  </a:schemeClr>
                </a:solidFill>
              </a:rPr>
              <a:t>? </a:t>
            </a:r>
          </a:p>
          <a:p>
            <a:pPr indent="-228600" algn="l">
              <a:buFont typeface="Arial" panose="020B0604020202020204" pitchFamily="34" charset="0"/>
              <a:buChar char="•"/>
            </a:pPr>
            <a:endParaRPr lang="en-US" sz="2000" dirty="0">
              <a:solidFill>
                <a:schemeClr val="tx1">
                  <a:alpha val="60000"/>
                </a:schemeClr>
              </a:solidFill>
            </a:endParaRPr>
          </a:p>
        </p:txBody>
      </p:sp>
    </p:spTree>
    <p:extLst>
      <p:ext uri="{BB962C8B-B14F-4D97-AF65-F5344CB8AC3E}">
        <p14:creationId xmlns:p14="http://schemas.microsoft.com/office/powerpoint/2010/main" val="318338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399495"/>
            <a:ext cx="10871200" cy="596185"/>
          </a:xfrm>
        </p:spPr>
        <p:txBody>
          <a:bodyPr>
            <a:noAutofit/>
          </a:bodyPr>
          <a:lstStyle/>
          <a:p>
            <a:pPr algn="l"/>
            <a:r>
              <a:rPr lang="en-GB" sz="4000" b="1" dirty="0" err="1"/>
              <a:t>Autonomie-Versionen</a:t>
            </a:r>
            <a:r>
              <a:rPr lang="en-GB" sz="4000" b="1" dirty="0"/>
              <a:t>: </a:t>
            </a:r>
            <a:r>
              <a:rPr lang="en-GB" sz="4000" b="1" dirty="0" err="1"/>
              <a:t>Situativ</a:t>
            </a:r>
            <a:r>
              <a:rPr lang="en-GB" sz="4000" b="1" dirty="0"/>
              <a:t> und </a:t>
            </a:r>
            <a:r>
              <a:rPr lang="en-GB" sz="4000" b="1" dirty="0" err="1"/>
              <a:t>technizistisch</a:t>
            </a:r>
            <a:endParaRPr lang="en-GB" sz="4000" b="1" dirty="0"/>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660400" y="1361441"/>
            <a:ext cx="10871200" cy="4500879"/>
          </a:xfrm>
        </p:spPr>
        <p:txBody>
          <a:bodyPr/>
          <a:lstStyle/>
          <a:p>
            <a:pPr algn="l"/>
            <a:r>
              <a:rPr lang="en-GB" dirty="0"/>
              <a:t>“</a:t>
            </a:r>
            <a:r>
              <a:rPr lang="en-GB" dirty="0" err="1"/>
              <a:t>Lernende</a:t>
            </a:r>
            <a:r>
              <a:rPr lang="en-GB" dirty="0"/>
              <a:t> </a:t>
            </a:r>
            <a:r>
              <a:rPr lang="en-GB" dirty="0" err="1"/>
              <a:t>lernen</a:t>
            </a:r>
            <a:r>
              <a:rPr lang="en-GB" dirty="0"/>
              <a:t> </a:t>
            </a:r>
            <a:r>
              <a:rPr lang="en-GB" dirty="0" err="1"/>
              <a:t>allein</a:t>
            </a:r>
            <a:r>
              <a:rPr lang="en-GB" dirty="0"/>
              <a:t> und </a:t>
            </a:r>
            <a:r>
              <a:rPr lang="en-GB" dirty="0" err="1"/>
              <a:t>sebstverantwortlich</a:t>
            </a:r>
            <a:r>
              <a:rPr lang="en-GB" dirty="0"/>
              <a:t>”- </a:t>
            </a:r>
            <a:r>
              <a:rPr lang="en-GB" dirty="0" err="1"/>
              <a:t>gemeint</a:t>
            </a:r>
            <a:r>
              <a:rPr lang="en-GB" dirty="0"/>
              <a:t> </a:t>
            </a:r>
            <a:r>
              <a:rPr lang="en-GB" dirty="0" err="1"/>
              <a:t>ist</a:t>
            </a:r>
            <a:r>
              <a:rPr lang="en-GB" dirty="0"/>
              <a:t> die </a:t>
            </a:r>
            <a:r>
              <a:rPr lang="en-GB" dirty="0" err="1">
                <a:latin typeface="Calibri" panose="020F0502020204030204" pitchFamily="34" charset="0"/>
                <a:cs typeface="Calibri" panose="020F0502020204030204" pitchFamily="34" charset="0"/>
              </a:rPr>
              <a:t>Summe</a:t>
            </a:r>
            <a:r>
              <a:rPr lang="en-GB" dirty="0">
                <a:latin typeface="Calibri" panose="020F0502020204030204" pitchFamily="34" charset="0"/>
                <a:cs typeface="Calibri" panose="020F0502020204030204" pitchFamily="34" charset="0"/>
              </a:rPr>
              <a:t> von </a:t>
            </a:r>
            <a:r>
              <a:rPr lang="en-GB" dirty="0" err="1">
                <a:latin typeface="Calibri" panose="020F0502020204030204" pitchFamily="34" charset="0"/>
                <a:cs typeface="Calibri" panose="020F0502020204030204" pitchFamily="34" charset="0"/>
              </a:rPr>
              <a:t>Tätigkeiten</a:t>
            </a:r>
            <a:r>
              <a:rPr lang="en-GB" dirty="0">
                <a:latin typeface="Calibri" panose="020F0502020204030204" pitchFamily="34" charset="0"/>
                <a:cs typeface="Calibri" panose="020F0502020204030204" pitchFamily="34" charset="0"/>
              </a:rPr>
              <a:t>, die an und </a:t>
            </a:r>
            <a:r>
              <a:rPr lang="en-GB" dirty="0" err="1">
                <a:latin typeface="Calibri" panose="020F0502020204030204" pitchFamily="34" charset="0"/>
                <a:cs typeface="Calibri" panose="020F0502020204030204" pitchFamily="34" charset="0"/>
              </a:rPr>
              <a:t>mit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fremdsprachlichen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Materialien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allein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ausgeführt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werden</a:t>
            </a:r>
            <a:r>
              <a:rPr lang="en-GB" dirty="0">
                <a:latin typeface="Calibri" panose="020F0502020204030204" pitchFamily="34" charset="0"/>
                <a:cs typeface="Calibri" panose="020F0502020204030204" pitchFamily="34" charset="0"/>
              </a:rPr>
              <a:t>, oft</a:t>
            </a:r>
            <a:r>
              <a:rPr lang="en-GB" dirty="0"/>
              <a:t> </a:t>
            </a:r>
            <a:r>
              <a:rPr lang="en-GB" dirty="0" err="1"/>
              <a:t>im</a:t>
            </a:r>
            <a:r>
              <a:rPr lang="en-GB" dirty="0"/>
              <a:t> </a:t>
            </a:r>
            <a:r>
              <a:rPr lang="en-GB" dirty="0" err="1"/>
              <a:t>Kontext</a:t>
            </a:r>
            <a:r>
              <a:rPr lang="en-GB" dirty="0"/>
              <a:t> des </a:t>
            </a:r>
            <a:r>
              <a:rPr lang="en-GB" dirty="0" err="1"/>
              <a:t>computergest</a:t>
            </a:r>
            <a:r>
              <a:rPr lang="en-GB" dirty="0" err="1">
                <a:latin typeface="Calibri" panose="020F0502020204030204" pitchFamily="34" charset="0"/>
                <a:cs typeface="Calibri" panose="020F0502020204030204" pitchFamily="34" charset="0"/>
              </a:rPr>
              <a:t>ützten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Fremdsprachenlernens</a:t>
            </a:r>
            <a:r>
              <a:rPr lang="en-GB" dirty="0">
                <a:latin typeface="Calibri" panose="020F0502020204030204" pitchFamily="34" charset="0"/>
                <a:cs typeface="Calibri" panose="020F0502020204030204" pitchFamily="34" charset="0"/>
              </a:rPr>
              <a:t>. </a:t>
            </a:r>
          </a:p>
          <a:p>
            <a:pPr algn="l"/>
            <a:endParaRPr lang="en-GB" dirty="0">
              <a:latin typeface="Calibri" panose="020F0502020204030204" pitchFamily="34" charset="0"/>
              <a:cs typeface="Calibri" panose="020F0502020204030204" pitchFamily="34" charset="0"/>
            </a:endParaRPr>
          </a:p>
          <a:p>
            <a:pPr algn="l"/>
            <a:r>
              <a:rPr lang="en-GB" dirty="0" err="1">
                <a:latin typeface="Calibri" panose="020F0502020204030204" pitchFamily="34" charset="0"/>
                <a:cs typeface="Calibri" panose="020F0502020204030204" pitchFamily="34" charset="0"/>
              </a:rPr>
              <a:t>Lehren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wird</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verstanden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als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Bereitstellung</a:t>
            </a:r>
            <a:r>
              <a:rPr lang="en-GB" dirty="0">
                <a:latin typeface="Calibri" panose="020F0502020204030204" pitchFamily="34" charset="0"/>
                <a:cs typeface="Calibri" panose="020F0502020204030204" pitchFamily="34" charset="0"/>
              </a:rPr>
              <a:t> von </a:t>
            </a:r>
            <a:r>
              <a:rPr lang="en-GB" dirty="0" err="1">
                <a:latin typeface="Calibri" panose="020F0502020204030204" pitchFamily="34" charset="0"/>
                <a:cs typeface="Calibri" panose="020F0502020204030204" pitchFamily="34" charset="0"/>
              </a:rPr>
              <a:t>Materialien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Unterricht</a:t>
            </a:r>
            <a:r>
              <a:rPr lang="en-GB" dirty="0">
                <a:latin typeface="Calibri" panose="020F0502020204030204" pitchFamily="34" charset="0"/>
                <a:cs typeface="Calibri" panose="020F0502020204030204" pitchFamily="34" charset="0"/>
              </a:rPr>
              <a:t> und/</a:t>
            </a:r>
            <a:r>
              <a:rPr lang="en-GB" dirty="0" err="1">
                <a:latin typeface="Calibri" panose="020F0502020204030204" pitchFamily="34" charset="0"/>
                <a:cs typeface="Calibri" panose="020F0502020204030204" pitchFamily="34" charset="0"/>
              </a:rPr>
              <a:t>oder</a:t>
            </a:r>
            <a:r>
              <a:rPr lang="en-GB" dirty="0">
                <a:latin typeface="Calibri" panose="020F0502020204030204" pitchFamily="34" charset="0"/>
                <a:cs typeface="Calibri" panose="020F0502020204030204" pitchFamily="34" charset="0"/>
              </a:rPr>
              <a:t> Computer) </a:t>
            </a:r>
          </a:p>
          <a:p>
            <a:pPr marL="457200" indent="-457200" algn="l">
              <a:buAutoNum type="arabicPeriod"/>
            </a:pPr>
            <a:endParaRPr lang="en-GB" dirty="0">
              <a:latin typeface="Calibri" panose="020F0502020204030204" pitchFamily="34" charset="0"/>
              <a:cs typeface="Calibri" panose="020F0502020204030204" pitchFamily="34" charset="0"/>
            </a:endParaRPr>
          </a:p>
          <a:p>
            <a:pPr algn="l"/>
            <a:endParaRPr lang="en-GB" dirty="0">
              <a:latin typeface="Calibri" panose="020F0502020204030204" pitchFamily="34" charset="0"/>
              <a:cs typeface="Calibri" panose="020F0502020204030204" pitchFamily="34" charset="0"/>
            </a:endParaRPr>
          </a:p>
          <a:p>
            <a:pPr algn="l"/>
            <a:r>
              <a:rPr lang="en-GB" dirty="0" err="1">
                <a:latin typeface="Calibri" panose="020F0502020204030204" pitchFamily="34" charset="0"/>
                <a:cs typeface="Calibri" panose="020F0502020204030204" pitchFamily="34" charset="0"/>
              </a:rPr>
              <a:t>Diese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Auffassung</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ist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kritisiert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worden</a:t>
            </a:r>
            <a:r>
              <a:rPr lang="en-GB" dirty="0">
                <a:latin typeface="Calibri" panose="020F0502020204030204" pitchFamily="34" charset="0"/>
                <a:cs typeface="Calibri" panose="020F0502020204030204" pitchFamily="34" charset="0"/>
              </a:rPr>
              <a:t>, da </a:t>
            </a:r>
            <a:r>
              <a:rPr lang="en-GB" dirty="0" err="1">
                <a:latin typeface="Calibri" panose="020F0502020204030204" pitchFamily="34" charset="0"/>
                <a:cs typeface="Calibri" panose="020F0502020204030204" pitchFamily="34" charset="0"/>
              </a:rPr>
              <a:t>sie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pädagogische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Prinzipien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außer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Acht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lasse</a:t>
            </a:r>
            <a:r>
              <a:rPr lang="en-GB" dirty="0">
                <a:latin typeface="Calibri" panose="020F0502020204030204" pitchFamily="34" charset="0"/>
                <a:cs typeface="Calibri" panose="020F0502020204030204" pitchFamily="34" charset="0"/>
              </a:rPr>
              <a:t>.</a:t>
            </a:r>
            <a:endParaRPr lang="en-GB" dirty="0"/>
          </a:p>
          <a:p>
            <a:pPr algn="l"/>
            <a:endParaRPr lang="en-GB" dirty="0"/>
          </a:p>
        </p:txBody>
      </p:sp>
    </p:spTree>
    <p:extLst>
      <p:ext uri="{BB962C8B-B14F-4D97-AF65-F5344CB8AC3E}">
        <p14:creationId xmlns:p14="http://schemas.microsoft.com/office/powerpoint/2010/main" val="322871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186431"/>
            <a:ext cx="10871200" cy="852256"/>
          </a:xfrm>
        </p:spPr>
        <p:txBody>
          <a:bodyPr>
            <a:normAutofit/>
          </a:bodyPr>
          <a:lstStyle/>
          <a:p>
            <a:pPr algn="l"/>
            <a:r>
              <a:rPr lang="en-GB" sz="4400" b="1" dirty="0" err="1"/>
              <a:t>Autonomie-Versionen</a:t>
            </a:r>
            <a:r>
              <a:rPr lang="en-GB" sz="4400" b="1" dirty="0"/>
              <a:t>: </a:t>
            </a:r>
            <a:r>
              <a:rPr lang="en-GB" sz="4400" b="1" dirty="0" err="1"/>
              <a:t>Handlungstheoretisch</a:t>
            </a:r>
            <a:endParaRPr lang="en-GB" sz="4400" b="1" dirty="0"/>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746449" y="1109709"/>
            <a:ext cx="10785151" cy="4483223"/>
          </a:xfrm>
        </p:spPr>
        <p:txBody>
          <a:bodyPr>
            <a:normAutofit/>
          </a:bodyPr>
          <a:lstStyle/>
          <a:p>
            <a:pPr algn="l"/>
            <a:r>
              <a:rPr lang="en-GB" dirty="0" err="1"/>
              <a:t>Handlungstheoretischer</a:t>
            </a:r>
            <a:r>
              <a:rPr lang="en-GB" dirty="0"/>
              <a:t> </a:t>
            </a:r>
            <a:r>
              <a:rPr lang="en-GB" dirty="0" err="1"/>
              <a:t>Lernbegriff</a:t>
            </a:r>
            <a:r>
              <a:rPr lang="en-GB" dirty="0"/>
              <a:t> :</a:t>
            </a:r>
          </a:p>
          <a:p>
            <a:pPr algn="l"/>
            <a:r>
              <a:rPr lang="en-GB" dirty="0" err="1"/>
              <a:t>Lernen</a:t>
            </a:r>
            <a:r>
              <a:rPr lang="en-GB" dirty="0"/>
              <a:t> </a:t>
            </a:r>
            <a:r>
              <a:rPr lang="en-GB" dirty="0" err="1"/>
              <a:t>wird</a:t>
            </a:r>
            <a:r>
              <a:rPr lang="en-GB" dirty="0"/>
              <a:t> </a:t>
            </a:r>
            <a:r>
              <a:rPr lang="en-GB" dirty="0" err="1"/>
              <a:t>aufgefasst</a:t>
            </a:r>
            <a:r>
              <a:rPr lang="en-GB" dirty="0"/>
              <a:t> </a:t>
            </a:r>
            <a:r>
              <a:rPr lang="en-GB" dirty="0" err="1"/>
              <a:t>als</a:t>
            </a:r>
            <a:r>
              <a:rPr lang="en-GB" dirty="0"/>
              <a:t> </a:t>
            </a:r>
            <a:r>
              <a:rPr lang="en-GB" dirty="0" err="1"/>
              <a:t>Handeln</a:t>
            </a:r>
            <a:r>
              <a:rPr lang="en-GB" dirty="0"/>
              <a:t>: </a:t>
            </a:r>
            <a:r>
              <a:rPr lang="en-GB" dirty="0" err="1"/>
              <a:t>Lernende</a:t>
            </a:r>
            <a:r>
              <a:rPr lang="en-GB" dirty="0"/>
              <a:t> </a:t>
            </a:r>
            <a:r>
              <a:rPr lang="en-GB" dirty="0" err="1"/>
              <a:t>verf</a:t>
            </a:r>
            <a:r>
              <a:rPr lang="en-GB" dirty="0" err="1">
                <a:latin typeface="Calibri" panose="020F0502020204030204" pitchFamily="34" charset="0"/>
                <a:cs typeface="Calibri" panose="020F0502020204030204" pitchFamily="34" charset="0"/>
              </a:rPr>
              <a:t>ügen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über</a:t>
            </a:r>
            <a:r>
              <a:rPr lang="en-GB" dirty="0">
                <a:latin typeface="Calibri" panose="020F0502020204030204" pitchFamily="34" charset="0"/>
                <a:cs typeface="Calibri" panose="020F0502020204030204" pitchFamily="34" charset="0"/>
              </a:rPr>
              <a:t> die </a:t>
            </a:r>
            <a:r>
              <a:rPr lang="en-GB" dirty="0" err="1">
                <a:latin typeface="Calibri" panose="020F0502020204030204" pitchFamily="34" charset="0"/>
                <a:cs typeface="Calibri" panose="020F0502020204030204" pitchFamily="34" charset="0"/>
              </a:rPr>
              <a:t>notwendigen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Kenntnisse</a:t>
            </a:r>
            <a:r>
              <a:rPr lang="en-GB" dirty="0">
                <a:latin typeface="Calibri" panose="020F0502020204030204" pitchFamily="34" charset="0"/>
                <a:cs typeface="Calibri" panose="020F0502020204030204" pitchFamily="34" charset="0"/>
              </a:rPr>
              <a:t>, Fähigkeiten und </a:t>
            </a:r>
            <a:r>
              <a:rPr lang="en-GB" dirty="0" err="1">
                <a:latin typeface="Calibri" panose="020F0502020204030204" pitchFamily="34" charset="0"/>
                <a:cs typeface="Calibri" panose="020F0502020204030204" pitchFamily="34" charset="0"/>
              </a:rPr>
              <a:t>Fertigkeiten</a:t>
            </a:r>
            <a:r>
              <a:rPr lang="en-GB" dirty="0">
                <a:latin typeface="Calibri" panose="020F0502020204030204" pitchFamily="34" charset="0"/>
                <a:cs typeface="Calibri" panose="020F0502020204030204" pitchFamily="34" charset="0"/>
              </a:rPr>
              <a:t>, den </a:t>
            </a:r>
            <a:r>
              <a:rPr lang="en-GB" dirty="0" err="1">
                <a:latin typeface="Calibri" panose="020F0502020204030204" pitchFamily="34" charset="0"/>
                <a:cs typeface="Calibri" panose="020F0502020204030204" pitchFamily="34" charset="0"/>
              </a:rPr>
              <a:t>Lernprozess</a:t>
            </a:r>
            <a:r>
              <a:rPr lang="en-GB" dirty="0">
                <a:latin typeface="Calibri" panose="020F0502020204030204" pitchFamily="34" charset="0"/>
                <a:cs typeface="Calibri" panose="020F0502020204030204" pitchFamily="34" charset="0"/>
              </a:rPr>
              <a:t> in all </a:t>
            </a:r>
            <a:r>
              <a:rPr lang="en-GB" dirty="0" err="1">
                <a:latin typeface="Calibri" panose="020F0502020204030204" pitchFamily="34" charset="0"/>
                <a:cs typeface="Calibri" panose="020F0502020204030204" pitchFamily="34" charset="0"/>
              </a:rPr>
              <a:t>seinen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Phasen</a:t>
            </a:r>
            <a:r>
              <a:rPr lang="en-GB" dirty="0">
                <a:latin typeface="Calibri" panose="020F0502020204030204" pitchFamily="34" charset="0"/>
                <a:cs typeface="Calibri" panose="020F0502020204030204" pitchFamily="34" charset="0"/>
              </a:rPr>
              <a:t> von der </a:t>
            </a:r>
            <a:r>
              <a:rPr lang="en-GB" dirty="0" err="1">
                <a:latin typeface="Calibri" panose="020F0502020204030204" pitchFamily="34" charset="0"/>
                <a:cs typeface="Calibri" panose="020F0502020204030204" pitchFamily="34" charset="0"/>
              </a:rPr>
              <a:t>Planung</a:t>
            </a:r>
            <a:r>
              <a:rPr lang="en-GB" dirty="0">
                <a:latin typeface="Calibri" panose="020F0502020204030204" pitchFamily="34" charset="0"/>
                <a:cs typeface="Calibri" panose="020F0502020204030204" pitchFamily="34" charset="0"/>
              </a:rPr>
              <a:t> und </a:t>
            </a:r>
            <a:r>
              <a:rPr lang="en-GB" dirty="0" err="1">
                <a:latin typeface="Calibri" panose="020F0502020204030204" pitchFamily="34" charset="0"/>
                <a:cs typeface="Calibri" panose="020F0502020204030204" pitchFamily="34" charset="0"/>
              </a:rPr>
              <a:t>Durchführung</a:t>
            </a:r>
            <a:r>
              <a:rPr lang="en-GB" dirty="0">
                <a:latin typeface="Calibri" panose="020F0502020204030204" pitchFamily="34" charset="0"/>
                <a:cs typeface="Calibri" panose="020F0502020204030204" pitchFamily="34" charset="0"/>
              </a:rPr>
              <a:t> bis </a:t>
            </a:r>
            <a:r>
              <a:rPr lang="en-GB" dirty="0" err="1">
                <a:latin typeface="Calibri" panose="020F0502020204030204" pitchFamily="34" charset="0"/>
                <a:cs typeface="Calibri" panose="020F0502020204030204" pitchFamily="34" charset="0"/>
              </a:rPr>
              <a:t>zur</a:t>
            </a:r>
            <a:r>
              <a:rPr lang="en-GB" dirty="0">
                <a:latin typeface="Calibri" panose="020F0502020204030204" pitchFamily="34" charset="0"/>
                <a:cs typeface="Calibri" panose="020F0502020204030204" pitchFamily="34" charset="0"/>
              </a:rPr>
              <a:t> Reflexion und Evaluation </a:t>
            </a:r>
            <a:r>
              <a:rPr lang="en-GB" dirty="0" err="1">
                <a:latin typeface="Calibri" panose="020F0502020204030204" pitchFamily="34" charset="0"/>
                <a:cs typeface="Calibri" panose="020F0502020204030204" pitchFamily="34" charset="0"/>
              </a:rPr>
              <a:t>selbstverantwortlich</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durchzuführen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Holec</a:t>
            </a:r>
            <a:r>
              <a:rPr lang="en-GB" dirty="0">
                <a:latin typeface="Calibri" panose="020F0502020204030204" pitchFamily="34" charset="0"/>
                <a:cs typeface="Calibri" panose="020F0502020204030204" pitchFamily="34" charset="0"/>
              </a:rPr>
              <a:t>, 1980, S.4 ff.)</a:t>
            </a:r>
          </a:p>
          <a:p>
            <a:pPr algn="l"/>
            <a:endParaRPr lang="en-GB" dirty="0">
              <a:latin typeface="Calibri" panose="020F0502020204030204" pitchFamily="34" charset="0"/>
              <a:cs typeface="Calibri" panose="020F0502020204030204" pitchFamily="34" charset="0"/>
            </a:endParaRPr>
          </a:p>
          <a:p>
            <a:pPr algn="l"/>
            <a:r>
              <a:rPr lang="en-GB" dirty="0" err="1">
                <a:latin typeface="Calibri" panose="020F0502020204030204" pitchFamily="34" charset="0"/>
                <a:cs typeface="Calibri" panose="020F0502020204030204" pitchFamily="34" charset="0"/>
              </a:rPr>
              <a:t>Lehren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wird</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überflussig</a:t>
            </a:r>
            <a:r>
              <a:rPr lang="en-GB" dirty="0">
                <a:latin typeface="Calibri" panose="020F0502020204030204" pitchFamily="34" charset="0"/>
                <a:cs typeface="Calibri" panose="020F0502020204030204" pitchFamily="34" charset="0"/>
              </a:rPr>
              <a:t> </a:t>
            </a:r>
          </a:p>
          <a:p>
            <a:pPr algn="l"/>
            <a:endParaRPr lang="en-GB" dirty="0">
              <a:latin typeface="Calibri" panose="020F0502020204030204" pitchFamily="34" charset="0"/>
              <a:cs typeface="Calibri" panose="020F0502020204030204" pitchFamily="34" charset="0"/>
            </a:endParaRPr>
          </a:p>
          <a:p>
            <a:pPr algn="l"/>
            <a:r>
              <a:rPr lang="en-GB"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Kritik</a:t>
            </a:r>
            <a:r>
              <a:rPr lang="en-GB" dirty="0">
                <a:latin typeface="Calibri" panose="020F0502020204030204" pitchFamily="34" charset="0"/>
                <a:cs typeface="Calibri" panose="020F0502020204030204" pitchFamily="34" charset="0"/>
              </a:rPr>
              <a:t>:  In </a:t>
            </a:r>
            <a:r>
              <a:rPr lang="en-GB" dirty="0" err="1">
                <a:latin typeface="Calibri" panose="020F0502020204030204" pitchFamily="34" charset="0"/>
                <a:cs typeface="Calibri" panose="020F0502020204030204" pitchFamily="34" charset="0"/>
              </a:rPr>
              <a:t>institutionellen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Schulräumen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nicht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praktikabel</a:t>
            </a:r>
            <a:r>
              <a:rPr lang="en-GB" dirty="0">
                <a:latin typeface="Calibri" panose="020F0502020204030204" pitchFamily="34" charset="0"/>
                <a:cs typeface="Calibri" panose="020F0502020204030204" pitchFamily="34" charset="0"/>
              </a:rPr>
              <a:t>: es </a:t>
            </a:r>
            <a:r>
              <a:rPr lang="en-GB" dirty="0" err="1">
                <a:latin typeface="Calibri" panose="020F0502020204030204" pitchFamily="34" charset="0"/>
                <a:cs typeface="Calibri" panose="020F0502020204030204" pitchFamily="34" charset="0"/>
              </a:rPr>
              <a:t>erfordert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Bereitstellung</a:t>
            </a:r>
            <a:r>
              <a:rPr lang="en-GB" dirty="0">
                <a:latin typeface="Calibri" panose="020F0502020204030204" pitchFamily="34" charset="0"/>
                <a:cs typeface="Calibri" panose="020F0502020204030204" pitchFamily="34" charset="0"/>
              </a:rPr>
              <a:t> von </a:t>
            </a:r>
            <a:r>
              <a:rPr lang="en-GB" dirty="0" err="1">
                <a:latin typeface="Calibri" panose="020F0502020204030204" pitchFamily="34" charset="0"/>
                <a:cs typeface="Calibri" panose="020F0502020204030204" pitchFamily="34" charset="0"/>
              </a:rPr>
              <a:t>umfangreichen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Materialien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begleitende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Beratung</a:t>
            </a:r>
            <a:r>
              <a:rPr lang="en-GB" dirty="0">
                <a:latin typeface="Calibri" panose="020F0502020204030204" pitchFamily="34" charset="0"/>
                <a:cs typeface="Calibri" panose="020F0502020204030204" pitchFamily="34" charset="0"/>
              </a:rPr>
              <a:t> und </a:t>
            </a:r>
            <a:r>
              <a:rPr lang="en-GB" dirty="0" err="1">
                <a:latin typeface="Calibri" panose="020F0502020204030204" pitchFamily="34" charset="0"/>
                <a:cs typeface="Calibri" panose="020F0502020204030204" pitchFamily="34" charset="0"/>
              </a:rPr>
              <a:t>eine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besondere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Ausbildung</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Selbstlernen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anzuleiten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072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363984"/>
            <a:ext cx="10871200" cy="914399"/>
          </a:xfrm>
        </p:spPr>
        <p:txBody>
          <a:bodyPr>
            <a:normAutofit/>
          </a:bodyPr>
          <a:lstStyle/>
          <a:p>
            <a:pPr algn="l"/>
            <a:r>
              <a:rPr lang="en-GB" sz="4400" b="1" dirty="0" err="1"/>
              <a:t>Autonomie-Versionen</a:t>
            </a:r>
            <a:r>
              <a:rPr lang="en-GB" sz="4400" b="1" dirty="0"/>
              <a:t>: </a:t>
            </a:r>
            <a:r>
              <a:rPr lang="en-GB" sz="4400" b="1" dirty="0" err="1"/>
              <a:t>Strategisch-Technisch</a:t>
            </a:r>
            <a:endParaRPr lang="en-GB" sz="4400" b="1" dirty="0"/>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660400" y="1953087"/>
            <a:ext cx="10871200" cy="3909233"/>
          </a:xfrm>
        </p:spPr>
        <p:txBody>
          <a:bodyPr/>
          <a:lstStyle/>
          <a:p>
            <a:pPr algn="l"/>
            <a:r>
              <a:rPr lang="en-GB" dirty="0"/>
              <a:t> </a:t>
            </a:r>
            <a:r>
              <a:rPr lang="en-GB" dirty="0" err="1"/>
              <a:t>Lernende</a:t>
            </a:r>
            <a:r>
              <a:rPr lang="en-GB" dirty="0"/>
              <a:t> </a:t>
            </a:r>
            <a:r>
              <a:rPr lang="en-GB" dirty="0" err="1"/>
              <a:t>sind</a:t>
            </a:r>
            <a:r>
              <a:rPr lang="en-GB" dirty="0"/>
              <a:t> </a:t>
            </a:r>
            <a:r>
              <a:rPr lang="en-GB" dirty="0" err="1"/>
              <a:t>autonom</a:t>
            </a:r>
            <a:r>
              <a:rPr lang="en-GB" dirty="0"/>
              <a:t>, </a:t>
            </a:r>
            <a:r>
              <a:rPr lang="en-GB" dirty="0" err="1"/>
              <a:t>wenn</a:t>
            </a:r>
            <a:r>
              <a:rPr lang="en-GB" dirty="0"/>
              <a:t> </a:t>
            </a:r>
            <a:r>
              <a:rPr lang="en-GB" dirty="0" err="1"/>
              <a:t>sie</a:t>
            </a:r>
            <a:r>
              <a:rPr lang="en-GB" dirty="0"/>
              <a:t> </a:t>
            </a:r>
            <a:r>
              <a:rPr lang="en-GB" dirty="0" err="1">
                <a:latin typeface="Calibri" panose="020F0502020204030204" pitchFamily="34" charset="0"/>
                <a:cs typeface="Calibri" panose="020F0502020204030204" pitchFamily="34" charset="0"/>
              </a:rPr>
              <a:t>über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ein</a:t>
            </a:r>
            <a:r>
              <a:rPr lang="en-GB" dirty="0">
                <a:latin typeface="Calibri" panose="020F0502020204030204" pitchFamily="34" charset="0"/>
                <a:cs typeface="Calibri" panose="020F0502020204030204" pitchFamily="34" charset="0"/>
              </a:rPr>
              <a:t> Repertoire an </a:t>
            </a:r>
            <a:r>
              <a:rPr lang="en-GB" dirty="0" err="1">
                <a:latin typeface="Calibri" panose="020F0502020204030204" pitchFamily="34" charset="0"/>
                <a:cs typeface="Calibri" panose="020F0502020204030204" pitchFamily="34" charset="0"/>
              </a:rPr>
              <a:t>Strategien</a:t>
            </a:r>
            <a:r>
              <a:rPr lang="en-GB" dirty="0">
                <a:latin typeface="Calibri" panose="020F0502020204030204" pitchFamily="34" charset="0"/>
                <a:cs typeface="Calibri" panose="020F0502020204030204" pitchFamily="34" charset="0"/>
              </a:rPr>
              <a:t> und </a:t>
            </a:r>
            <a:r>
              <a:rPr lang="en-GB" dirty="0" err="1">
                <a:latin typeface="Calibri" panose="020F0502020204030204" pitchFamily="34" charset="0"/>
                <a:cs typeface="Calibri" panose="020F0502020204030204" pitchFamily="34" charset="0"/>
              </a:rPr>
              <a:t>Techniken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verfügen</a:t>
            </a:r>
            <a:r>
              <a:rPr lang="en-GB" dirty="0">
                <a:latin typeface="Calibri" panose="020F0502020204030204" pitchFamily="34" charset="0"/>
                <a:cs typeface="Calibri" panose="020F0502020204030204" pitchFamily="34" charset="0"/>
              </a:rPr>
              <a:t>, die </a:t>
            </a:r>
            <a:r>
              <a:rPr lang="en-GB" dirty="0" err="1">
                <a:latin typeface="Calibri" panose="020F0502020204030204" pitchFamily="34" charset="0"/>
                <a:cs typeface="Calibri" panose="020F0502020204030204" pitchFamily="34" charset="0"/>
              </a:rPr>
              <a:t>sie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zielgerichtet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beim</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Fremsprachenlernen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einsetzen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können</a:t>
            </a:r>
            <a:r>
              <a:rPr lang="en-GB" dirty="0">
                <a:latin typeface="Calibri" panose="020F0502020204030204" pitchFamily="34" charset="0"/>
                <a:cs typeface="Calibri" panose="020F0502020204030204" pitchFamily="34" charset="0"/>
              </a:rPr>
              <a:t>, um </a:t>
            </a:r>
            <a:r>
              <a:rPr lang="en-GB" dirty="0" err="1">
                <a:latin typeface="Calibri" panose="020F0502020204030204" pitchFamily="34" charset="0"/>
                <a:cs typeface="Calibri" panose="020F0502020204030204" pitchFamily="34" charset="0"/>
              </a:rPr>
              <a:t>möglichst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effizient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zu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lernen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Lernende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als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Manager:innen</a:t>
            </a:r>
            <a:r>
              <a:rPr lang="en-GB" dirty="0">
                <a:latin typeface="Calibri" panose="020F0502020204030204" pitchFamily="34" charset="0"/>
                <a:cs typeface="Calibri" panose="020F0502020204030204" pitchFamily="34" charset="0"/>
              </a:rPr>
              <a:t>) </a:t>
            </a:r>
          </a:p>
          <a:p>
            <a:pPr algn="l"/>
            <a:endParaRPr lang="en-GB" dirty="0">
              <a:latin typeface="Calibri" panose="020F0502020204030204" pitchFamily="34" charset="0"/>
              <a:cs typeface="Calibri" panose="020F0502020204030204" pitchFamily="34" charset="0"/>
            </a:endParaRPr>
          </a:p>
          <a:p>
            <a:pPr algn="l"/>
            <a:r>
              <a:rPr lang="en-GB" dirty="0" err="1">
                <a:latin typeface="Calibri" panose="020F0502020204030204" pitchFamily="34" charset="0"/>
                <a:cs typeface="Calibri" panose="020F0502020204030204" pitchFamily="34" charset="0"/>
              </a:rPr>
              <a:t>Lehren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Schwerpunk</a:t>
            </a:r>
            <a:r>
              <a:rPr lang="en-GB" dirty="0">
                <a:latin typeface="Calibri" panose="020F0502020204030204" pitchFamily="34" charset="0"/>
                <a:cs typeface="Calibri" panose="020F0502020204030204" pitchFamily="34" charset="0"/>
              </a:rPr>
              <a:t> auf Training: </a:t>
            </a:r>
            <a:r>
              <a:rPr lang="en-GB" dirty="0" err="1">
                <a:latin typeface="Calibri" panose="020F0502020204030204" pitchFamily="34" charset="0"/>
                <a:cs typeface="Calibri" panose="020F0502020204030204" pitchFamily="34" charset="0"/>
              </a:rPr>
              <a:t>Trainieren</a:t>
            </a:r>
            <a:r>
              <a:rPr lang="en-GB" dirty="0">
                <a:latin typeface="Calibri" panose="020F0502020204030204" pitchFamily="34" charset="0"/>
                <a:cs typeface="Calibri" panose="020F0502020204030204" pitchFamily="34" charset="0"/>
              </a:rPr>
              <a:t> von </a:t>
            </a:r>
            <a:r>
              <a:rPr lang="en-GB" dirty="0" err="1">
                <a:latin typeface="Calibri" panose="020F0502020204030204" pitchFamily="34" charset="0"/>
                <a:cs typeface="Calibri" panose="020F0502020204030204" pitchFamily="34" charset="0"/>
              </a:rPr>
              <a:t>Techniken</a:t>
            </a:r>
            <a:r>
              <a:rPr lang="en-GB" dirty="0">
                <a:latin typeface="Calibri" panose="020F0502020204030204" pitchFamily="34" charset="0"/>
                <a:cs typeface="Calibri" panose="020F0502020204030204" pitchFamily="34" charset="0"/>
              </a:rPr>
              <a:t> un </a:t>
            </a:r>
            <a:r>
              <a:rPr lang="en-GB" dirty="0" err="1">
                <a:latin typeface="Calibri" panose="020F0502020204030204" pitchFamily="34" charset="0"/>
                <a:cs typeface="Calibri" panose="020F0502020204030204" pitchFamily="34" charset="0"/>
              </a:rPr>
              <a:t>Strategien</a:t>
            </a:r>
            <a:endParaRPr lang="en-GB" dirty="0">
              <a:latin typeface="Calibri" panose="020F0502020204030204" pitchFamily="34" charset="0"/>
              <a:cs typeface="Calibri" panose="020F0502020204030204" pitchFamily="34" charset="0"/>
            </a:endParaRPr>
          </a:p>
          <a:p>
            <a:pPr algn="l"/>
            <a:endParaRPr lang="en-GB" dirty="0">
              <a:latin typeface="Calibri" panose="020F0502020204030204" pitchFamily="34" charset="0"/>
              <a:cs typeface="Calibri" panose="020F0502020204030204" pitchFamily="34" charset="0"/>
            </a:endParaRPr>
          </a:p>
          <a:p>
            <a:pPr algn="l"/>
            <a:r>
              <a:rPr lang="en-GB" dirty="0" err="1">
                <a:latin typeface="Calibri" panose="020F0502020204030204" pitchFamily="34" charset="0"/>
                <a:cs typeface="Calibri" panose="020F0502020204030204" pitchFamily="34" charset="0"/>
              </a:rPr>
              <a:t>Kritik</a:t>
            </a:r>
            <a:r>
              <a:rPr lang="en-GB" dirty="0">
                <a:latin typeface="Calibri" panose="020F0502020204030204" pitchFamily="34" charset="0"/>
                <a:cs typeface="Calibri" panose="020F0502020204030204" pitchFamily="34" charset="0"/>
              </a:rPr>
              <a:t>: der </a:t>
            </a:r>
            <a:r>
              <a:rPr lang="en-GB" dirty="0" err="1">
                <a:latin typeface="Calibri" panose="020F0502020204030204" pitchFamily="34" charset="0"/>
                <a:cs typeface="Calibri" panose="020F0502020204030204" pitchFamily="34" charset="0"/>
              </a:rPr>
              <a:t>Begriff</a:t>
            </a:r>
            <a:r>
              <a:rPr lang="en-GB" dirty="0">
                <a:latin typeface="Calibri" panose="020F0502020204030204" pitchFamily="34" charset="0"/>
                <a:cs typeface="Calibri" panose="020F0502020204030204" pitchFamily="34" charset="0"/>
              </a:rPr>
              <a:t> von </a:t>
            </a:r>
            <a:r>
              <a:rPr lang="en-GB" dirty="0" err="1">
                <a:latin typeface="Calibri" panose="020F0502020204030204" pitchFamily="34" charset="0"/>
                <a:cs typeface="Calibri" panose="020F0502020204030204" pitchFamily="34" charset="0"/>
              </a:rPr>
              <a:t>Autonomie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wird</a:t>
            </a:r>
            <a:r>
              <a:rPr lang="en-GB" dirty="0">
                <a:latin typeface="Calibri" panose="020F0502020204030204" pitchFamily="34" charset="0"/>
                <a:cs typeface="Calibri" panose="020F0502020204030204" pitchFamily="34" charset="0"/>
              </a:rPr>
              <a:t> stark </a:t>
            </a:r>
            <a:r>
              <a:rPr lang="en-GB" dirty="0" err="1">
                <a:latin typeface="Calibri" panose="020F0502020204030204" pitchFamily="34" charset="0"/>
                <a:cs typeface="Calibri" panose="020F0502020204030204" pitchFamily="34" charset="0"/>
              </a:rPr>
              <a:t>reduziert</a:t>
            </a:r>
            <a:r>
              <a:rPr lang="en-GB" dirty="0">
                <a:latin typeface="Calibri" panose="020F0502020204030204" pitchFamily="34" charset="0"/>
                <a:cs typeface="Calibri" panose="020F0502020204030204" pitchFamily="34" charset="0"/>
              </a:rPr>
              <a:t> auf </a:t>
            </a:r>
            <a:r>
              <a:rPr lang="en-GB" dirty="0" err="1">
                <a:latin typeface="Calibri" panose="020F0502020204030204" pitchFamily="34" charset="0"/>
                <a:cs typeface="Calibri" panose="020F0502020204030204" pitchFamily="34" charset="0"/>
              </a:rPr>
              <a:t>effizientes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Selbstmanagement</a:t>
            </a:r>
            <a:endParaRPr lang="en-GB" dirty="0"/>
          </a:p>
          <a:p>
            <a:pPr algn="l"/>
            <a:endParaRPr lang="en-GB" dirty="0"/>
          </a:p>
          <a:p>
            <a:pPr algn="l"/>
            <a:endParaRPr lang="en-GB" dirty="0"/>
          </a:p>
        </p:txBody>
      </p:sp>
    </p:spTree>
    <p:extLst>
      <p:ext uri="{BB962C8B-B14F-4D97-AF65-F5344CB8AC3E}">
        <p14:creationId xmlns:p14="http://schemas.microsoft.com/office/powerpoint/2010/main" val="9029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230819"/>
            <a:ext cx="10871200" cy="541538"/>
          </a:xfrm>
        </p:spPr>
        <p:txBody>
          <a:bodyPr>
            <a:normAutofit fontScale="90000"/>
          </a:bodyPr>
          <a:lstStyle/>
          <a:p>
            <a:pPr algn="l"/>
            <a:r>
              <a:rPr lang="en-GB" sz="4000" b="1" dirty="0" err="1"/>
              <a:t>Autonomie-Versionen</a:t>
            </a:r>
            <a:r>
              <a:rPr lang="en-GB" sz="4000" b="1" dirty="0"/>
              <a:t>: </a:t>
            </a:r>
            <a:r>
              <a:rPr lang="en-GB" sz="4000" b="1" dirty="0" err="1"/>
              <a:t>Entwicklungspsychologisch</a:t>
            </a:r>
            <a:endParaRPr lang="en-GB" sz="4000" b="1" dirty="0"/>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660400" y="772357"/>
            <a:ext cx="10871200" cy="5202315"/>
          </a:xfrm>
        </p:spPr>
        <p:txBody>
          <a:bodyPr/>
          <a:lstStyle/>
          <a:p>
            <a:pPr algn="l"/>
            <a:endParaRPr lang="en-GB" dirty="0"/>
          </a:p>
          <a:p>
            <a:pPr algn="l"/>
            <a:r>
              <a:rPr lang="en-GB" dirty="0" err="1"/>
              <a:t>Autonomie</a:t>
            </a:r>
            <a:r>
              <a:rPr lang="en-GB" dirty="0"/>
              <a:t> </a:t>
            </a:r>
            <a:r>
              <a:rPr lang="en-GB" dirty="0" err="1"/>
              <a:t>als</a:t>
            </a:r>
            <a:r>
              <a:rPr lang="en-GB" dirty="0"/>
              <a:t> </a:t>
            </a:r>
            <a:r>
              <a:rPr lang="en-GB" dirty="0" err="1"/>
              <a:t>Selbständigkeit</a:t>
            </a:r>
            <a:r>
              <a:rPr lang="en-GB" dirty="0"/>
              <a:t>, die das Individuum </a:t>
            </a:r>
            <a:r>
              <a:rPr lang="en-GB" dirty="0" err="1"/>
              <a:t>im</a:t>
            </a:r>
            <a:r>
              <a:rPr lang="en-GB" dirty="0"/>
              <a:t> </a:t>
            </a:r>
            <a:r>
              <a:rPr lang="en-GB" dirty="0" err="1"/>
              <a:t>Laufe</a:t>
            </a:r>
            <a:r>
              <a:rPr lang="en-GB" dirty="0"/>
              <a:t> seiner </a:t>
            </a:r>
            <a:r>
              <a:rPr lang="en-GB" dirty="0" err="1"/>
              <a:t>Entwicklung</a:t>
            </a:r>
            <a:r>
              <a:rPr lang="en-GB" dirty="0"/>
              <a:t> </a:t>
            </a:r>
            <a:r>
              <a:rPr lang="en-GB" dirty="0" err="1"/>
              <a:t>mit</a:t>
            </a:r>
            <a:r>
              <a:rPr lang="en-GB" dirty="0"/>
              <a:t> </a:t>
            </a:r>
            <a:r>
              <a:rPr lang="en-GB" dirty="0" err="1"/>
              <a:t>Hilfe</a:t>
            </a:r>
            <a:r>
              <a:rPr lang="en-GB" dirty="0"/>
              <a:t> von </a:t>
            </a:r>
            <a:r>
              <a:rPr lang="en-GB" dirty="0" err="1"/>
              <a:t>anderen</a:t>
            </a:r>
            <a:r>
              <a:rPr lang="en-GB" dirty="0"/>
              <a:t> (</a:t>
            </a:r>
            <a:r>
              <a:rPr lang="en-GB" dirty="0" err="1"/>
              <a:t>Eltern</a:t>
            </a:r>
            <a:r>
              <a:rPr lang="en-GB" dirty="0"/>
              <a:t>, peer groups, </a:t>
            </a:r>
            <a:r>
              <a:rPr lang="en-GB" dirty="0" err="1"/>
              <a:t>LehrerInnen</a:t>
            </a:r>
            <a:r>
              <a:rPr lang="en-GB" dirty="0"/>
              <a:t>) </a:t>
            </a:r>
            <a:r>
              <a:rPr lang="en-GB" dirty="0" err="1"/>
              <a:t>erwirbt</a:t>
            </a:r>
            <a:r>
              <a:rPr lang="en-GB" dirty="0"/>
              <a:t>. </a:t>
            </a:r>
          </a:p>
          <a:p>
            <a:pPr algn="l"/>
            <a:r>
              <a:rPr lang="en-GB" dirty="0"/>
              <a:t>Little (1999) : </a:t>
            </a:r>
            <a:r>
              <a:rPr lang="en-GB" dirty="0" err="1"/>
              <a:t>Autonomie</a:t>
            </a:r>
            <a:r>
              <a:rPr lang="en-GB" dirty="0"/>
              <a:t> </a:t>
            </a:r>
            <a:r>
              <a:rPr lang="en-GB" dirty="0" err="1"/>
              <a:t>ist</a:t>
            </a:r>
            <a:r>
              <a:rPr lang="en-GB" dirty="0"/>
              <a:t> </a:t>
            </a:r>
            <a:r>
              <a:rPr lang="en-GB" dirty="0" err="1"/>
              <a:t>nicht</a:t>
            </a:r>
            <a:r>
              <a:rPr lang="en-GB" dirty="0"/>
              <a:t> </a:t>
            </a:r>
            <a:r>
              <a:rPr lang="en-GB" dirty="0" err="1"/>
              <a:t>autodidaktisch</a:t>
            </a:r>
            <a:r>
              <a:rPr lang="en-GB" dirty="0"/>
              <a:t> </a:t>
            </a:r>
            <a:r>
              <a:rPr lang="en-GB" dirty="0" err="1"/>
              <a:t>zu</a:t>
            </a:r>
            <a:r>
              <a:rPr lang="en-GB" dirty="0"/>
              <a:t> </a:t>
            </a:r>
            <a:r>
              <a:rPr lang="en-GB" dirty="0" err="1"/>
              <a:t>erwerben</a:t>
            </a:r>
            <a:r>
              <a:rPr lang="en-GB" dirty="0"/>
              <a:t>, </a:t>
            </a:r>
            <a:r>
              <a:rPr lang="en-GB" dirty="0" err="1"/>
              <a:t>sondern</a:t>
            </a:r>
            <a:r>
              <a:rPr lang="en-GB" dirty="0"/>
              <a:t> </a:t>
            </a:r>
            <a:r>
              <a:rPr lang="en-GB" dirty="0" err="1"/>
              <a:t>sie</a:t>
            </a:r>
            <a:r>
              <a:rPr lang="en-GB" dirty="0"/>
              <a:t> </a:t>
            </a:r>
            <a:r>
              <a:rPr lang="en-GB" dirty="0" err="1"/>
              <a:t>entsteht</a:t>
            </a:r>
            <a:r>
              <a:rPr lang="en-GB" dirty="0"/>
              <a:t> in </a:t>
            </a:r>
            <a:r>
              <a:rPr lang="en-GB" dirty="0" err="1"/>
              <a:t>Interaktionen</a:t>
            </a:r>
            <a:r>
              <a:rPr lang="en-GB" dirty="0"/>
              <a:t> </a:t>
            </a:r>
            <a:r>
              <a:rPr lang="en-GB" dirty="0" err="1"/>
              <a:t>mit</a:t>
            </a:r>
            <a:r>
              <a:rPr lang="en-GB" dirty="0"/>
              <a:t> </a:t>
            </a:r>
            <a:r>
              <a:rPr lang="en-GB" dirty="0" err="1"/>
              <a:t>Anderen</a:t>
            </a:r>
            <a:r>
              <a:rPr lang="en-GB" dirty="0"/>
              <a:t>. </a:t>
            </a:r>
          </a:p>
          <a:p>
            <a:pPr algn="l"/>
            <a:r>
              <a:rPr lang="en-GB" dirty="0" err="1"/>
              <a:t>Lernprozesse</a:t>
            </a:r>
            <a:r>
              <a:rPr lang="en-GB" dirty="0"/>
              <a:t> </a:t>
            </a:r>
            <a:r>
              <a:rPr lang="en-GB" dirty="0" err="1"/>
              <a:t>erscheinen</a:t>
            </a:r>
            <a:r>
              <a:rPr lang="en-GB" dirty="0"/>
              <a:t> </a:t>
            </a:r>
            <a:r>
              <a:rPr lang="en-GB" dirty="0" err="1"/>
              <a:t>primär</a:t>
            </a:r>
            <a:r>
              <a:rPr lang="en-GB" dirty="0"/>
              <a:t> </a:t>
            </a:r>
            <a:r>
              <a:rPr lang="en-GB" dirty="0" err="1"/>
              <a:t>als</a:t>
            </a:r>
            <a:r>
              <a:rPr lang="en-GB" dirty="0"/>
              <a:t> </a:t>
            </a:r>
            <a:r>
              <a:rPr lang="en-GB" dirty="0" err="1"/>
              <a:t>Prozesse</a:t>
            </a:r>
            <a:r>
              <a:rPr lang="en-GB" dirty="0"/>
              <a:t> der </a:t>
            </a:r>
            <a:r>
              <a:rPr lang="en-GB" dirty="0" err="1"/>
              <a:t>Loslösung</a:t>
            </a:r>
            <a:r>
              <a:rPr lang="en-GB" dirty="0"/>
              <a:t>: </a:t>
            </a:r>
            <a:r>
              <a:rPr lang="en-GB" dirty="0" err="1"/>
              <a:t>Wir</a:t>
            </a:r>
            <a:r>
              <a:rPr lang="en-GB" dirty="0"/>
              <a:t> </a:t>
            </a:r>
            <a:r>
              <a:rPr lang="en-GB" dirty="0" err="1"/>
              <a:t>lernen</a:t>
            </a:r>
            <a:r>
              <a:rPr lang="en-GB" dirty="0"/>
              <a:t> </a:t>
            </a:r>
            <a:r>
              <a:rPr lang="en-GB" dirty="0" err="1"/>
              <a:t>im</a:t>
            </a:r>
            <a:r>
              <a:rPr lang="en-GB" dirty="0"/>
              <a:t> </a:t>
            </a:r>
            <a:r>
              <a:rPr lang="en-GB" dirty="0" err="1"/>
              <a:t>Laufe</a:t>
            </a:r>
            <a:r>
              <a:rPr lang="en-GB" dirty="0"/>
              <a:t> </a:t>
            </a:r>
            <a:r>
              <a:rPr lang="en-GB" dirty="0" err="1"/>
              <a:t>unserer</a:t>
            </a:r>
            <a:r>
              <a:rPr lang="en-GB" dirty="0"/>
              <a:t> </a:t>
            </a:r>
            <a:r>
              <a:rPr lang="en-GB" dirty="0" err="1"/>
              <a:t>Entwicklung</a:t>
            </a:r>
            <a:r>
              <a:rPr lang="en-GB" dirty="0"/>
              <a:t>, </a:t>
            </a:r>
            <a:r>
              <a:rPr lang="en-GB" dirty="0" err="1"/>
              <a:t>etwas</a:t>
            </a:r>
            <a:r>
              <a:rPr lang="en-GB" dirty="0"/>
              <a:t> </a:t>
            </a:r>
            <a:r>
              <a:rPr lang="en-GB" dirty="0" err="1"/>
              <a:t>allein</a:t>
            </a:r>
            <a:r>
              <a:rPr lang="en-GB" dirty="0"/>
              <a:t> und </a:t>
            </a:r>
            <a:r>
              <a:rPr lang="en-GB" dirty="0" err="1"/>
              <a:t>ohne</a:t>
            </a:r>
            <a:r>
              <a:rPr lang="en-GB" dirty="0"/>
              <a:t> </a:t>
            </a:r>
            <a:r>
              <a:rPr lang="en-GB" dirty="0" err="1"/>
              <a:t>fremde</a:t>
            </a:r>
            <a:r>
              <a:rPr lang="en-GB" dirty="0"/>
              <a:t> </a:t>
            </a:r>
            <a:r>
              <a:rPr lang="en-GB" dirty="0" err="1"/>
              <a:t>Hilfe</a:t>
            </a:r>
            <a:r>
              <a:rPr lang="en-GB" dirty="0"/>
              <a:t> </a:t>
            </a:r>
            <a:r>
              <a:rPr lang="en-GB" dirty="0" err="1"/>
              <a:t>zu</a:t>
            </a:r>
            <a:r>
              <a:rPr lang="en-GB" dirty="0"/>
              <a:t> tun und </a:t>
            </a:r>
            <a:r>
              <a:rPr lang="en-GB" dirty="0" err="1"/>
              <a:t>zu</a:t>
            </a:r>
            <a:r>
              <a:rPr lang="en-GB" dirty="0"/>
              <a:t> </a:t>
            </a:r>
            <a:r>
              <a:rPr lang="en-GB" dirty="0" err="1"/>
              <a:t>sagen</a:t>
            </a:r>
            <a:r>
              <a:rPr lang="en-GB" dirty="0"/>
              <a:t>.</a:t>
            </a:r>
          </a:p>
          <a:p>
            <a:pPr algn="l"/>
            <a:endParaRPr lang="en-GB" dirty="0"/>
          </a:p>
          <a:p>
            <a:pPr algn="l"/>
            <a:r>
              <a:rPr lang="en-GB" dirty="0" err="1"/>
              <a:t>Lehrende</a:t>
            </a:r>
            <a:r>
              <a:rPr lang="en-GB" dirty="0"/>
              <a:t> </a:t>
            </a:r>
            <a:r>
              <a:rPr lang="en-GB" dirty="0" err="1"/>
              <a:t>erf</a:t>
            </a:r>
            <a:r>
              <a:rPr lang="en-GB" dirty="0" err="1">
                <a:latin typeface="Calibri" panose="020F0502020204030204" pitchFamily="34" charset="0"/>
                <a:cs typeface="Calibri" panose="020F0502020204030204" pitchFamily="34" charset="0"/>
              </a:rPr>
              <a:t>üllen</a:t>
            </a:r>
            <a:r>
              <a:rPr lang="en-GB" dirty="0">
                <a:latin typeface="Calibri" panose="020F0502020204030204" pitchFamily="34" charset="0"/>
                <a:cs typeface="Calibri" panose="020F0502020204030204" pitchFamily="34" charset="0"/>
              </a:rPr>
              <a:t> die </a:t>
            </a:r>
            <a:r>
              <a:rPr lang="en-GB" dirty="0" err="1">
                <a:latin typeface="Calibri" panose="020F0502020204030204" pitchFamily="34" charset="0"/>
                <a:cs typeface="Calibri" panose="020F0502020204030204" pitchFamily="34" charset="0"/>
              </a:rPr>
              <a:t>Funktionen</a:t>
            </a:r>
            <a:r>
              <a:rPr lang="en-GB" dirty="0">
                <a:latin typeface="Calibri" panose="020F0502020204030204" pitchFamily="34" charset="0"/>
                <a:cs typeface="Calibri" panose="020F0502020204030204" pitchFamily="34" charset="0"/>
              </a:rPr>
              <a:t> von </a:t>
            </a:r>
            <a:r>
              <a:rPr lang="en-GB" dirty="0" err="1">
                <a:latin typeface="Calibri" panose="020F0502020204030204" pitchFamily="34" charset="0"/>
                <a:cs typeface="Calibri" panose="020F0502020204030204" pitchFamily="34" charset="0"/>
              </a:rPr>
              <a:t>Vorbildern</a:t>
            </a:r>
            <a:r>
              <a:rPr lang="en-GB" dirty="0">
                <a:latin typeface="Calibri" panose="020F0502020204030204" pitchFamily="34" charset="0"/>
                <a:cs typeface="Calibri" panose="020F0502020204030204" pitchFamily="34" charset="0"/>
              </a:rPr>
              <a:t> und </a:t>
            </a:r>
            <a:r>
              <a:rPr lang="en-GB" dirty="0" err="1">
                <a:latin typeface="Calibri" panose="020F0502020204030204" pitchFamily="34" charset="0"/>
                <a:cs typeface="Calibri" panose="020F0502020204030204" pitchFamily="34" charset="0"/>
              </a:rPr>
              <a:t>HelferInnen</a:t>
            </a:r>
            <a:r>
              <a:rPr lang="en-GB" dirty="0">
                <a:latin typeface="Calibri" panose="020F0502020204030204" pitchFamily="34" charset="0"/>
                <a:cs typeface="Calibri" panose="020F0502020204030204" pitchFamily="34" charset="0"/>
              </a:rPr>
              <a:t>.</a:t>
            </a:r>
          </a:p>
          <a:p>
            <a:pPr algn="l"/>
            <a:endParaRPr lang="en-GB" dirty="0">
              <a:latin typeface="Calibri" panose="020F0502020204030204" pitchFamily="34" charset="0"/>
              <a:cs typeface="Calibri" panose="020F0502020204030204" pitchFamily="34" charset="0"/>
            </a:endParaRPr>
          </a:p>
          <a:p>
            <a:pPr algn="l"/>
            <a:r>
              <a:rPr lang="en-GB" dirty="0" err="1">
                <a:latin typeface="Calibri" panose="020F0502020204030204" pitchFamily="34" charset="0"/>
                <a:cs typeface="Calibri" panose="020F0502020204030204" pitchFamily="34" charset="0"/>
              </a:rPr>
              <a:t>Kritik</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Lehren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steuert</a:t>
            </a:r>
            <a:r>
              <a:rPr lang="en-GB" dirty="0">
                <a:latin typeface="Calibri" panose="020F0502020204030204" pitchFamily="34" charset="0"/>
                <a:cs typeface="Calibri" panose="020F0502020204030204" pitchFamily="34" charset="0"/>
              </a:rPr>
              <a:t> den </a:t>
            </a:r>
            <a:r>
              <a:rPr lang="en-GB" dirty="0" err="1">
                <a:latin typeface="Calibri" panose="020F0502020204030204" pitchFamily="34" charset="0"/>
                <a:cs typeface="Calibri" panose="020F0502020204030204" pitchFamily="34" charset="0"/>
              </a:rPr>
              <a:t>Lernprozess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Protektionismus</a:t>
            </a:r>
            <a:r>
              <a:rPr lang="en-GB" dirty="0">
                <a:latin typeface="Calibri" panose="020F0502020204030204" pitchFamily="34" charset="0"/>
                <a:cs typeface="Calibri" panose="020F0502020204030204" pitchFamily="34" charset="0"/>
              </a:rPr>
              <a:t>) </a:t>
            </a:r>
            <a:endParaRPr lang="en-GB" dirty="0"/>
          </a:p>
        </p:txBody>
      </p:sp>
    </p:spTree>
    <p:extLst>
      <p:ext uri="{BB962C8B-B14F-4D97-AF65-F5344CB8AC3E}">
        <p14:creationId xmlns:p14="http://schemas.microsoft.com/office/powerpoint/2010/main" val="144216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706B-0DE0-4D24-B7C9-D40E6718E3A4}"/>
              </a:ext>
            </a:extLst>
          </p:cNvPr>
          <p:cNvSpPr>
            <a:spLocks noGrp="1"/>
          </p:cNvSpPr>
          <p:nvPr>
            <p:ph type="title"/>
          </p:nvPr>
        </p:nvSpPr>
        <p:spPr>
          <a:xfrm>
            <a:off x="490654" y="365126"/>
            <a:ext cx="11218126" cy="616182"/>
          </a:xfrm>
        </p:spPr>
        <p:txBody>
          <a:bodyPr>
            <a:normAutofit fontScale="90000"/>
          </a:bodyPr>
          <a:lstStyle/>
          <a:p>
            <a:r>
              <a:rPr lang="en-GB" b="1" dirty="0"/>
              <a:t>Ein </a:t>
            </a:r>
            <a:r>
              <a:rPr lang="en-GB" b="1" dirty="0" err="1"/>
              <a:t>dynamisches</a:t>
            </a:r>
            <a:r>
              <a:rPr lang="en-GB" b="1" dirty="0"/>
              <a:t> </a:t>
            </a:r>
            <a:r>
              <a:rPr lang="en-GB" b="1" dirty="0" err="1"/>
              <a:t>Autonomiemodell</a:t>
            </a:r>
            <a:r>
              <a:rPr lang="en-GB" b="1" dirty="0"/>
              <a:t> </a:t>
            </a:r>
            <a:r>
              <a:rPr lang="en-GB" dirty="0"/>
              <a:t>(</a:t>
            </a:r>
            <a:r>
              <a:rPr lang="en-GB" dirty="0" err="1"/>
              <a:t>Tassinari</a:t>
            </a:r>
            <a:r>
              <a:rPr lang="en-GB" dirty="0"/>
              <a:t>, 2010) </a:t>
            </a:r>
          </a:p>
        </p:txBody>
      </p:sp>
      <p:sp>
        <p:nvSpPr>
          <p:cNvPr id="3" name="Content Placeholder 2">
            <a:extLst>
              <a:ext uri="{FF2B5EF4-FFF2-40B4-BE49-F238E27FC236}">
                <a16:creationId xmlns:a16="http://schemas.microsoft.com/office/drawing/2014/main" id="{BB2A0CC5-0D90-4920-9BFC-D71E246449B5}"/>
              </a:ext>
            </a:extLst>
          </p:cNvPr>
          <p:cNvSpPr>
            <a:spLocks noGrp="1"/>
          </p:cNvSpPr>
          <p:nvPr>
            <p:ph idx="1"/>
          </p:nvPr>
        </p:nvSpPr>
        <p:spPr>
          <a:xfrm>
            <a:off x="490654" y="1225118"/>
            <a:ext cx="11218126" cy="4651575"/>
          </a:xfrm>
        </p:spPr>
        <p:txBody>
          <a:bodyPr/>
          <a:lstStyle/>
          <a:p>
            <a:pPr marL="0" indent="0">
              <a:buNone/>
            </a:pPr>
            <a:r>
              <a:rPr lang="en-GB" dirty="0" err="1"/>
              <a:t>Zentrale</a:t>
            </a:r>
            <a:r>
              <a:rPr lang="en-GB" dirty="0"/>
              <a:t> </a:t>
            </a:r>
            <a:r>
              <a:rPr lang="en-GB" dirty="0" err="1"/>
              <a:t>Elemente</a:t>
            </a:r>
            <a:r>
              <a:rPr lang="en-GB" dirty="0"/>
              <a:t> der </a:t>
            </a:r>
            <a:r>
              <a:rPr lang="en-GB" dirty="0" err="1"/>
              <a:t>Lernendenautonomie</a:t>
            </a:r>
            <a:r>
              <a:rPr lang="en-GB" dirty="0"/>
              <a:t>: </a:t>
            </a:r>
          </a:p>
          <a:p>
            <a:r>
              <a:rPr lang="en-GB" dirty="0"/>
              <a:t>Die </a:t>
            </a:r>
            <a:r>
              <a:rPr lang="en-GB" dirty="0" err="1"/>
              <a:t>Strukturierung</a:t>
            </a:r>
            <a:r>
              <a:rPr lang="en-GB" dirty="0"/>
              <a:t> des </a:t>
            </a:r>
            <a:r>
              <a:rPr lang="en-GB" dirty="0" err="1"/>
              <a:t>Wissens</a:t>
            </a:r>
            <a:endParaRPr lang="en-GB" dirty="0"/>
          </a:p>
          <a:p>
            <a:r>
              <a:rPr lang="en-GB" dirty="0"/>
              <a:t>Den </a:t>
            </a:r>
            <a:r>
              <a:rPr lang="en-GB" dirty="0" err="1"/>
              <a:t>Umgang</a:t>
            </a:r>
            <a:r>
              <a:rPr lang="en-GB" dirty="0"/>
              <a:t> </a:t>
            </a:r>
            <a:r>
              <a:rPr lang="en-GB" dirty="0" err="1"/>
              <a:t>mit</a:t>
            </a:r>
            <a:r>
              <a:rPr lang="en-GB" dirty="0"/>
              <a:t> den </a:t>
            </a:r>
            <a:r>
              <a:rPr lang="en-GB" dirty="0" err="1"/>
              <a:t>eigenen</a:t>
            </a:r>
            <a:r>
              <a:rPr lang="en-GB" dirty="0"/>
              <a:t> </a:t>
            </a:r>
            <a:r>
              <a:rPr lang="en-GB" dirty="0" err="1"/>
              <a:t>Gef</a:t>
            </a:r>
            <a:r>
              <a:rPr lang="en-GB" dirty="0" err="1">
                <a:latin typeface="Calibri" panose="020F0502020204030204" pitchFamily="34" charset="0"/>
                <a:cs typeface="Calibri" panose="020F0502020204030204" pitchFamily="34" charset="0"/>
              </a:rPr>
              <a:t>ühlen</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Die </a:t>
            </a:r>
            <a:r>
              <a:rPr lang="en-GB" dirty="0" err="1">
                <a:latin typeface="Calibri" panose="020F0502020204030204" pitchFamily="34" charset="0"/>
                <a:cs typeface="Calibri" panose="020F0502020204030204" pitchFamily="34" charset="0"/>
              </a:rPr>
              <a:t>Selbstmotivierung</a:t>
            </a:r>
            <a:endParaRPr lang="en-GB" dirty="0">
              <a:latin typeface="Calibri" panose="020F0502020204030204" pitchFamily="34" charset="0"/>
              <a:cs typeface="Calibri" panose="020F0502020204030204" pitchFamily="34" charset="0"/>
            </a:endParaRPr>
          </a:p>
          <a:p>
            <a:r>
              <a:rPr lang="en-GB" dirty="0" err="1">
                <a:latin typeface="Calibri" panose="020F0502020204030204" pitchFamily="34" charset="0"/>
                <a:cs typeface="Calibri" panose="020F0502020204030204" pitchFamily="34" charset="0"/>
              </a:rPr>
              <a:t>Planung</a:t>
            </a:r>
            <a:r>
              <a:rPr lang="en-GB" dirty="0">
                <a:latin typeface="Calibri" panose="020F0502020204030204" pitchFamily="34" charset="0"/>
                <a:cs typeface="Calibri" panose="020F0502020204030204" pitchFamily="34" charset="0"/>
              </a:rPr>
              <a:t> und </a:t>
            </a:r>
            <a:r>
              <a:rPr lang="en-GB" dirty="0" err="1">
                <a:latin typeface="Calibri" panose="020F0502020204030204" pitchFamily="34" charset="0"/>
                <a:cs typeface="Calibri" panose="020F0502020204030204" pitchFamily="34" charset="0"/>
              </a:rPr>
              <a:t>Überwachung</a:t>
            </a:r>
            <a:r>
              <a:rPr lang="en-GB" dirty="0">
                <a:latin typeface="Calibri" panose="020F0502020204030204" pitchFamily="34" charset="0"/>
                <a:cs typeface="Calibri" panose="020F0502020204030204" pitchFamily="34" charset="0"/>
              </a:rPr>
              <a:t> des </a:t>
            </a:r>
            <a:r>
              <a:rPr lang="en-GB" dirty="0" err="1">
                <a:latin typeface="Calibri" panose="020F0502020204030204" pitchFamily="34" charset="0"/>
                <a:cs typeface="Calibri" panose="020F0502020204030204" pitchFamily="34" charset="0"/>
              </a:rPr>
              <a:t>Lernprozesses</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Die </a:t>
            </a:r>
            <a:r>
              <a:rPr lang="en-GB" dirty="0" err="1">
                <a:latin typeface="Calibri" panose="020F0502020204030204" pitchFamily="34" charset="0"/>
                <a:cs typeface="Calibri" panose="020F0502020204030204" pitchFamily="34" charset="0"/>
              </a:rPr>
              <a:t>Selbstevaluation</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Die </a:t>
            </a:r>
            <a:r>
              <a:rPr lang="en-GB" dirty="0" err="1">
                <a:latin typeface="Calibri" panose="020F0502020204030204" pitchFamily="34" charset="0"/>
                <a:cs typeface="Calibri" panose="020F0502020204030204" pitchFamily="34" charset="0"/>
              </a:rPr>
              <a:t>Kooperation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mit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anderen</a:t>
            </a:r>
            <a:endParaRPr lang="en-GB"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2493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538481"/>
            <a:ext cx="10871200" cy="822960"/>
          </a:xfrm>
        </p:spPr>
        <p:txBody>
          <a:bodyPr>
            <a:normAutofit fontScale="90000"/>
          </a:bodyPr>
          <a:lstStyle/>
          <a:p>
            <a:pPr algn="l"/>
            <a:r>
              <a:rPr lang="en-GB" b="1" dirty="0"/>
              <a:t>Was </a:t>
            </a:r>
            <a:r>
              <a:rPr lang="en-GB" b="1" dirty="0" err="1"/>
              <a:t>bedeutet</a:t>
            </a:r>
            <a:r>
              <a:rPr lang="en-GB" b="1" dirty="0"/>
              <a:t> Reflexion?</a:t>
            </a:r>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660400" y="1361441"/>
            <a:ext cx="10871200" cy="4500879"/>
          </a:xfrm>
        </p:spPr>
        <p:txBody>
          <a:bodyPr/>
          <a:lstStyle/>
          <a:p>
            <a:pPr algn="l" eaLnBrk="1" hangingPunct="1"/>
            <a:endParaRPr lang="en-GB" altLang="en-US" sz="2400" b="1" dirty="0">
              <a:cs typeface="Times" panose="02020603050405020304" pitchFamily="18" charset="0"/>
            </a:endParaRPr>
          </a:p>
          <a:p>
            <a:pPr algn="l" eaLnBrk="1" hangingPunct="1"/>
            <a:r>
              <a:rPr lang="en-GB" altLang="en-US" sz="2400" b="1" dirty="0">
                <a:cs typeface="Times" panose="02020603050405020304" pitchFamily="18" charset="0"/>
              </a:rPr>
              <a:t>John Dewey</a:t>
            </a:r>
            <a:r>
              <a:rPr lang="en-GB" altLang="en-US" sz="2400" dirty="0">
                <a:cs typeface="Times" panose="02020603050405020304" pitchFamily="18" charset="0"/>
              </a:rPr>
              <a:t> (1938, 87-88): “To reflect is to look back over what has been done so as to extract the net meanings which are the capital stock for intelligent dealing with further experiences.  It is the heart of intellectual organisation and of the disciplined mind.”</a:t>
            </a:r>
          </a:p>
          <a:p>
            <a:pPr algn="l" eaLnBrk="1" hangingPunct="1"/>
            <a:endParaRPr lang="en-GB" altLang="en-US" sz="2400" dirty="0">
              <a:cs typeface="Times" panose="02020603050405020304" pitchFamily="18" charset="0"/>
            </a:endParaRPr>
          </a:p>
          <a:p>
            <a:pPr marL="342900" indent="-342900" algn="l" eaLnBrk="1" hangingPunct="1">
              <a:buFont typeface="Symbol" panose="05050102010706020507" pitchFamily="18" charset="2"/>
              <a:buChar char="-"/>
            </a:pPr>
            <a:r>
              <a:rPr lang="en-GB" altLang="en-US" dirty="0" err="1">
                <a:cs typeface="Times" panose="02020603050405020304" pitchFamily="18" charset="0"/>
              </a:rPr>
              <a:t>Zusammenspiel</a:t>
            </a:r>
            <a:r>
              <a:rPr lang="en-GB" altLang="en-US" dirty="0">
                <a:cs typeface="Times" panose="02020603050405020304" pitchFamily="18" charset="0"/>
              </a:rPr>
              <a:t> </a:t>
            </a:r>
            <a:r>
              <a:rPr lang="en-GB" altLang="en-US" dirty="0" err="1">
                <a:cs typeface="Times" panose="02020603050405020304" pitchFamily="18" charset="0"/>
              </a:rPr>
              <a:t>zwischen</a:t>
            </a:r>
            <a:r>
              <a:rPr lang="en-GB" altLang="en-US" dirty="0">
                <a:cs typeface="Times" panose="02020603050405020304" pitchFamily="18" charset="0"/>
              </a:rPr>
              <a:t> </a:t>
            </a:r>
            <a:r>
              <a:rPr lang="en-GB" altLang="en-US" dirty="0" err="1">
                <a:cs typeface="Times" panose="02020603050405020304" pitchFamily="18" charset="0"/>
              </a:rPr>
              <a:t>dem</a:t>
            </a:r>
            <a:r>
              <a:rPr lang="en-GB" altLang="en-US" dirty="0">
                <a:cs typeface="Times" panose="02020603050405020304" pitchFamily="18" charset="0"/>
              </a:rPr>
              <a:t> </a:t>
            </a:r>
            <a:r>
              <a:rPr lang="en-GB" altLang="en-US" i="1" dirty="0" err="1">
                <a:cs typeface="Times" panose="02020603050405020304" pitchFamily="18" charset="0"/>
              </a:rPr>
              <a:t>Blick</a:t>
            </a:r>
            <a:r>
              <a:rPr lang="en-GB" altLang="en-US" i="1" dirty="0">
                <a:cs typeface="Times" panose="02020603050405020304" pitchFamily="18" charset="0"/>
              </a:rPr>
              <a:t> </a:t>
            </a:r>
            <a:r>
              <a:rPr lang="en-GB" altLang="en-US" i="1" dirty="0" err="1">
                <a:cs typeface="Times" panose="02020603050405020304" pitchFamily="18" charset="0"/>
              </a:rPr>
              <a:t>nach</a:t>
            </a:r>
            <a:r>
              <a:rPr lang="en-GB" altLang="en-US" i="1" dirty="0">
                <a:cs typeface="Times" panose="02020603050405020304" pitchFamily="18" charset="0"/>
              </a:rPr>
              <a:t> </a:t>
            </a:r>
            <a:r>
              <a:rPr lang="en-GB" altLang="en-US" i="1" dirty="0" err="1">
                <a:cs typeface="Times" panose="02020603050405020304" pitchFamily="18" charset="0"/>
              </a:rPr>
              <a:t>vorne</a:t>
            </a:r>
            <a:r>
              <a:rPr lang="en-GB" altLang="en-US" i="1" dirty="0">
                <a:cs typeface="Times" panose="02020603050405020304" pitchFamily="18" charset="0"/>
              </a:rPr>
              <a:t> </a:t>
            </a:r>
            <a:r>
              <a:rPr lang="en-GB" altLang="en-US" dirty="0">
                <a:cs typeface="Times" panose="02020603050405020304" pitchFamily="18" charset="0"/>
              </a:rPr>
              <a:t>(</a:t>
            </a:r>
            <a:r>
              <a:rPr lang="en-GB" altLang="en-US" dirty="0" err="1">
                <a:cs typeface="Times" panose="02020603050405020304" pitchFamily="18" charset="0"/>
              </a:rPr>
              <a:t>Handeln</a:t>
            </a:r>
            <a:r>
              <a:rPr lang="en-GB" altLang="en-US" dirty="0">
                <a:cs typeface="Times" panose="02020603050405020304" pitchFamily="18" charset="0"/>
              </a:rPr>
              <a:t> auf der Basis von </a:t>
            </a:r>
            <a:r>
              <a:rPr lang="en-GB" altLang="en-US" dirty="0" err="1">
                <a:cs typeface="Times" panose="02020603050405020304" pitchFamily="18" charset="0"/>
              </a:rPr>
              <a:t>Konzepten</a:t>
            </a:r>
            <a:r>
              <a:rPr lang="en-GB" altLang="en-US" dirty="0">
                <a:cs typeface="Times" panose="02020603050405020304" pitchFamily="18" charset="0"/>
              </a:rPr>
              <a:t>) und </a:t>
            </a:r>
            <a:r>
              <a:rPr lang="en-GB" altLang="en-US" dirty="0" err="1">
                <a:cs typeface="Times" panose="02020603050405020304" pitchFamily="18" charset="0"/>
              </a:rPr>
              <a:t>dem</a:t>
            </a:r>
            <a:r>
              <a:rPr lang="en-GB" altLang="en-US" dirty="0">
                <a:cs typeface="Times" panose="02020603050405020304" pitchFamily="18" charset="0"/>
              </a:rPr>
              <a:t> </a:t>
            </a:r>
            <a:r>
              <a:rPr lang="en-GB" altLang="en-US" i="1" dirty="0" err="1">
                <a:cs typeface="Times" panose="02020603050405020304" pitchFamily="18" charset="0"/>
              </a:rPr>
              <a:t>Blick</a:t>
            </a:r>
            <a:r>
              <a:rPr lang="en-GB" altLang="en-US" i="1" dirty="0">
                <a:cs typeface="Times" panose="02020603050405020304" pitchFamily="18" charset="0"/>
              </a:rPr>
              <a:t> </a:t>
            </a:r>
            <a:r>
              <a:rPr lang="en-GB" altLang="en-US" i="1" dirty="0" err="1">
                <a:cs typeface="Times" panose="02020603050405020304" pitchFamily="18" charset="0"/>
              </a:rPr>
              <a:t>zurück</a:t>
            </a:r>
            <a:r>
              <a:rPr lang="en-GB" altLang="en-US" dirty="0">
                <a:cs typeface="Times" panose="02020603050405020304" pitchFamily="18" charset="0"/>
              </a:rPr>
              <a:t>.</a:t>
            </a:r>
            <a:endParaRPr lang="en-GB" altLang="en-US" sz="2400" dirty="0">
              <a:cs typeface="Times" panose="02020603050405020304" pitchFamily="18" charset="0"/>
            </a:endParaRPr>
          </a:p>
          <a:p>
            <a:pPr marL="342900" indent="-342900" algn="l" eaLnBrk="1" hangingPunct="1">
              <a:buFont typeface="Symbol" panose="05050102010706020507" pitchFamily="18" charset="2"/>
              <a:buChar char="-"/>
            </a:pPr>
            <a:r>
              <a:rPr lang="en-GB" altLang="en-US" dirty="0" err="1">
                <a:cs typeface="Times" panose="02020603050405020304" pitchFamily="18" charset="0"/>
              </a:rPr>
              <a:t>Lernen</a:t>
            </a:r>
            <a:r>
              <a:rPr lang="en-GB" altLang="en-US" dirty="0">
                <a:cs typeface="Times" panose="02020603050405020304" pitchFamily="18" charset="0"/>
              </a:rPr>
              <a:t> </a:t>
            </a:r>
            <a:r>
              <a:rPr lang="en-GB" altLang="en-US" dirty="0" err="1">
                <a:cs typeface="Times" panose="02020603050405020304" pitchFamily="18" charset="0"/>
              </a:rPr>
              <a:t>als</a:t>
            </a:r>
            <a:r>
              <a:rPr lang="en-GB" altLang="en-US" dirty="0">
                <a:cs typeface="Times" panose="02020603050405020304" pitchFamily="18" charset="0"/>
              </a:rPr>
              <a:t> </a:t>
            </a:r>
            <a:r>
              <a:rPr lang="en-GB" altLang="en-US" dirty="0" err="1">
                <a:cs typeface="Times" panose="02020603050405020304" pitchFamily="18" charset="0"/>
              </a:rPr>
              <a:t>kontiuierlicher</a:t>
            </a:r>
            <a:r>
              <a:rPr lang="en-GB" altLang="en-US" i="1" dirty="0">
                <a:cs typeface="Times" panose="02020603050405020304" pitchFamily="18" charset="0"/>
              </a:rPr>
              <a:t> </a:t>
            </a:r>
            <a:r>
              <a:rPr lang="en-GB" altLang="en-US" i="1" dirty="0" err="1">
                <a:cs typeface="Times" panose="02020603050405020304" pitchFamily="18" charset="0"/>
              </a:rPr>
              <a:t>Prozess</a:t>
            </a:r>
            <a:r>
              <a:rPr lang="en-GB" altLang="en-US" i="1" dirty="0">
                <a:cs typeface="Times" panose="02020603050405020304" pitchFamily="18" charset="0"/>
              </a:rPr>
              <a:t> der </a:t>
            </a:r>
            <a:r>
              <a:rPr lang="en-GB" altLang="en-US" i="1" dirty="0" err="1">
                <a:cs typeface="Times" panose="02020603050405020304" pitchFamily="18" charset="0"/>
              </a:rPr>
              <a:t>Rekonstruktion</a:t>
            </a:r>
            <a:r>
              <a:rPr lang="en-GB" altLang="en-US" i="1" dirty="0">
                <a:cs typeface="Times" panose="02020603050405020304" pitchFamily="18" charset="0"/>
              </a:rPr>
              <a:t> von </a:t>
            </a:r>
            <a:r>
              <a:rPr lang="en-GB" altLang="en-US" i="1" dirty="0" err="1">
                <a:cs typeface="Times" panose="02020603050405020304" pitchFamily="18" charset="0"/>
              </a:rPr>
              <a:t>Erfahrung</a:t>
            </a:r>
            <a:r>
              <a:rPr lang="en-GB" altLang="en-US" dirty="0">
                <a:cs typeface="Times" panose="02020603050405020304" pitchFamily="18" charset="0"/>
              </a:rPr>
              <a:t>: </a:t>
            </a:r>
            <a:r>
              <a:rPr lang="en-GB" altLang="en-US" dirty="0" err="1">
                <a:cs typeface="Times" panose="02020603050405020304" pitchFamily="18" charset="0"/>
              </a:rPr>
              <a:t>Antizipieren</a:t>
            </a:r>
            <a:r>
              <a:rPr lang="en-GB" altLang="en-US" dirty="0">
                <a:cs typeface="Times" panose="02020603050405020304" pitchFamily="18" charset="0"/>
              </a:rPr>
              <a:t> =&gt; </a:t>
            </a:r>
            <a:r>
              <a:rPr lang="en-GB" altLang="en-US" dirty="0" err="1">
                <a:cs typeface="Times" panose="02020603050405020304" pitchFamily="18" charset="0"/>
              </a:rPr>
              <a:t>Handeln</a:t>
            </a:r>
            <a:r>
              <a:rPr lang="en-GB" altLang="en-US" dirty="0">
                <a:cs typeface="Times" panose="02020603050405020304" pitchFamily="18" charset="0"/>
              </a:rPr>
              <a:t> =&gt; </a:t>
            </a:r>
            <a:r>
              <a:rPr lang="en-GB" altLang="en-US" dirty="0" err="1">
                <a:cs typeface="Times" panose="02020603050405020304" pitchFamily="18" charset="0"/>
              </a:rPr>
              <a:t>Beobachten</a:t>
            </a:r>
            <a:r>
              <a:rPr lang="en-GB" altLang="en-US" dirty="0">
                <a:cs typeface="Times" panose="02020603050405020304" pitchFamily="18" charset="0"/>
              </a:rPr>
              <a:t> =&gt; </a:t>
            </a:r>
            <a:r>
              <a:rPr lang="en-GB" altLang="en-US" dirty="0" err="1">
                <a:cs typeface="Times" panose="02020603050405020304" pitchFamily="18" charset="0"/>
              </a:rPr>
              <a:t>Handlungskonzepte</a:t>
            </a:r>
            <a:r>
              <a:rPr lang="en-GB" altLang="en-US" dirty="0">
                <a:cs typeface="Times" panose="02020603050405020304" pitchFamily="18" charset="0"/>
              </a:rPr>
              <a:t> </a:t>
            </a:r>
            <a:r>
              <a:rPr lang="en-GB" altLang="en-US" dirty="0" err="1">
                <a:cs typeface="Times" panose="02020603050405020304" pitchFamily="18" charset="0"/>
              </a:rPr>
              <a:t>für</a:t>
            </a:r>
            <a:r>
              <a:rPr lang="en-GB" altLang="en-US" dirty="0">
                <a:cs typeface="Times" panose="02020603050405020304" pitchFamily="18" charset="0"/>
              </a:rPr>
              <a:t> die Zukunft </a:t>
            </a:r>
            <a:endParaRPr lang="en-GB" altLang="en-US" sz="2400" dirty="0">
              <a:cs typeface="Times" panose="02020603050405020304" pitchFamily="18" charset="0"/>
            </a:endParaRPr>
          </a:p>
          <a:p>
            <a:pPr algn="l"/>
            <a:endParaRPr lang="en-GB" dirty="0"/>
          </a:p>
        </p:txBody>
      </p:sp>
    </p:spTree>
    <p:extLst>
      <p:ext uri="{BB962C8B-B14F-4D97-AF65-F5344CB8AC3E}">
        <p14:creationId xmlns:p14="http://schemas.microsoft.com/office/powerpoint/2010/main" val="41420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1DBE-F73E-4E6B-BE7A-F85860ED6F7A}"/>
              </a:ext>
            </a:extLst>
          </p:cNvPr>
          <p:cNvSpPr>
            <a:spLocks noGrp="1"/>
          </p:cNvSpPr>
          <p:nvPr>
            <p:ph type="ctrTitle"/>
          </p:nvPr>
        </p:nvSpPr>
        <p:spPr>
          <a:xfrm>
            <a:off x="1524000" y="725865"/>
            <a:ext cx="9144000" cy="874336"/>
          </a:xfrm>
        </p:spPr>
        <p:txBody>
          <a:bodyPr>
            <a:normAutofit fontScale="90000"/>
          </a:bodyPr>
          <a:lstStyle/>
          <a:p>
            <a:r>
              <a:rPr lang="en-GB" dirty="0" err="1"/>
              <a:t>Überblick</a:t>
            </a:r>
            <a:endParaRPr lang="en-GB" dirty="0"/>
          </a:p>
        </p:txBody>
      </p:sp>
      <p:sp>
        <p:nvSpPr>
          <p:cNvPr id="3" name="Subtitle 2">
            <a:extLst>
              <a:ext uri="{FF2B5EF4-FFF2-40B4-BE49-F238E27FC236}">
                <a16:creationId xmlns:a16="http://schemas.microsoft.com/office/drawing/2014/main" id="{C6B00AFB-B05A-49EE-82F4-2212759A7E98}"/>
              </a:ext>
            </a:extLst>
          </p:cNvPr>
          <p:cNvSpPr>
            <a:spLocks noGrp="1"/>
          </p:cNvSpPr>
          <p:nvPr>
            <p:ph type="subTitle" idx="1"/>
          </p:nvPr>
        </p:nvSpPr>
        <p:spPr>
          <a:xfrm>
            <a:off x="1524000" y="1725105"/>
            <a:ext cx="9144000" cy="3705877"/>
          </a:xfrm>
        </p:spPr>
        <p:txBody>
          <a:bodyPr>
            <a:normAutofit/>
          </a:bodyPr>
          <a:lstStyle/>
          <a:p>
            <a:pPr marL="1348740" indent="449580" algn="l">
              <a:lnSpc>
                <a:spcPct val="106000"/>
              </a:lnSpc>
              <a:spcAft>
                <a:spcPts val="800"/>
              </a:spcAft>
            </a:pPr>
            <a:r>
              <a:rPr lang="de-DE" sz="1800" dirty="0">
                <a:latin typeface="Arial" panose="020B0604020202020204" pitchFamily="34" charset="0"/>
                <a:ea typeface="Calibri" panose="020F0502020204030204" pitchFamily="34" charset="0"/>
                <a:cs typeface="Times New Roman" panose="02020603050405020304" pitchFamily="18" charset="0"/>
              </a:rPr>
              <a:t>Ergebnisse der Umfrage mit Fragebogen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48740" indent="449580" algn="l">
              <a:lnSpc>
                <a:spcPct val="106000"/>
              </a:lnSpc>
              <a:spcAft>
                <a:spcPts val="800"/>
              </a:spcAft>
            </a:pPr>
            <a:r>
              <a:rPr lang="en-GB" sz="1800" dirty="0" err="1">
                <a:latin typeface="Calibri" panose="020F0502020204030204" pitchFamily="34" charset="0"/>
                <a:ea typeface="Calibri" panose="020F0502020204030204" pitchFamily="34" charset="0"/>
                <a:cs typeface="Times New Roman" panose="02020603050405020304" pitchFamily="18" charset="0"/>
              </a:rPr>
              <a:t>Ziele</a:t>
            </a:r>
            <a:r>
              <a:rPr lang="en-GB" sz="1800" dirty="0">
                <a:latin typeface="Calibri" panose="020F0502020204030204" pitchFamily="34" charset="0"/>
                <a:ea typeface="Calibri" panose="020F0502020204030204" pitchFamily="34" charset="0"/>
                <a:cs typeface="Times New Roman" panose="02020603050405020304" pitchFamily="18" charset="0"/>
              </a:rPr>
              <a:t> der </a:t>
            </a:r>
            <a:r>
              <a:rPr lang="en-GB" sz="1800" dirty="0" err="1">
                <a:latin typeface="Calibri" panose="020F0502020204030204" pitchFamily="34" charset="0"/>
                <a:ea typeface="Calibri" panose="020F0502020204030204" pitchFamily="34" charset="0"/>
                <a:cs typeface="Times New Roman" panose="02020603050405020304" pitchFamily="18" charset="0"/>
              </a:rPr>
              <a:t>Fortbildungsreihe</a:t>
            </a:r>
            <a:r>
              <a:rPr lang="en-GB" sz="1800" dirty="0">
                <a:latin typeface="Calibri" panose="020F0502020204030204" pitchFamily="34" charset="0"/>
                <a:ea typeface="Calibri" panose="020F0502020204030204" pitchFamily="34" charset="0"/>
                <a:cs typeface="Times New Roman" panose="02020603050405020304" pitchFamily="18" charset="0"/>
              </a:rPr>
              <a:t> </a:t>
            </a:r>
          </a:p>
          <a:p>
            <a:pPr marL="1348740" indent="449580" algn="l">
              <a:lnSpc>
                <a:spcPct val="106000"/>
              </a:lnSpc>
              <a:spcAft>
                <a:spcPts val="800"/>
              </a:spcAft>
            </a:pPr>
            <a:r>
              <a:rPr lang="de-DE" sz="1800" dirty="0">
                <a:latin typeface="Arial" panose="020B0604020202020204" pitchFamily="34" charset="0"/>
                <a:ea typeface="Calibri" panose="020F0502020204030204" pitchFamily="34" charset="0"/>
                <a:cs typeface="Times New Roman" panose="02020603050405020304" pitchFamily="18" charset="0"/>
              </a:rPr>
              <a:t>Was sagt die Theorie des autonomen Lernens?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98320" algn="l">
              <a:lnSpc>
                <a:spcPct val="106000"/>
              </a:lnSpc>
              <a:spcAft>
                <a:spcPts val="800"/>
              </a:spcAft>
            </a:pPr>
            <a:r>
              <a:rPr lang="de-DE" sz="1800" dirty="0">
                <a:latin typeface="Arial" panose="020B0604020202020204" pitchFamily="34" charset="0"/>
                <a:ea typeface="Calibri" panose="020F0502020204030204" pitchFamily="34" charset="0"/>
                <a:cs typeface="Times New Roman" panose="02020603050405020304" pitchFamily="18" charset="0"/>
              </a:rPr>
              <a:t>Methodische Möglichkeiten der Umsetzung</a:t>
            </a:r>
            <a:r>
              <a:rPr lang="de-DE"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48740" indent="449580" algn="l">
              <a:lnSpc>
                <a:spcPct val="106000"/>
              </a:lnSpc>
              <a:spcAft>
                <a:spcPts val="800"/>
              </a:spcAft>
            </a:pPr>
            <a:r>
              <a:rPr lang="de-DE" sz="1800" dirty="0">
                <a:latin typeface="Arial" panose="020B0604020202020204" pitchFamily="34" charset="0"/>
                <a:ea typeface="Calibri" panose="020F0502020204030204" pitchFamily="34" charset="0"/>
                <a:cs typeface="Times New Roman" panose="02020603050405020304" pitchFamily="18" charset="0"/>
              </a:rPr>
              <a:t>Das europäische Sprachenportfolio und warum es als eine Hilfe zum 	autonomen Lernen verstanden wird</a:t>
            </a:r>
            <a:r>
              <a:rPr lang="de-DE"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48740" indent="449580" algn="l">
              <a:lnSpc>
                <a:spcPct val="106000"/>
              </a:lnSpc>
              <a:spcAft>
                <a:spcPts val="800"/>
              </a:spcAft>
            </a:pPr>
            <a:r>
              <a:rPr lang="de-DE" sz="1800" dirty="0">
                <a:latin typeface="Arial" panose="020B0604020202020204" pitchFamily="34" charset="0"/>
                <a:ea typeface="Calibri" panose="020F0502020204030204" pitchFamily="34" charset="0"/>
                <a:cs typeface="Times New Roman" panose="02020603050405020304" pitchFamily="18" charset="0"/>
              </a:rPr>
              <a:t>Selbstgesteuertes Lernen mit digitalen Portfolios am Bespiel von 	Mahara 	und OneNote </a:t>
            </a:r>
          </a:p>
          <a:p>
            <a:pPr marL="1348740" indent="449580" algn="l">
              <a:lnSpc>
                <a:spcPct val="106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4662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0D555-0DF5-4589-812C-BF2CD6ED2AD0}"/>
              </a:ext>
            </a:extLst>
          </p:cNvPr>
          <p:cNvSpPr>
            <a:spLocks noGrp="1"/>
          </p:cNvSpPr>
          <p:nvPr>
            <p:ph type="ctrTitle"/>
          </p:nvPr>
        </p:nvSpPr>
        <p:spPr/>
        <p:txBody>
          <a:bodyPr>
            <a:normAutofit/>
          </a:bodyPr>
          <a:lstStyle/>
          <a:p>
            <a:r>
              <a:rPr lang="de-DE" b="1" dirty="0"/>
              <a:t>UMSETZUNGS-MÖGLICHKEITEN </a:t>
            </a:r>
          </a:p>
        </p:txBody>
      </p:sp>
      <p:sp>
        <p:nvSpPr>
          <p:cNvPr id="3" name="Untertitel 2">
            <a:extLst>
              <a:ext uri="{FF2B5EF4-FFF2-40B4-BE49-F238E27FC236}">
                <a16:creationId xmlns:a16="http://schemas.microsoft.com/office/drawing/2014/main" id="{33030FC9-6C73-4936-B4AB-D0DB0E57720B}"/>
              </a:ext>
            </a:extLst>
          </p:cNvPr>
          <p:cNvSpPr>
            <a:spLocks noGrp="1"/>
          </p:cNvSpPr>
          <p:nvPr>
            <p:ph type="subTitle" idx="1"/>
          </p:nvPr>
        </p:nvSpPr>
        <p:spPr>
          <a:xfrm>
            <a:off x="1524000" y="3602037"/>
            <a:ext cx="9144000" cy="1755775"/>
          </a:xfrm>
        </p:spPr>
        <p:txBody>
          <a:bodyPr>
            <a:normAutofit/>
          </a:bodyPr>
          <a:lstStyle/>
          <a:p>
            <a:pPr algn="l"/>
            <a:endParaRPr lang="de-DE" b="1" dirty="0"/>
          </a:p>
          <a:p>
            <a:r>
              <a:rPr lang="de-DE" sz="5400" b="1" dirty="0"/>
              <a:t>BEISPIELE</a:t>
            </a:r>
          </a:p>
          <a:p>
            <a:pPr algn="l"/>
            <a:endParaRPr lang="de-DE" dirty="0"/>
          </a:p>
        </p:txBody>
      </p:sp>
    </p:spTree>
    <p:extLst>
      <p:ext uri="{BB962C8B-B14F-4D97-AF65-F5344CB8AC3E}">
        <p14:creationId xmlns:p14="http://schemas.microsoft.com/office/powerpoint/2010/main" val="121939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A8E0-063C-4C0D-9A7A-0A127860C461}"/>
              </a:ext>
            </a:extLst>
          </p:cNvPr>
          <p:cNvSpPr>
            <a:spLocks noGrp="1"/>
          </p:cNvSpPr>
          <p:nvPr>
            <p:ph type="ctrTitle"/>
          </p:nvPr>
        </p:nvSpPr>
        <p:spPr>
          <a:xfrm>
            <a:off x="1524000" y="124691"/>
            <a:ext cx="9144000" cy="1100427"/>
          </a:xfrm>
        </p:spPr>
        <p:txBody>
          <a:bodyPr>
            <a:normAutofit/>
          </a:bodyPr>
          <a:lstStyle/>
          <a:p>
            <a:r>
              <a:rPr lang="en-GB" b="1" dirty="0" err="1"/>
              <a:t>Lernstrategien</a:t>
            </a:r>
            <a:r>
              <a:rPr lang="en-GB" b="1" dirty="0"/>
              <a:t> </a:t>
            </a:r>
            <a:r>
              <a:rPr lang="en-GB" b="1" dirty="0" err="1"/>
              <a:t>trainieren</a:t>
            </a:r>
            <a:endParaRPr lang="en-GB" b="1" dirty="0"/>
          </a:p>
        </p:txBody>
      </p:sp>
      <p:sp>
        <p:nvSpPr>
          <p:cNvPr id="3" name="Subtitle 2">
            <a:extLst>
              <a:ext uri="{FF2B5EF4-FFF2-40B4-BE49-F238E27FC236}">
                <a16:creationId xmlns:a16="http://schemas.microsoft.com/office/drawing/2014/main" id="{9104322C-4FCA-45D6-9B23-E8A70638A76F}"/>
              </a:ext>
            </a:extLst>
          </p:cNvPr>
          <p:cNvSpPr>
            <a:spLocks noGrp="1"/>
          </p:cNvSpPr>
          <p:nvPr>
            <p:ph type="subTitle" idx="1"/>
          </p:nvPr>
        </p:nvSpPr>
        <p:spPr>
          <a:xfrm>
            <a:off x="1524000" y="1482571"/>
            <a:ext cx="9144000" cy="4474346"/>
          </a:xfrm>
        </p:spPr>
        <p:txBody>
          <a:bodyPr/>
          <a:lstStyle/>
          <a:p>
            <a:pPr algn="l"/>
            <a:endParaRPr lang="en-GB" dirty="0"/>
          </a:p>
          <a:p>
            <a:pPr algn="l"/>
            <a:endParaRPr lang="en-GB" dirty="0"/>
          </a:p>
          <a:p>
            <a:pPr algn="l"/>
            <a:endParaRPr lang="en-GB" dirty="0"/>
          </a:p>
        </p:txBody>
      </p:sp>
      <p:graphicFrame>
        <p:nvGraphicFramePr>
          <p:cNvPr id="4" name="Tabelle 3">
            <a:extLst>
              <a:ext uri="{FF2B5EF4-FFF2-40B4-BE49-F238E27FC236}">
                <a16:creationId xmlns:a16="http://schemas.microsoft.com/office/drawing/2014/main" id="{669E5853-F153-4159-BDC2-DE8D7999EF8C}"/>
              </a:ext>
            </a:extLst>
          </p:cNvPr>
          <p:cNvGraphicFramePr>
            <a:graphicFrameLocks noGrp="1"/>
          </p:cNvGraphicFramePr>
          <p:nvPr/>
        </p:nvGraphicFramePr>
        <p:xfrm>
          <a:off x="1787235" y="1122218"/>
          <a:ext cx="8499764" cy="10890688"/>
        </p:xfrm>
        <a:graphic>
          <a:graphicData uri="http://schemas.openxmlformats.org/drawingml/2006/table">
            <a:tbl>
              <a:tblPr/>
              <a:tblGrid>
                <a:gridCol w="1612651">
                  <a:extLst>
                    <a:ext uri="{9D8B030D-6E8A-4147-A177-3AD203B41FA5}">
                      <a16:colId xmlns:a16="http://schemas.microsoft.com/office/drawing/2014/main" val="2648651622"/>
                    </a:ext>
                  </a:extLst>
                </a:gridCol>
                <a:gridCol w="2619043">
                  <a:extLst>
                    <a:ext uri="{9D8B030D-6E8A-4147-A177-3AD203B41FA5}">
                      <a16:colId xmlns:a16="http://schemas.microsoft.com/office/drawing/2014/main" val="2180822399"/>
                    </a:ext>
                  </a:extLst>
                </a:gridCol>
                <a:gridCol w="2134035">
                  <a:extLst>
                    <a:ext uri="{9D8B030D-6E8A-4147-A177-3AD203B41FA5}">
                      <a16:colId xmlns:a16="http://schemas.microsoft.com/office/drawing/2014/main" val="3326498937"/>
                    </a:ext>
                  </a:extLst>
                </a:gridCol>
                <a:gridCol w="2134035">
                  <a:extLst>
                    <a:ext uri="{9D8B030D-6E8A-4147-A177-3AD203B41FA5}">
                      <a16:colId xmlns:a16="http://schemas.microsoft.com/office/drawing/2014/main" val="2891246223"/>
                    </a:ext>
                  </a:extLst>
                </a:gridCol>
              </a:tblGrid>
              <a:tr h="280348">
                <a:tc gridSpan="4">
                  <a:txBody>
                    <a:bodyPr/>
                    <a:lstStyle/>
                    <a:p>
                      <a:r>
                        <a:rPr lang="de-DE" sz="2000" dirty="0"/>
                        <a:t>Klassifizierung strategischer Lernhandlungen </a:t>
                      </a:r>
                    </a:p>
                    <a:p>
                      <a:r>
                        <a:rPr lang="de-DE" sz="1400" dirty="0"/>
                        <a:t>https://deutsch-lernen.zum.de/wiki/Lernstrategien_im_Fremdsprachenunterricht</a:t>
                      </a:r>
                    </a:p>
                  </a:txBody>
                  <a:tcPr marL="46567" marR="46567" marT="23283" marB="23283"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263203378"/>
                  </a:ext>
                </a:extLst>
              </a:tr>
              <a:tr h="267586">
                <a:tc>
                  <a:txBody>
                    <a:bodyPr/>
                    <a:lstStyle/>
                    <a:p>
                      <a:endParaRPr lang="de-DE" sz="900" dirty="0"/>
                    </a:p>
                  </a:txBody>
                  <a:tcPr marL="46567" marR="46567" marT="23283" marB="23283" anchor="ctr">
                    <a:lnL>
                      <a:noFill/>
                    </a:lnL>
                    <a:lnR>
                      <a:noFill/>
                    </a:lnR>
                    <a:lnB>
                      <a:noFill/>
                    </a:lnB>
                  </a:tcPr>
                </a:tc>
                <a:tc>
                  <a:txBody>
                    <a:bodyPr/>
                    <a:lstStyle/>
                    <a:p>
                      <a:r>
                        <a:rPr lang="de-DE" sz="1800" b="1" dirty="0"/>
                        <a:t>Memorisieren</a:t>
                      </a:r>
                      <a:r>
                        <a:rPr lang="de-DE" sz="1800" dirty="0"/>
                        <a:t> </a:t>
                      </a:r>
                    </a:p>
                    <a:p>
                      <a:endParaRPr lang="de-DE" sz="1800" dirty="0"/>
                    </a:p>
                    <a:p>
                      <a:pPr>
                        <a:buFont typeface="Arial" panose="020B0604020202020204" pitchFamily="34" charset="0"/>
                        <a:buNone/>
                      </a:pPr>
                      <a:r>
                        <a:rPr lang="de-DE" sz="1800" dirty="0"/>
                        <a:t>kategorisieren)</a:t>
                      </a:r>
                    </a:p>
                    <a:p>
                      <a:pPr>
                        <a:buFont typeface="Arial" panose="020B0604020202020204" pitchFamily="34" charset="0"/>
                        <a:buChar char="•"/>
                      </a:pPr>
                      <a:r>
                        <a:rPr lang="de-DE" sz="1800" dirty="0"/>
                        <a:t>Kontexte erfinden</a:t>
                      </a:r>
                    </a:p>
                    <a:p>
                      <a:pPr>
                        <a:buFont typeface="Arial" panose="020B0604020202020204" pitchFamily="34" charset="0"/>
                        <a:buChar char="•"/>
                      </a:pPr>
                      <a:r>
                        <a:rPr lang="de-DE" sz="1800" dirty="0"/>
                        <a:t>Neue Kombinationen machen</a:t>
                      </a:r>
                    </a:p>
                    <a:p>
                      <a:pPr>
                        <a:buFont typeface="Arial" panose="020B0604020202020204" pitchFamily="34" charset="0"/>
                        <a:buChar char="•"/>
                      </a:pPr>
                      <a:r>
                        <a:rPr lang="de-DE" sz="1800" dirty="0"/>
                        <a:t>visualisieren</a:t>
                      </a:r>
                    </a:p>
                    <a:p>
                      <a:pPr>
                        <a:buFont typeface="Arial" panose="020B0604020202020204" pitchFamily="34" charset="0"/>
                        <a:buChar char="•"/>
                      </a:pPr>
                      <a:r>
                        <a:rPr lang="de-DE" sz="1800" dirty="0"/>
                        <a:t>Rhythmus verwenden</a:t>
                      </a:r>
                    </a:p>
                    <a:p>
                      <a:pPr>
                        <a:buFont typeface="Arial" panose="020B0604020202020204" pitchFamily="34" charset="0"/>
                        <a:buChar char="•"/>
                      </a:pPr>
                      <a:r>
                        <a:rPr lang="de-DE" sz="1800" dirty="0">
                          <a:hlinkClick r:id="rId2" tooltip="Eselsbrücken"/>
                        </a:rPr>
                        <a:t>Eselsbrücken</a:t>
                      </a:r>
                      <a:r>
                        <a:rPr lang="de-DE" sz="1800" dirty="0"/>
                        <a:t> verwenden</a:t>
                      </a:r>
                    </a:p>
                    <a:p>
                      <a:pPr>
                        <a:buFont typeface="Arial" panose="020B0604020202020204" pitchFamily="34" charset="0"/>
                        <a:buChar char="•"/>
                      </a:pPr>
                      <a:r>
                        <a:rPr lang="de-DE" sz="1800" dirty="0"/>
                        <a:t>wiederholen</a:t>
                      </a:r>
                    </a:p>
                    <a:p>
                      <a:pPr>
                        <a:buFont typeface="Arial" panose="020B0604020202020204" pitchFamily="34" charset="0"/>
                        <a:buChar char="•"/>
                      </a:pPr>
                      <a:r>
                        <a:rPr lang="de-DE" sz="1800" dirty="0"/>
                        <a:t>Lernpfad: </a:t>
                      </a:r>
                      <a:r>
                        <a:rPr lang="de-DE" sz="1800" dirty="0">
                          <a:hlinkClick r:id="rId3" tooltip="Vokabeln lernen (Seite nicht vorhanden)"/>
                        </a:rPr>
                        <a:t>Vokabeln lernen</a:t>
                      </a:r>
                      <a:endParaRPr lang="de-DE" sz="1800" dirty="0"/>
                    </a:p>
                    <a:p>
                      <a:pPr>
                        <a:buFont typeface="Arial" panose="020B0604020202020204" pitchFamily="34" charset="0"/>
                        <a:buChar char="•"/>
                      </a:pPr>
                      <a:r>
                        <a:rPr lang="de-DE" sz="1800" dirty="0">
                          <a:hlinkClick r:id="rId4" tooltip="Vokabeln lernen/Lernkartei (Seite nicht vorhanden)"/>
                        </a:rPr>
                        <a:t>Lernkartei</a:t>
                      </a:r>
                      <a:endParaRPr lang="de-DE" sz="1800" dirty="0"/>
                    </a:p>
                    <a:p>
                      <a:pPr>
                        <a:buFont typeface="Arial" panose="020B0604020202020204" pitchFamily="34" charset="0"/>
                        <a:buChar char="•"/>
                      </a:pPr>
                      <a:r>
                        <a:rPr lang="de-DE" sz="1800" dirty="0"/>
                        <a:t>emotionale Bezüge herstellen</a:t>
                      </a:r>
                    </a:p>
                    <a:p>
                      <a:pPr>
                        <a:buFont typeface="Arial" panose="020B0604020202020204" pitchFamily="34" charset="0"/>
                        <a:buChar char="•"/>
                      </a:pPr>
                      <a:endParaRPr lang="de-DE" sz="1400" dirty="0"/>
                    </a:p>
                  </a:txBody>
                  <a:tcPr marL="46567" marR="46567" marT="23283" marB="23283" anchor="ctr">
                    <a:lnL>
                      <a:noFill/>
                    </a:lnL>
                    <a:lnR>
                      <a:noFill/>
                    </a:lnR>
                    <a:lnT>
                      <a:noFill/>
                    </a:lnT>
                    <a:lnB>
                      <a:noFill/>
                    </a:lnB>
                  </a:tcPr>
                </a:tc>
                <a:tc>
                  <a:txBody>
                    <a:bodyPr/>
                    <a:lstStyle/>
                    <a:p>
                      <a:r>
                        <a:rPr lang="de-DE" sz="1800" b="1" dirty="0"/>
                        <a:t>Sprachverarbeitung</a:t>
                      </a:r>
                      <a:r>
                        <a:rPr lang="de-DE" sz="1800" dirty="0"/>
                        <a:t> </a:t>
                      </a:r>
                    </a:p>
                    <a:p>
                      <a:pPr>
                        <a:buFont typeface="Arial" panose="020B0604020202020204" pitchFamily="34" charset="0"/>
                        <a:buChar char="•"/>
                      </a:pPr>
                      <a:r>
                        <a:rPr lang="de-DE" sz="1800" dirty="0"/>
                        <a:t>Wörter und Ausdrücke analysieren</a:t>
                      </a:r>
                    </a:p>
                    <a:p>
                      <a:pPr>
                        <a:buFont typeface="Arial" panose="020B0604020202020204" pitchFamily="34" charset="0"/>
                        <a:buChar char="•"/>
                      </a:pPr>
                      <a:r>
                        <a:rPr lang="de-DE" sz="1800" dirty="0"/>
                        <a:t>Sprachen miteinander vergleichen</a:t>
                      </a:r>
                    </a:p>
                    <a:p>
                      <a:pPr>
                        <a:buFont typeface="Arial" panose="020B0604020202020204" pitchFamily="34" charset="0"/>
                        <a:buChar char="•"/>
                      </a:pPr>
                      <a:r>
                        <a:rPr lang="de-DE" sz="1800" dirty="0"/>
                        <a:t>Kenntnisse der Muttersprache übertragen</a:t>
                      </a:r>
                    </a:p>
                    <a:p>
                      <a:pPr>
                        <a:buFont typeface="Arial" panose="020B0604020202020204" pitchFamily="34" charset="0"/>
                        <a:buChar char="•"/>
                      </a:pPr>
                      <a:r>
                        <a:rPr lang="de-DE" sz="1800" dirty="0"/>
                        <a:t>Regeln anwenden</a:t>
                      </a:r>
                    </a:p>
                    <a:p>
                      <a:pPr>
                        <a:buFont typeface="Arial" panose="020B0604020202020204" pitchFamily="34" charset="0"/>
                        <a:buChar char="•"/>
                      </a:pPr>
                      <a:r>
                        <a:rPr lang="de-DE" sz="1800" dirty="0"/>
                        <a:t>Hilfsmittel verwenden</a:t>
                      </a:r>
                    </a:p>
                    <a:p>
                      <a:pPr>
                        <a:buFont typeface="Arial" panose="020B0604020202020204" pitchFamily="34" charset="0"/>
                        <a:buChar char="•"/>
                      </a:pPr>
                      <a:endParaRPr lang="de-DE" sz="1800" dirty="0"/>
                    </a:p>
                    <a:p>
                      <a:endParaRPr lang="de-DE" sz="1400" dirty="0"/>
                    </a:p>
                  </a:txBody>
                  <a:tcPr marL="46567" marR="46567" marT="23283" marB="23283" anchor="ctr">
                    <a:lnL>
                      <a:noFill/>
                    </a:lnL>
                    <a:lnR>
                      <a:noFill/>
                    </a:lnR>
                    <a:lnT>
                      <a:noFill/>
                    </a:lnT>
                    <a:lnB>
                      <a:noFill/>
                    </a:lnB>
                  </a:tcPr>
                </a:tc>
                <a:tc>
                  <a:txBody>
                    <a:bodyPr/>
                    <a:lstStyle/>
                    <a:p>
                      <a:r>
                        <a:rPr lang="de-DE" sz="1400" b="1" dirty="0"/>
                        <a:t>Sprachgebrauch</a:t>
                      </a:r>
                      <a:r>
                        <a:rPr lang="de-DE" sz="1400" dirty="0"/>
                        <a:t> </a:t>
                      </a:r>
                    </a:p>
                    <a:p>
                      <a:pPr>
                        <a:buFont typeface="Arial" panose="020B0604020202020204" pitchFamily="34" charset="0"/>
                        <a:buChar char="•"/>
                      </a:pPr>
                      <a:r>
                        <a:rPr lang="de-DE" sz="1400" b="1" dirty="0"/>
                        <a:t>Rezeptiv (Lesen, Hören)</a:t>
                      </a:r>
                      <a:r>
                        <a:rPr lang="de-DE" sz="1400" dirty="0"/>
                        <a:t> Textinhalte vorhersagen / Hypothesen bilden und überprüfen</a:t>
                      </a:r>
                    </a:p>
                    <a:p>
                      <a:pPr>
                        <a:buFont typeface="Arial" panose="020B0604020202020204" pitchFamily="34" charset="0"/>
                        <a:buChar char="•"/>
                      </a:pPr>
                      <a:r>
                        <a:rPr lang="de-DE" sz="1400" dirty="0"/>
                        <a:t>Bedeutungen aufgrund sprachlicher Hinweise erraten</a:t>
                      </a:r>
                    </a:p>
                    <a:p>
                      <a:pPr>
                        <a:buFont typeface="Arial" panose="020B0604020202020204" pitchFamily="34" charset="0"/>
                        <a:buChar char="•"/>
                      </a:pPr>
                      <a:r>
                        <a:rPr lang="de-DE" sz="1400" dirty="0"/>
                        <a:t>Bedeutungen aus dem Kontext ableiten</a:t>
                      </a:r>
                    </a:p>
                    <a:p>
                      <a:pPr>
                        <a:buFont typeface="Arial" panose="020B0604020202020204" pitchFamily="34" charset="0"/>
                        <a:buChar char="•"/>
                      </a:pPr>
                      <a:r>
                        <a:rPr lang="de-DE" sz="1400" dirty="0"/>
                        <a:t>...</a:t>
                      </a:r>
                    </a:p>
                    <a:p>
                      <a:r>
                        <a:rPr lang="de-DE" sz="1400" b="1" dirty="0"/>
                        <a:t>Produktiv (Sprechen, Schreiben)</a:t>
                      </a:r>
                      <a:r>
                        <a:rPr lang="de-DE" sz="1400" dirty="0"/>
                        <a:t> </a:t>
                      </a:r>
                    </a:p>
                    <a:p>
                      <a:pPr>
                        <a:buFont typeface="Arial" panose="020B0604020202020204" pitchFamily="34" charset="0"/>
                        <a:buChar char="•"/>
                      </a:pPr>
                      <a:r>
                        <a:rPr lang="de-DE" sz="1400" dirty="0"/>
                        <a:t>mit allen Mitteln wuchern (z. B. um Hilfe bitten, Mimik/Gestik, Thema wechseln, etwas umschreiben, ...)</a:t>
                      </a:r>
                    </a:p>
                    <a:p>
                      <a:pPr>
                        <a:buFont typeface="Arial" panose="020B0604020202020204" pitchFamily="34" charset="0"/>
                        <a:buChar char="•"/>
                      </a:pPr>
                      <a:endParaRPr lang="de-DE" sz="1800" dirty="0"/>
                    </a:p>
                    <a:p>
                      <a:pPr>
                        <a:buFont typeface="Arial" panose="020B0604020202020204" pitchFamily="34" charset="0"/>
                        <a:buChar char="•"/>
                      </a:pPr>
                      <a:endParaRPr lang="de-DE" sz="1400" dirty="0"/>
                    </a:p>
                  </a:txBody>
                  <a:tcPr marL="46567" marR="46567" marT="23283" marB="23283" anchor="ctr">
                    <a:lnL>
                      <a:noFill/>
                    </a:lnL>
                    <a:lnR>
                      <a:noFill/>
                    </a:lnR>
                    <a:lnT>
                      <a:noFill/>
                    </a:lnT>
                    <a:lnB>
                      <a:noFill/>
                    </a:lnB>
                  </a:tcPr>
                </a:tc>
                <a:extLst>
                  <a:ext uri="{0D108BD9-81ED-4DB2-BD59-A6C34878D82A}">
                    <a16:rowId xmlns:a16="http://schemas.microsoft.com/office/drawing/2014/main" val="1485949169"/>
                  </a:ext>
                </a:extLst>
              </a:tr>
              <a:tr h="5951236">
                <a:tc>
                  <a:txBody>
                    <a:bodyPr/>
                    <a:lstStyle/>
                    <a:p>
                      <a:endParaRPr lang="de-DE" sz="1400" dirty="0">
                        <a:effectLst/>
                      </a:endParaRPr>
                    </a:p>
                  </a:txBody>
                  <a:tcPr marL="46567" marR="46567" marT="23283" marB="23283" anchor="ctr">
                    <a:lnL>
                      <a:noFill/>
                    </a:lnL>
                    <a:lnR>
                      <a:noFill/>
                    </a:lnR>
                    <a:lnT>
                      <a:noFill/>
                    </a:lnT>
                    <a:lnB>
                      <a:noFill/>
                    </a:lnB>
                    <a:solidFill>
                      <a:srgbClr val="FFDDDD"/>
                    </a:solidFill>
                  </a:tcPr>
                </a:tc>
                <a:tc>
                  <a:txBody>
                    <a:bodyPr/>
                    <a:lstStyle/>
                    <a:p>
                      <a:pPr>
                        <a:buFont typeface="Arial" panose="020B0604020202020204" pitchFamily="34" charset="0"/>
                        <a:buNone/>
                      </a:pPr>
                      <a:endParaRPr lang="de-DE" sz="1400" dirty="0"/>
                    </a:p>
                  </a:txBody>
                  <a:tcPr marL="46567" marR="46567" marT="23283" marB="23283" anchor="ctr">
                    <a:lnL>
                      <a:noFill/>
                    </a:lnL>
                    <a:lnR>
                      <a:noFill/>
                    </a:lnR>
                    <a:lnT>
                      <a:noFill/>
                    </a:lnT>
                    <a:lnB>
                      <a:noFill/>
                    </a:lnB>
                  </a:tcPr>
                </a:tc>
                <a:tc>
                  <a:txBody>
                    <a:bodyPr/>
                    <a:lstStyle/>
                    <a:p>
                      <a:pPr>
                        <a:buFont typeface="Arial" panose="020B0604020202020204" pitchFamily="34" charset="0"/>
                        <a:buNone/>
                      </a:pPr>
                      <a:endParaRPr lang="de-DE" sz="1400" dirty="0"/>
                    </a:p>
                  </a:txBody>
                  <a:tcPr marL="46567" marR="46567" marT="23283" marB="23283" anchor="ctr">
                    <a:lnL>
                      <a:noFill/>
                    </a:lnL>
                    <a:lnR>
                      <a:noFill/>
                    </a:lnR>
                    <a:lnT>
                      <a:noFill/>
                    </a:lnT>
                    <a:lnB>
                      <a:noFill/>
                    </a:lnB>
                  </a:tcPr>
                </a:tc>
                <a:tc>
                  <a:txBody>
                    <a:bodyPr/>
                    <a:lstStyle/>
                    <a:p>
                      <a:pPr>
                        <a:buFont typeface="Arial" panose="020B0604020202020204" pitchFamily="34" charset="0"/>
                        <a:buChar char="•"/>
                      </a:pPr>
                      <a:endParaRPr lang="de-DE" sz="900" dirty="0"/>
                    </a:p>
                  </a:txBody>
                  <a:tcPr marL="46567" marR="46567" marT="23283" marB="23283" anchor="ctr">
                    <a:lnL>
                      <a:noFill/>
                    </a:lnL>
                    <a:lnR>
                      <a:noFill/>
                    </a:lnR>
                    <a:lnT>
                      <a:noFill/>
                    </a:lnT>
                    <a:lnB>
                      <a:noFill/>
                    </a:lnB>
                  </a:tcPr>
                </a:tc>
                <a:extLst>
                  <a:ext uri="{0D108BD9-81ED-4DB2-BD59-A6C34878D82A}">
                    <a16:rowId xmlns:a16="http://schemas.microsoft.com/office/drawing/2014/main" val="2331590606"/>
                  </a:ext>
                </a:extLst>
              </a:tr>
            </a:tbl>
          </a:graphicData>
        </a:graphic>
      </p:graphicFrame>
    </p:spTree>
    <p:extLst>
      <p:ext uri="{BB962C8B-B14F-4D97-AF65-F5344CB8AC3E}">
        <p14:creationId xmlns:p14="http://schemas.microsoft.com/office/powerpoint/2010/main" val="1172952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492CB-B7C1-4E65-8758-5455464C569C}"/>
              </a:ext>
            </a:extLst>
          </p:cNvPr>
          <p:cNvSpPr>
            <a:spLocks noGrp="1"/>
          </p:cNvSpPr>
          <p:nvPr>
            <p:ph type="title"/>
          </p:nvPr>
        </p:nvSpPr>
        <p:spPr/>
        <p:txBody>
          <a:bodyPr>
            <a:normAutofit fontScale="90000"/>
          </a:bodyPr>
          <a:lstStyle/>
          <a:p>
            <a:pPr algn="ctr"/>
            <a:r>
              <a:rPr lang="de-DE" b="1" dirty="0"/>
              <a:t>Stationenlernen</a:t>
            </a:r>
            <a:br>
              <a:rPr lang="de-DE" b="1" dirty="0"/>
            </a:br>
            <a:r>
              <a:rPr lang="de-DE" sz="1800" dirty="0"/>
              <a:t>(NILS.BERNSTEIN@UNI -HAMBURG.DE STATIONENLERNEN ALS MÖGLICHKEIT DER BINNENDIFFERENZIERUNG, 5.Bremer Symposion, 2015) </a:t>
            </a:r>
            <a:br>
              <a:rPr lang="de-DE" sz="1800" dirty="0"/>
            </a:br>
            <a:r>
              <a:rPr lang="de-DE" sz="4000" b="1" dirty="0"/>
              <a:t>Station Wortschatz, Übung 1</a:t>
            </a:r>
            <a:endParaRPr lang="de-DE" sz="1800" b="1" dirty="0"/>
          </a:p>
        </p:txBody>
      </p:sp>
      <p:pic>
        <p:nvPicPr>
          <p:cNvPr id="2050" name="Picture 2" descr="STATIONENLERNEN ALS MÖGLICHKEIT DER BINNENDIFFERENZIERUNG IM  SPRACHUNTERRICHT FÜR INTERNATIONALE STUDIERENDE">
            <a:extLst>
              <a:ext uri="{FF2B5EF4-FFF2-40B4-BE49-F238E27FC236}">
                <a16:creationId xmlns:a16="http://schemas.microsoft.com/office/drawing/2014/main" id="{2CC1B960-44A1-4F46-B74B-690D1F4A2A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2327" y="1567543"/>
            <a:ext cx="7193902" cy="472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6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A8DA3-FE50-484B-8E08-6B8648FAD9F5}"/>
              </a:ext>
            </a:extLst>
          </p:cNvPr>
          <p:cNvSpPr>
            <a:spLocks noGrp="1"/>
          </p:cNvSpPr>
          <p:nvPr>
            <p:ph type="title"/>
          </p:nvPr>
        </p:nvSpPr>
        <p:spPr>
          <a:xfrm>
            <a:off x="490654" y="365126"/>
            <a:ext cx="11218126" cy="903838"/>
          </a:xfrm>
        </p:spPr>
        <p:txBody>
          <a:bodyPr>
            <a:normAutofit fontScale="90000"/>
          </a:bodyPr>
          <a:lstStyle/>
          <a:p>
            <a:pPr algn="ctr"/>
            <a:r>
              <a:rPr lang="de-DE" b="1" dirty="0"/>
              <a:t>Stationenlernen</a:t>
            </a:r>
            <a:br>
              <a:rPr lang="de-DE" b="1" dirty="0"/>
            </a:br>
            <a:r>
              <a:rPr lang="de-DE" b="1" dirty="0"/>
              <a:t>(Station Wortschatz, Übung 2)</a:t>
            </a:r>
          </a:p>
        </p:txBody>
      </p:sp>
      <p:pic>
        <p:nvPicPr>
          <p:cNvPr id="3074" name="Picture 2" descr="STATIONENLERNEN ALS MÖGLICHKEIT DER BINNENDIFFERENZIERUNG IM  SPRACHUNTERRICHT FÜR INTERNATIONALE STUDIERENDE">
            <a:extLst>
              <a:ext uri="{FF2B5EF4-FFF2-40B4-BE49-F238E27FC236}">
                <a16:creationId xmlns:a16="http://schemas.microsoft.com/office/drawing/2014/main" id="{091F6AF9-8565-4A8C-AC09-3A2E4A0ABF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9731" y="1268964"/>
            <a:ext cx="6316824" cy="503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2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2D447-D567-49EA-8491-0DCDBB96BA92}"/>
              </a:ext>
            </a:extLst>
          </p:cNvPr>
          <p:cNvSpPr>
            <a:spLocks noGrp="1"/>
          </p:cNvSpPr>
          <p:nvPr>
            <p:ph type="title"/>
          </p:nvPr>
        </p:nvSpPr>
        <p:spPr>
          <a:xfrm>
            <a:off x="490654" y="365126"/>
            <a:ext cx="11218126" cy="1025136"/>
          </a:xfrm>
        </p:spPr>
        <p:txBody>
          <a:bodyPr/>
          <a:lstStyle/>
          <a:p>
            <a:pPr algn="ctr"/>
            <a:r>
              <a:rPr lang="de-DE" b="1" dirty="0"/>
              <a:t>Lerntagebuch</a:t>
            </a:r>
          </a:p>
        </p:txBody>
      </p:sp>
      <p:pic>
        <p:nvPicPr>
          <p:cNvPr id="1026" name="Picture 2" descr="Wie mache ich Erfolge im Lernen sichtbar? - Lehren/Lernen - Material -  wb-web">
            <a:extLst>
              <a:ext uri="{FF2B5EF4-FFF2-40B4-BE49-F238E27FC236}">
                <a16:creationId xmlns:a16="http://schemas.microsoft.com/office/drawing/2014/main" id="{8C9D4337-4BA0-4048-B851-7593FEEA5FB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34883" y="1390261"/>
            <a:ext cx="6195526" cy="510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497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243D-1569-41E8-BE0A-288F62EE58B7}"/>
              </a:ext>
            </a:extLst>
          </p:cNvPr>
          <p:cNvSpPr>
            <a:spLocks noGrp="1"/>
          </p:cNvSpPr>
          <p:nvPr>
            <p:ph type="ctrTitle"/>
          </p:nvPr>
        </p:nvSpPr>
        <p:spPr>
          <a:xfrm>
            <a:off x="1524000" y="435007"/>
            <a:ext cx="9144000" cy="798990"/>
          </a:xfrm>
        </p:spPr>
        <p:txBody>
          <a:bodyPr>
            <a:normAutofit fontScale="90000"/>
          </a:bodyPr>
          <a:lstStyle/>
          <a:p>
            <a:r>
              <a:rPr lang="en-GB" b="1" dirty="0" err="1"/>
              <a:t>Projektlernen</a:t>
            </a:r>
            <a:endParaRPr lang="en-GB" b="1" dirty="0"/>
          </a:p>
        </p:txBody>
      </p:sp>
      <p:sp>
        <p:nvSpPr>
          <p:cNvPr id="3" name="Subtitle 2">
            <a:extLst>
              <a:ext uri="{FF2B5EF4-FFF2-40B4-BE49-F238E27FC236}">
                <a16:creationId xmlns:a16="http://schemas.microsoft.com/office/drawing/2014/main" id="{0BAD4347-D955-4158-A772-5294F04B6B39}"/>
              </a:ext>
            </a:extLst>
          </p:cNvPr>
          <p:cNvSpPr>
            <a:spLocks noGrp="1"/>
          </p:cNvSpPr>
          <p:nvPr>
            <p:ph type="subTitle" idx="1"/>
          </p:nvPr>
        </p:nvSpPr>
        <p:spPr>
          <a:xfrm>
            <a:off x="1524000" y="1420427"/>
            <a:ext cx="9144000" cy="4252404"/>
          </a:xfrm>
        </p:spPr>
        <p:txBody>
          <a:bodyPr>
            <a:normAutofit fontScale="92500"/>
          </a:bodyPr>
          <a:lstStyle/>
          <a:p>
            <a:pPr algn="l"/>
            <a:r>
              <a:rPr lang="de-DE" dirty="0"/>
              <a:t>„Die wesentlichen Merkmale der ‚Methode‘ sind darum identisch mit dem wesentlichen Merkmalen des ‚Denkens‘. Es sind folgende: Erstens, dass der Schüler eine wirkliche, für den Erwerb von Erfahrungen geeignete </a:t>
            </a:r>
            <a:r>
              <a:rPr lang="de-DE" b="1" dirty="0"/>
              <a:t>Sachlage</a:t>
            </a:r>
            <a:r>
              <a:rPr lang="de-DE" dirty="0"/>
              <a:t> vor sich hat - dass eine zusammenhängende Tätigkeit vorhanden ist, an der er um ihrer selbst willen interessiert ist; zweitens: dass in dieser Sachlage ein </a:t>
            </a:r>
            <a:r>
              <a:rPr lang="de-DE" b="1" dirty="0"/>
              <a:t>echtes Problem</a:t>
            </a:r>
            <a:r>
              <a:rPr lang="de-DE" dirty="0"/>
              <a:t> erwächst und damit eine Anregung zum Denken; drittens: dass er </a:t>
            </a:r>
            <a:r>
              <a:rPr lang="de-DE" b="1" dirty="0"/>
              <a:t>das nötige Wissen </a:t>
            </a:r>
            <a:r>
              <a:rPr lang="de-DE" dirty="0"/>
              <a:t>besitzt und anstellt, um das Problem zu behandeln; viertens: </a:t>
            </a:r>
            <a:r>
              <a:rPr lang="de-DE" b="1" dirty="0"/>
              <a:t>die notwendigen Beobachtungen </a:t>
            </a:r>
            <a:r>
              <a:rPr lang="de-DE" dirty="0"/>
              <a:t>dass er auf mögliche Lösungen verfällt und verpflichtet ist, sie in geordneter Weise zu entwickeln; fünftens: dass er die Möglichkeit und Gelegenheit hat, seine Gedanken durch praktische Anwendung zu erproben, ihren Sinn zu klären und ihren Wert selbständig zu entdecken.“  </a:t>
            </a:r>
          </a:p>
          <a:p>
            <a:pPr algn="l"/>
            <a:r>
              <a:rPr lang="de-DE" dirty="0"/>
              <a:t>Dewey, J. (1964): Demokratie und Erziehung. S. 218</a:t>
            </a:r>
            <a:endParaRPr lang="en-GB" dirty="0"/>
          </a:p>
        </p:txBody>
      </p:sp>
    </p:spTree>
    <p:extLst>
      <p:ext uri="{BB962C8B-B14F-4D97-AF65-F5344CB8AC3E}">
        <p14:creationId xmlns:p14="http://schemas.microsoft.com/office/powerpoint/2010/main" val="2740503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538481"/>
            <a:ext cx="10871200" cy="822960"/>
          </a:xfrm>
        </p:spPr>
        <p:txBody>
          <a:bodyPr>
            <a:normAutofit fontScale="90000"/>
          </a:bodyPr>
          <a:lstStyle/>
          <a:p>
            <a:r>
              <a:rPr lang="en-GB" b="1" dirty="0" err="1"/>
              <a:t>Tandemlernen</a:t>
            </a:r>
            <a:endParaRPr lang="en-GB" b="1" dirty="0"/>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660400" y="1361441"/>
            <a:ext cx="10871200" cy="4500879"/>
          </a:xfrm>
        </p:spPr>
        <p:txBody>
          <a:bodyPr/>
          <a:lstStyle/>
          <a:p>
            <a:pPr algn="l"/>
            <a:r>
              <a:rPr lang="de-DE" dirty="0"/>
              <a:t>„Tandem bedeutet Kommunikation zweier MuttersprachlerInnen verschiedener Herkünfte, die ihrem/r </a:t>
            </a:r>
            <a:r>
              <a:rPr lang="de-DE" dirty="0" err="1"/>
              <a:t>PartnerIn</a:t>
            </a:r>
            <a:r>
              <a:rPr lang="de-DE" dirty="0"/>
              <a:t> dazu dienen, die jeweils andere Sprache zu lernen. Die PartnerInnen bestimmen die Themen ihres Austausches selbst. Grundsätzlich handelt es sich beim Tandem um eine Form autonomen Lernens, das Sprachkurse nicht ersetzt, sondern auf ihnen aufbaut bzw. sie sinnvoll ergänzt. Der/die Lernende handelt nach den individuellen Sprachbedürfnissen und persönlichen Interessen und wird in die Situation gebracht, stärker eine eigene Verantwortung für den Lernfortschritt zu übernehmen.“</a:t>
            </a:r>
          </a:p>
          <a:p>
            <a:pPr algn="l"/>
            <a:endParaRPr lang="de-DE" dirty="0"/>
          </a:p>
          <a:p>
            <a:pPr algn="l"/>
            <a:r>
              <a:rPr lang="en-GB" dirty="0"/>
              <a:t>https://www.fremdsprachenzentrum-bremen.de/1331.0.html</a:t>
            </a:r>
          </a:p>
        </p:txBody>
      </p:sp>
    </p:spTree>
    <p:extLst>
      <p:ext uri="{BB962C8B-B14F-4D97-AF65-F5344CB8AC3E}">
        <p14:creationId xmlns:p14="http://schemas.microsoft.com/office/powerpoint/2010/main" val="2708742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538481"/>
            <a:ext cx="10871200" cy="822960"/>
          </a:xfrm>
        </p:spPr>
        <p:txBody>
          <a:bodyPr>
            <a:normAutofit fontScale="90000"/>
          </a:bodyPr>
          <a:lstStyle/>
          <a:p>
            <a:r>
              <a:rPr lang="en-GB" b="1" dirty="0" err="1"/>
              <a:t>Tutorenprogramm</a:t>
            </a:r>
            <a:endParaRPr lang="en-GB" b="1" dirty="0"/>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660400" y="1578543"/>
            <a:ext cx="10871200" cy="4283777"/>
          </a:xfrm>
        </p:spPr>
        <p:txBody>
          <a:bodyPr/>
          <a:lstStyle/>
          <a:p>
            <a:pPr algn="l"/>
            <a:r>
              <a:rPr lang="de-DE" dirty="0"/>
              <a:t>„Im  Tutorenprogramm können Sie autonom eine Sprache lernen.  Sie sind verantwortlich für Ihren Lernplan und Ihren Lernprozess. Eine Tutorin/ ein Tutor steht Ihnen unterstützend zur Seite und berät in Fragen von Motivation, Zeitmanagement, Lernstrategien, Materialien, Projektarbeit. Die Materialien des SLZ können kostenfrei genutzt werden.“</a:t>
            </a:r>
          </a:p>
          <a:p>
            <a:pPr algn="l"/>
            <a:endParaRPr lang="de-DE" dirty="0"/>
          </a:p>
          <a:p>
            <a:pPr algn="l"/>
            <a:r>
              <a:rPr lang="en-GB" dirty="0"/>
              <a:t>https://www.fremdsprachenzentrum-bremen.de/1331.0.html</a:t>
            </a:r>
          </a:p>
          <a:p>
            <a:pPr algn="l"/>
            <a:endParaRPr lang="en-GB" dirty="0"/>
          </a:p>
          <a:p>
            <a:pPr algn="l"/>
            <a:r>
              <a:rPr lang="en-GB" dirty="0" err="1"/>
              <a:t>Hinweis</a:t>
            </a:r>
            <a:r>
              <a:rPr lang="en-GB" dirty="0"/>
              <a:t> Kühn: SLZ = </a:t>
            </a:r>
            <a:r>
              <a:rPr lang="en-GB" dirty="0" err="1"/>
              <a:t>Selbstlernzentrum</a:t>
            </a:r>
            <a:endParaRPr lang="en-GB" dirty="0"/>
          </a:p>
        </p:txBody>
      </p:sp>
    </p:spTree>
    <p:extLst>
      <p:ext uri="{BB962C8B-B14F-4D97-AF65-F5344CB8AC3E}">
        <p14:creationId xmlns:p14="http://schemas.microsoft.com/office/powerpoint/2010/main" val="697717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B95B1-ADF3-4C00-B8FE-AF5345D02D93}"/>
              </a:ext>
            </a:extLst>
          </p:cNvPr>
          <p:cNvSpPr>
            <a:spLocks noGrp="1"/>
          </p:cNvSpPr>
          <p:nvPr>
            <p:ph type="ctrTitle"/>
          </p:nvPr>
        </p:nvSpPr>
        <p:spPr>
          <a:xfrm>
            <a:off x="1524000" y="1122363"/>
            <a:ext cx="9144000" cy="821940"/>
          </a:xfrm>
        </p:spPr>
        <p:txBody>
          <a:bodyPr>
            <a:normAutofit fontScale="90000"/>
          </a:bodyPr>
          <a:lstStyle/>
          <a:p>
            <a:r>
              <a:rPr lang="de-DE" b="1" dirty="0"/>
              <a:t>Sprachlernberatung</a:t>
            </a:r>
            <a:br>
              <a:rPr lang="de-DE" b="1" dirty="0"/>
            </a:br>
            <a:r>
              <a:rPr lang="de-DE" b="1" dirty="0"/>
              <a:t>Beispiel Potsdam (ZESSKO</a:t>
            </a:r>
            <a:r>
              <a:rPr lang="de-DE" dirty="0"/>
              <a:t>)</a:t>
            </a:r>
          </a:p>
        </p:txBody>
      </p:sp>
      <p:sp>
        <p:nvSpPr>
          <p:cNvPr id="3" name="Untertitel 2">
            <a:extLst>
              <a:ext uri="{FF2B5EF4-FFF2-40B4-BE49-F238E27FC236}">
                <a16:creationId xmlns:a16="http://schemas.microsoft.com/office/drawing/2014/main" id="{8EB47366-94A9-4AA9-944A-7EE8450A48A9}"/>
              </a:ext>
            </a:extLst>
          </p:cNvPr>
          <p:cNvSpPr>
            <a:spLocks noGrp="1"/>
          </p:cNvSpPr>
          <p:nvPr>
            <p:ph type="subTitle" idx="1"/>
          </p:nvPr>
        </p:nvSpPr>
        <p:spPr>
          <a:xfrm>
            <a:off x="1524000" y="2300438"/>
            <a:ext cx="9144000" cy="2957362"/>
          </a:xfrm>
        </p:spPr>
        <p:txBody>
          <a:bodyPr>
            <a:normAutofit fontScale="55000" lnSpcReduction="20000"/>
          </a:bodyPr>
          <a:lstStyle/>
          <a:p>
            <a:pPr algn="l">
              <a:buFont typeface="Arial" panose="020B0604020202020204" pitchFamily="34" charset="0"/>
              <a:buChar char="•"/>
            </a:pPr>
            <a:r>
              <a:rPr lang="de-DE" sz="3200" dirty="0"/>
              <a:t>Die Sprachlernberatung am </a:t>
            </a:r>
            <a:r>
              <a:rPr lang="de-DE" sz="3200" dirty="0" err="1"/>
              <a:t>Zessko</a:t>
            </a:r>
            <a:r>
              <a:rPr lang="de-DE" sz="3200" dirty="0"/>
              <a:t> stellt eine kursunabhängige Lernform dar. Lernende arbeiten flexibel an einem individuellen Lernprojekt und können dafür die Unterstützung professioneller </a:t>
            </a:r>
            <a:r>
              <a:rPr lang="de-DE" sz="3200" dirty="0" err="1"/>
              <a:t>LernberaterInnen</a:t>
            </a:r>
            <a:r>
              <a:rPr lang="de-DE" sz="3200" dirty="0"/>
              <a:t> nutzen. </a:t>
            </a:r>
          </a:p>
          <a:p>
            <a:pPr algn="l">
              <a:buFont typeface="Arial" panose="020B0604020202020204" pitchFamily="34" charset="0"/>
              <a:buChar char="•"/>
            </a:pPr>
            <a:r>
              <a:rPr lang="de-DE" sz="3200" dirty="0"/>
              <a:t>Wenn das Lernprojekt und der Lernprozess bestimmte Bedingungen erfüllen, können Lernende dafür </a:t>
            </a:r>
            <a:r>
              <a:rPr lang="de-DE" sz="3200" dirty="0">
                <a:hlinkClick r:id="rId2" tooltip="Link auf Erwerb von Schlüsselkompetenzen">
                  <a:extLst>
                    <a:ext uri="{A12FA001-AC4F-418D-AE19-62706E023703}">
                      <ahyp:hlinkClr xmlns:ahyp="http://schemas.microsoft.com/office/drawing/2018/hyperlinkcolor" val="tx"/>
                    </a:ext>
                  </a:extLst>
                </a:hlinkClick>
              </a:rPr>
              <a:t>Leistungspunkte im Rahmen von </a:t>
            </a:r>
            <a:r>
              <a:rPr lang="de-DE" sz="3200" dirty="0" err="1">
                <a:hlinkClick r:id="rId2" tooltip="Link auf Erwerb von Schlüsselkompetenzen">
                  <a:extLst>
                    <a:ext uri="{A12FA001-AC4F-418D-AE19-62706E023703}">
                      <ahyp:hlinkClr xmlns:ahyp="http://schemas.microsoft.com/office/drawing/2018/hyperlinkcolor" val="tx"/>
                    </a:ext>
                  </a:extLst>
                </a:hlinkClick>
              </a:rPr>
              <a:t>Studiumplus</a:t>
            </a:r>
            <a:r>
              <a:rPr lang="de-DE" sz="3200" dirty="0"/>
              <a:t> erwerben (3 LP unbenotet). </a:t>
            </a:r>
          </a:p>
          <a:p>
            <a:pPr algn="l">
              <a:buFont typeface="Arial" panose="020B0604020202020204" pitchFamily="34" charset="0"/>
              <a:buChar char="•"/>
            </a:pPr>
            <a:r>
              <a:rPr lang="de-DE" sz="3200" dirty="0"/>
              <a:t>Ein typischer Lernprozess beginnt mit der Selbstevaluation des eigenen Sprachniveaus und der bisherigen Sprachlernbiografie. Auf dieser Grundlage setzen sich Lernende eigene Lernziele, entwickeln ein individuelles Lernprojekt, planen, dokumentieren und evaluieren den Lernprozess. Dazu bekommen sie Rückmeldungen von der/dem Lernberater/in und sie nehmen an spezifischen Workshops zum autonomen Lernen teil.</a:t>
            </a:r>
          </a:p>
          <a:p>
            <a:pPr algn="l">
              <a:buFont typeface="Arial" panose="020B0604020202020204" pitchFamily="34" charset="0"/>
              <a:buChar char="•"/>
            </a:pPr>
            <a:endParaRPr lang="de-DE" dirty="0"/>
          </a:p>
          <a:p>
            <a:pPr algn="r"/>
            <a:r>
              <a:rPr lang="de-DE" dirty="0"/>
              <a:t>https://www.uni-potsdam.de/de/zessko/selbstlernen/sprachlernberatung</a:t>
            </a:r>
          </a:p>
          <a:p>
            <a:endParaRPr lang="de-DE" dirty="0"/>
          </a:p>
        </p:txBody>
      </p:sp>
    </p:spTree>
    <p:extLst>
      <p:ext uri="{BB962C8B-B14F-4D97-AF65-F5344CB8AC3E}">
        <p14:creationId xmlns:p14="http://schemas.microsoft.com/office/powerpoint/2010/main" val="2349653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538481"/>
            <a:ext cx="10871200" cy="822960"/>
          </a:xfrm>
        </p:spPr>
        <p:txBody>
          <a:bodyPr>
            <a:normAutofit fontScale="90000"/>
          </a:bodyPr>
          <a:lstStyle/>
          <a:p>
            <a:r>
              <a:rPr lang="en-GB" b="1" dirty="0" err="1"/>
              <a:t>Sprachlernberatung</a:t>
            </a:r>
            <a:r>
              <a:rPr lang="en-GB" b="1" dirty="0"/>
              <a:t>, Illustration</a:t>
            </a:r>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660400" y="1361441"/>
            <a:ext cx="10871200" cy="4500879"/>
          </a:xfrm>
        </p:spPr>
        <p:txBody>
          <a:bodyPr/>
          <a:lstStyle/>
          <a:p>
            <a:pPr algn="l"/>
            <a:r>
              <a:rPr lang="de-DE" dirty="0"/>
              <a:t>Christoph </a:t>
            </a:r>
            <a:r>
              <a:rPr lang="de-DE" dirty="0" err="1"/>
              <a:t>Lehker</a:t>
            </a:r>
            <a:r>
              <a:rPr lang="de-DE" dirty="0"/>
              <a:t>, Universität Potsdam:</a:t>
            </a:r>
            <a:endParaRPr lang="en-GB" dirty="0"/>
          </a:p>
        </p:txBody>
      </p:sp>
      <p:pic>
        <p:nvPicPr>
          <p:cNvPr id="3" name="Grafik 2">
            <a:extLst>
              <a:ext uri="{FF2B5EF4-FFF2-40B4-BE49-F238E27FC236}">
                <a16:creationId xmlns:a16="http://schemas.microsoft.com/office/drawing/2014/main" id="{1026000A-61E6-41B9-B686-13E4C0F43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046" y="1766655"/>
            <a:ext cx="8287907" cy="3324689"/>
          </a:xfrm>
          <a:prstGeom prst="rect">
            <a:avLst/>
          </a:prstGeom>
        </p:spPr>
      </p:pic>
    </p:spTree>
    <p:extLst>
      <p:ext uri="{BB962C8B-B14F-4D97-AF65-F5344CB8AC3E}">
        <p14:creationId xmlns:p14="http://schemas.microsoft.com/office/powerpoint/2010/main" val="423857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0D555-0DF5-4589-812C-BF2CD6ED2AD0}"/>
              </a:ext>
            </a:extLst>
          </p:cNvPr>
          <p:cNvSpPr>
            <a:spLocks noGrp="1"/>
          </p:cNvSpPr>
          <p:nvPr>
            <p:ph type="ctrTitle"/>
          </p:nvPr>
        </p:nvSpPr>
        <p:spPr/>
        <p:txBody>
          <a:bodyPr/>
          <a:lstStyle/>
          <a:p>
            <a:r>
              <a:rPr lang="de-DE" b="1" dirty="0"/>
              <a:t>ERGEBNISSE DER UMFRAGE </a:t>
            </a:r>
          </a:p>
        </p:txBody>
      </p:sp>
      <p:sp>
        <p:nvSpPr>
          <p:cNvPr id="3" name="Untertitel 2">
            <a:extLst>
              <a:ext uri="{FF2B5EF4-FFF2-40B4-BE49-F238E27FC236}">
                <a16:creationId xmlns:a16="http://schemas.microsoft.com/office/drawing/2014/main" id="{33030FC9-6C73-4936-B4AB-D0DB0E57720B}"/>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669200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538481"/>
            <a:ext cx="10871200" cy="822960"/>
          </a:xfrm>
        </p:spPr>
        <p:txBody>
          <a:bodyPr>
            <a:normAutofit fontScale="90000"/>
          </a:bodyPr>
          <a:lstStyle/>
          <a:p>
            <a:r>
              <a:rPr lang="en-GB" b="1" dirty="0" err="1"/>
              <a:t>Fragen</a:t>
            </a:r>
            <a:r>
              <a:rPr lang="en-GB" b="1" dirty="0"/>
              <a:t> </a:t>
            </a:r>
            <a:r>
              <a:rPr lang="en-GB" b="1" dirty="0" err="1"/>
              <a:t>für</a:t>
            </a:r>
            <a:r>
              <a:rPr lang="en-GB" b="1" dirty="0"/>
              <a:t> die </a:t>
            </a:r>
            <a:r>
              <a:rPr lang="en-GB" b="1" dirty="0" err="1"/>
              <a:t>Gruppendiskussion</a:t>
            </a:r>
            <a:endParaRPr lang="en-GB" b="1" dirty="0"/>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660400" y="1361441"/>
            <a:ext cx="10871200" cy="4500879"/>
          </a:xfrm>
        </p:spPr>
        <p:txBody>
          <a:bodyPr>
            <a:normAutofit lnSpcReduction="10000"/>
          </a:bodyPr>
          <a:lstStyle/>
          <a:p>
            <a:pPr algn="l"/>
            <a:endParaRPr lang="en-GB" dirty="0"/>
          </a:p>
          <a:p>
            <a:pPr marL="457200" indent="-457200" algn="l">
              <a:buFont typeface="Arial" panose="020B0604020202020204" pitchFamily="34" charset="0"/>
              <a:buChar char="•"/>
            </a:pPr>
            <a:r>
              <a:rPr lang="en-GB" sz="3200" dirty="0" err="1"/>
              <a:t>Welche</a:t>
            </a:r>
            <a:r>
              <a:rPr lang="en-GB" sz="3200" dirty="0"/>
              <a:t> der </a:t>
            </a:r>
            <a:r>
              <a:rPr lang="en-GB" sz="3200" dirty="0" err="1"/>
              <a:t>vorgestellten</a:t>
            </a:r>
            <a:r>
              <a:rPr lang="en-GB" sz="3200" dirty="0"/>
              <a:t> </a:t>
            </a:r>
            <a:r>
              <a:rPr lang="en-GB" sz="3200" dirty="0" err="1"/>
              <a:t>Umsetzungsmöglichkeiten</a:t>
            </a:r>
            <a:r>
              <a:rPr lang="en-GB" sz="3200" dirty="0"/>
              <a:t> </a:t>
            </a:r>
            <a:r>
              <a:rPr lang="en-GB" sz="3200" dirty="0" err="1"/>
              <a:t>kennen</a:t>
            </a:r>
            <a:r>
              <a:rPr lang="en-GB" sz="3200" dirty="0"/>
              <a:t> Sie?</a:t>
            </a:r>
          </a:p>
          <a:p>
            <a:pPr marL="457200" indent="-457200" algn="l">
              <a:buFont typeface="Arial" panose="020B0604020202020204" pitchFamily="34" charset="0"/>
              <a:buChar char="•"/>
            </a:pPr>
            <a:r>
              <a:rPr lang="en-GB" sz="3200" dirty="0" err="1"/>
              <a:t>Welche</a:t>
            </a:r>
            <a:r>
              <a:rPr lang="en-GB" sz="3200" dirty="0"/>
              <a:t> </a:t>
            </a:r>
            <a:r>
              <a:rPr lang="en-GB" sz="3200" dirty="0" err="1"/>
              <a:t>haben</a:t>
            </a:r>
            <a:r>
              <a:rPr lang="en-GB" sz="3200" dirty="0"/>
              <a:t> Sie </a:t>
            </a:r>
            <a:r>
              <a:rPr lang="en-GB" sz="3200" dirty="0" err="1"/>
              <a:t>schon</a:t>
            </a:r>
            <a:r>
              <a:rPr lang="en-GB" sz="3200" dirty="0"/>
              <a:t> </a:t>
            </a:r>
            <a:r>
              <a:rPr lang="en-GB" sz="3200" dirty="0" err="1"/>
              <a:t>verwendet</a:t>
            </a:r>
            <a:r>
              <a:rPr lang="en-GB" sz="3200" dirty="0"/>
              <a:t>?</a:t>
            </a:r>
          </a:p>
          <a:p>
            <a:pPr marL="457200" indent="-457200" algn="l">
              <a:buFont typeface="Arial" panose="020B0604020202020204" pitchFamily="34" charset="0"/>
              <a:buChar char="•"/>
            </a:pPr>
            <a:r>
              <a:rPr lang="en-GB" sz="3200" dirty="0" err="1"/>
              <a:t>Welche</a:t>
            </a:r>
            <a:r>
              <a:rPr lang="en-GB" sz="3200" dirty="0"/>
              <a:t> </a:t>
            </a:r>
            <a:r>
              <a:rPr lang="en-GB" sz="3200" dirty="0" err="1"/>
              <a:t>möchten</a:t>
            </a:r>
            <a:r>
              <a:rPr lang="en-GB" sz="3200" dirty="0"/>
              <a:t> Sie gerne </a:t>
            </a:r>
            <a:r>
              <a:rPr lang="en-GB" sz="3200" dirty="0" err="1"/>
              <a:t>ausprobieren</a:t>
            </a:r>
            <a:r>
              <a:rPr lang="en-GB" sz="3200" dirty="0"/>
              <a:t>?</a:t>
            </a:r>
          </a:p>
          <a:p>
            <a:pPr marL="457200" indent="-457200" algn="l">
              <a:buFont typeface="Arial" panose="020B0604020202020204" pitchFamily="34" charset="0"/>
              <a:buChar char="•"/>
            </a:pPr>
            <a:r>
              <a:rPr lang="en-GB" sz="3200" dirty="0" err="1"/>
              <a:t>Wenn</a:t>
            </a:r>
            <a:r>
              <a:rPr lang="en-GB" sz="3200" dirty="0"/>
              <a:t> </a:t>
            </a:r>
            <a:r>
              <a:rPr lang="en-GB" sz="3200" dirty="0" err="1"/>
              <a:t>ja</a:t>
            </a:r>
            <a:r>
              <a:rPr lang="en-GB" sz="3200" dirty="0"/>
              <a:t>: </a:t>
            </a:r>
            <a:r>
              <a:rPr lang="en-GB" sz="3200" dirty="0" err="1"/>
              <a:t>Können</a:t>
            </a:r>
            <a:r>
              <a:rPr lang="en-GB" sz="3200" dirty="0"/>
              <a:t> </a:t>
            </a:r>
            <a:r>
              <a:rPr lang="en-GB" sz="3200" dirty="0" err="1"/>
              <a:t>wir</a:t>
            </a:r>
            <a:r>
              <a:rPr lang="en-GB" sz="3200" dirty="0"/>
              <a:t> </a:t>
            </a:r>
            <a:r>
              <a:rPr lang="en-GB" sz="3200" dirty="0" err="1"/>
              <a:t>Ihnen</a:t>
            </a:r>
            <a:r>
              <a:rPr lang="en-GB" sz="3200" dirty="0"/>
              <a:t> </a:t>
            </a:r>
            <a:r>
              <a:rPr lang="en-GB" sz="3200" dirty="0" err="1"/>
              <a:t>dabei</a:t>
            </a:r>
            <a:r>
              <a:rPr lang="en-GB" sz="3200" dirty="0"/>
              <a:t> </a:t>
            </a:r>
            <a:r>
              <a:rPr lang="en-GB" sz="3200" dirty="0" err="1"/>
              <a:t>helfen</a:t>
            </a:r>
            <a:r>
              <a:rPr lang="en-GB" sz="3200" dirty="0"/>
              <a:t> und </a:t>
            </a:r>
            <a:r>
              <a:rPr lang="en-GB" sz="3200" dirty="0" err="1"/>
              <a:t>womit</a:t>
            </a:r>
            <a:r>
              <a:rPr lang="en-GB" sz="3200" dirty="0"/>
              <a:t>? </a:t>
            </a:r>
          </a:p>
          <a:p>
            <a:pPr marL="457200" indent="-457200" algn="l">
              <a:buFont typeface="Arial" panose="020B0604020202020204" pitchFamily="34" charset="0"/>
              <a:buChar char="•"/>
            </a:pPr>
            <a:r>
              <a:rPr lang="en-GB" sz="3200" dirty="0" err="1"/>
              <a:t>Welche</a:t>
            </a:r>
            <a:r>
              <a:rPr lang="en-GB" sz="3200" dirty="0"/>
              <a:t> </a:t>
            </a:r>
            <a:r>
              <a:rPr lang="en-GB" sz="3200" dirty="0" err="1"/>
              <a:t>würden</a:t>
            </a:r>
            <a:r>
              <a:rPr lang="en-GB" sz="3200" dirty="0"/>
              <a:t> Sie </a:t>
            </a:r>
            <a:r>
              <a:rPr lang="en-GB" sz="3200" dirty="0" err="1"/>
              <a:t>nie</a:t>
            </a:r>
            <a:r>
              <a:rPr lang="en-GB" sz="3200" dirty="0"/>
              <a:t> </a:t>
            </a:r>
            <a:r>
              <a:rPr lang="en-GB" sz="3200" dirty="0" err="1"/>
              <a:t>verwenden</a:t>
            </a:r>
            <a:r>
              <a:rPr lang="en-GB" sz="3200" dirty="0"/>
              <a:t>?</a:t>
            </a:r>
          </a:p>
          <a:p>
            <a:pPr algn="l"/>
            <a:endParaRPr lang="en-GB" sz="3200" dirty="0"/>
          </a:p>
          <a:p>
            <a:pPr algn="l"/>
            <a:r>
              <a:rPr lang="en-GB" sz="3200" dirty="0"/>
              <a:t> </a:t>
            </a:r>
          </a:p>
        </p:txBody>
      </p:sp>
    </p:spTree>
    <p:extLst>
      <p:ext uri="{BB962C8B-B14F-4D97-AF65-F5344CB8AC3E}">
        <p14:creationId xmlns:p14="http://schemas.microsoft.com/office/powerpoint/2010/main" val="2550638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231005"/>
            <a:ext cx="10871200" cy="2194561"/>
          </a:xfrm>
        </p:spPr>
        <p:txBody>
          <a:bodyPr>
            <a:normAutofit fontScale="90000"/>
          </a:bodyPr>
          <a:lstStyle/>
          <a:p>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r>
              <a:rPr lang="en-GB" b="1" dirty="0">
                <a:latin typeface="Arial" panose="020B0604020202020204" pitchFamily="34" charset="0"/>
                <a:cs typeface="Arial" panose="020B0604020202020204" pitchFamily="34" charset="0"/>
              </a:rPr>
              <a:t>Und nun </a:t>
            </a:r>
            <a:r>
              <a:rPr lang="en-GB" b="1" dirty="0" err="1">
                <a:latin typeface="Arial" panose="020B0604020202020204" pitchFamily="34" charset="0"/>
                <a:cs typeface="Arial" panose="020B0604020202020204" pitchFamily="34" charset="0"/>
              </a:rPr>
              <a:t>zum</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Europäischen</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Sprachenportfolio</a:t>
            </a:r>
            <a:r>
              <a:rPr lang="en-GB" b="1" dirty="0">
                <a:latin typeface="Arial" panose="020B0604020202020204" pitchFamily="34" charset="0"/>
                <a:cs typeface="Arial" panose="020B0604020202020204" pitchFamily="34" charset="0"/>
              </a:rPr>
              <a:t> </a:t>
            </a:r>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660400" y="1472665"/>
            <a:ext cx="10871200" cy="4389655"/>
          </a:xfrm>
        </p:spPr>
        <p:txBody>
          <a:bodyPr>
            <a:normAutofit/>
          </a:bodyPr>
          <a:lstStyle/>
          <a:p>
            <a:pPr algn="l"/>
            <a:r>
              <a:rPr lang="en-GB" sz="5400" dirty="0"/>
              <a:t> </a:t>
            </a:r>
          </a:p>
          <a:p>
            <a:pPr algn="l"/>
            <a:endParaRPr lang="en-GB" sz="4000" dirty="0">
              <a:latin typeface="Arial" panose="020B0604020202020204" pitchFamily="34" charset="0"/>
              <a:cs typeface="Arial" panose="020B0604020202020204" pitchFamily="34" charset="0"/>
            </a:endParaRPr>
          </a:p>
          <a:p>
            <a:pPr algn="l"/>
            <a:r>
              <a:rPr lang="en-GB" sz="4000" dirty="0">
                <a:latin typeface="Arial" panose="020B0604020202020204" pitchFamily="34" charset="0"/>
                <a:cs typeface="Arial" panose="020B0604020202020204" pitchFamily="34" charset="0"/>
              </a:rPr>
              <a:t>Das ESP </a:t>
            </a:r>
            <a:r>
              <a:rPr lang="en-GB" sz="4000" dirty="0" err="1">
                <a:latin typeface="Arial" panose="020B0604020202020204" pitchFamily="34" charset="0"/>
                <a:cs typeface="Arial" panose="020B0604020202020204" pitchFamily="34" charset="0"/>
              </a:rPr>
              <a:t>wurde</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im</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Kontext</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mit</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dem</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Gemeinsamen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Europäischen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Referenzrahmen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entwickelt</a:t>
            </a:r>
            <a:r>
              <a:rPr lang="en-GB"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93879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2C443-AAA3-48A7-9B48-6EF4754D7407}"/>
              </a:ext>
            </a:extLst>
          </p:cNvPr>
          <p:cNvSpPr>
            <a:spLocks noGrp="1"/>
          </p:cNvSpPr>
          <p:nvPr>
            <p:ph type="title"/>
          </p:nvPr>
        </p:nvSpPr>
        <p:spPr>
          <a:xfrm>
            <a:off x="1775520" y="116632"/>
            <a:ext cx="8892482" cy="1512168"/>
          </a:xfrm>
        </p:spPr>
        <p:txBody>
          <a:bodyPr>
            <a:normAutofit fontScale="90000"/>
          </a:bodyPr>
          <a:lstStyle/>
          <a:p>
            <a:r>
              <a:rPr lang="de-CH" sz="4000" b="1" dirty="0">
                <a:latin typeface="Arial" panose="020B0604020202020204" pitchFamily="34" charset="0"/>
                <a:cs typeface="Arial" panose="020B0604020202020204" pitchFamily="34" charset="0"/>
              </a:rPr>
              <a:t>POLITISCHE ZIELE DES GEMEINSAMEN EUROPÄISCHEN REFERENZRAHMENS  </a:t>
            </a:r>
            <a:endParaRPr lang="de-CH" sz="4000" b="1" i="1" dirty="0">
              <a:latin typeface="Arial" panose="020B0604020202020204" pitchFamily="34" charset="0"/>
              <a:cs typeface="Arial" panose="020B0604020202020204" pitchFamily="34" charset="0"/>
            </a:endParaRPr>
          </a:p>
        </p:txBody>
      </p:sp>
      <p:sp>
        <p:nvSpPr>
          <p:cNvPr id="6" name="Inhaltsplatzhalter 2">
            <a:extLst>
              <a:ext uri="{FF2B5EF4-FFF2-40B4-BE49-F238E27FC236}">
                <a16:creationId xmlns:a16="http://schemas.microsoft.com/office/drawing/2014/main" id="{C91727C3-15B3-4BFD-89CF-8FD3291B2183}"/>
              </a:ext>
            </a:extLst>
          </p:cNvPr>
          <p:cNvSpPr>
            <a:spLocks noGrp="1"/>
          </p:cNvSpPr>
          <p:nvPr>
            <p:ph idx="1"/>
          </p:nvPr>
        </p:nvSpPr>
        <p:spPr>
          <a:xfrm>
            <a:off x="1570122" y="1988840"/>
            <a:ext cx="9134391" cy="4293096"/>
          </a:xfrm>
          <a:prstGeom prst="rect">
            <a:avLst/>
          </a:prstGeom>
          <a:ln>
            <a:solidFill>
              <a:schemeClr val="accent1"/>
            </a:solidFill>
          </a:ln>
        </p:spPr>
        <p:txBody>
          <a:bodyPr>
            <a:normAutofit/>
          </a:bodyPr>
          <a:lstStyle/>
          <a:p>
            <a:pPr>
              <a:defRPr/>
            </a:pPr>
            <a:r>
              <a:rPr lang="de-DE" dirty="0">
                <a:latin typeface="Arial" panose="020B0604020202020204" pitchFamily="34" charset="0"/>
                <a:cs typeface="Arial" panose="020B0604020202020204" pitchFamily="34" charset="0"/>
              </a:rPr>
              <a:t>Schutz und Entwicklung der Sprachen und Kulturen Europas, </a:t>
            </a:r>
            <a:endParaRPr lang="de-DE" u="sng" dirty="0">
              <a:solidFill>
                <a:srgbClr val="0065B0"/>
              </a:solidFill>
              <a:latin typeface="Arial" panose="020B0604020202020204" pitchFamily="34" charset="0"/>
              <a:cs typeface="Arial" panose="020B0604020202020204" pitchFamily="34" charset="0"/>
            </a:endParaRPr>
          </a:p>
          <a:p>
            <a:pPr>
              <a:defRPr/>
            </a:pPr>
            <a:r>
              <a:rPr lang="de-DE" dirty="0">
                <a:latin typeface="Arial" panose="020B0604020202020204" pitchFamily="34" charset="0"/>
                <a:cs typeface="Arial" panose="020B0604020202020204" pitchFamily="34" charset="0"/>
              </a:rPr>
              <a:t>Förderung europäischer Mobilität,</a:t>
            </a:r>
          </a:p>
          <a:p>
            <a:pPr>
              <a:spcBef>
                <a:spcPts val="700"/>
              </a:spcBef>
              <a:defRPr/>
            </a:pPr>
            <a:r>
              <a:rPr lang="de-DE" dirty="0">
                <a:latin typeface="Arial" panose="020B0604020202020204" pitchFamily="34" charset="0"/>
                <a:cs typeface="Arial" panose="020B0604020202020204" pitchFamily="34" charset="0"/>
              </a:rPr>
              <a:t>Förderung gegenseitigen Verstehens und europäischer Zusammenarbeit, Verhinderung von Vorurteilen und Diskriminierung</a:t>
            </a:r>
            <a:r>
              <a:rPr lang="de-DE" sz="3600" dirty="0">
                <a:latin typeface="Arial" panose="020B0604020202020204" pitchFamily="34" charset="0"/>
                <a:cs typeface="Arial" panose="020B0604020202020204" pitchFamily="34" charset="0"/>
              </a:rPr>
              <a:t>.</a:t>
            </a:r>
            <a:r>
              <a:rPr lang="de-DE" sz="3200"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1BEA8CF1-AFCD-46DA-865D-10DB29900C22}"/>
              </a:ext>
            </a:extLst>
          </p:cNvPr>
          <p:cNvSpPr>
            <a:spLocks noGrp="1"/>
          </p:cNvSpPr>
          <p:nvPr>
            <p:ph type="ftr" sz="quarter" idx="11"/>
          </p:nvPr>
        </p:nvSpPr>
        <p:spPr>
          <a:xfrm>
            <a:off x="1487489" y="6581772"/>
            <a:ext cx="6553199" cy="276228"/>
          </a:xfrm>
        </p:spPr>
        <p:txBody>
          <a:bodyPr/>
          <a:lstStyle/>
          <a:p>
            <a:r>
              <a:rPr lang="de-CH"/>
              <a:t>Bärbel Kühn /  Maria Luisa Pérez Cavana</a:t>
            </a:r>
            <a:endParaRPr lang="de-CH" dirty="0"/>
          </a:p>
        </p:txBody>
      </p:sp>
      <p:sp>
        <p:nvSpPr>
          <p:cNvPr id="5" name="Foliennummernplatzhalter 4">
            <a:extLst>
              <a:ext uri="{FF2B5EF4-FFF2-40B4-BE49-F238E27FC236}">
                <a16:creationId xmlns:a16="http://schemas.microsoft.com/office/drawing/2014/main" id="{18EEE62B-DC95-4572-B973-C3B26F3FABAA}"/>
              </a:ext>
            </a:extLst>
          </p:cNvPr>
          <p:cNvSpPr>
            <a:spLocks noGrp="1"/>
          </p:cNvSpPr>
          <p:nvPr>
            <p:ph type="sldNum" sz="quarter" idx="12"/>
          </p:nvPr>
        </p:nvSpPr>
        <p:spPr/>
        <p:txBody>
          <a:bodyPr/>
          <a:lstStyle/>
          <a:p>
            <a:fld id="{119ECF50-612F-4358-B4B7-C6EA525DCA7F}" type="slidenum">
              <a:rPr lang="de-CH" smtClean="0"/>
              <a:pPr/>
              <a:t>32</a:t>
            </a:fld>
            <a:endParaRPr lang="de-CH"/>
          </a:p>
        </p:txBody>
      </p:sp>
    </p:spTree>
    <p:extLst>
      <p:ext uri="{BB962C8B-B14F-4D97-AF65-F5344CB8AC3E}">
        <p14:creationId xmlns:p14="http://schemas.microsoft.com/office/powerpoint/2010/main" val="8990573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444193"/>
            <a:ext cx="9648766" cy="1325563"/>
          </a:xfrm>
        </p:spPr>
        <p:txBody>
          <a:bodyPr>
            <a:noAutofit/>
          </a:bodyPr>
          <a:lstStyle/>
          <a:p>
            <a:r>
              <a:rPr lang="en-US" sz="4000" b="1" dirty="0">
                <a:latin typeface="Arial" panose="020B0604020202020204" pitchFamily="34" charset="0"/>
                <a:cs typeface="Arial" panose="020B0604020202020204" pitchFamily="34" charset="0"/>
              </a:rPr>
              <a:t>Die </a:t>
            </a:r>
            <a:r>
              <a:rPr lang="en-US" sz="4000" b="1" dirty="0" err="1">
                <a:latin typeface="Arial" panose="020B0604020202020204" pitchFamily="34" charset="0"/>
                <a:cs typeface="Arial" panose="020B0604020202020204" pitchFamily="34" charset="0"/>
              </a:rPr>
              <a:t>Prinzipien</a:t>
            </a:r>
            <a:r>
              <a:rPr lang="en-US" sz="4000" b="1" dirty="0">
                <a:latin typeface="Arial" panose="020B0604020202020204" pitchFamily="34" charset="0"/>
                <a:cs typeface="Arial" panose="020B0604020202020204" pitchFamily="34" charset="0"/>
              </a:rPr>
              <a:t> der </a:t>
            </a:r>
            <a:r>
              <a:rPr lang="en-US" sz="4000" b="1" dirty="0" err="1">
                <a:latin typeface="Arial" panose="020B0604020202020204" pitchFamily="34" charset="0"/>
                <a:cs typeface="Arial" panose="020B0604020202020204" pitchFamily="34" charset="0"/>
              </a:rPr>
              <a:t>Lerntheorie</a:t>
            </a:r>
            <a:r>
              <a:rPr lang="en-US" sz="4000" b="1" dirty="0">
                <a:latin typeface="Arial" panose="020B0604020202020204" pitchFamily="34" charset="0"/>
                <a:cs typeface="Arial" panose="020B0604020202020204" pitchFamily="34" charset="0"/>
              </a:rPr>
              <a:t>, die den GER und </a:t>
            </a:r>
            <a:r>
              <a:rPr lang="en-US" sz="4000" b="1" dirty="0" err="1">
                <a:latin typeface="Arial" panose="020B0604020202020204" pitchFamily="34" charset="0"/>
                <a:cs typeface="Arial" panose="020B0604020202020204" pitchFamily="34" charset="0"/>
              </a:rPr>
              <a:t>mit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ihm</a:t>
            </a:r>
            <a:r>
              <a:rPr lang="en-US" sz="4000" b="1" dirty="0">
                <a:latin typeface="Arial" panose="020B0604020202020204" pitchFamily="34" charset="0"/>
                <a:cs typeface="Arial" panose="020B0604020202020204" pitchFamily="34" charset="0"/>
              </a:rPr>
              <a:t> das ESP </a:t>
            </a:r>
            <a:r>
              <a:rPr lang="en-US" sz="4000" b="1" dirty="0" err="1">
                <a:latin typeface="Arial" panose="020B0604020202020204" pitchFamily="34" charset="0"/>
                <a:cs typeface="Arial" panose="020B0604020202020204" pitchFamily="34" charset="0"/>
              </a:rPr>
              <a:t>beeinflusst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haben</a:t>
            </a:r>
            <a:r>
              <a:rPr lang="en-US" sz="4000" b="1" dirty="0">
                <a:latin typeface="Arial" panose="020B0604020202020204" pitchFamily="34" charset="0"/>
                <a:cs typeface="Arial" panose="020B0604020202020204" pitchFamily="34" charset="0"/>
              </a:rPr>
              <a:t>:</a:t>
            </a:r>
            <a:br>
              <a:rPr lang="en-US" sz="4000" b="1"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p:txBody>
      </p:sp>
      <p:sp>
        <p:nvSpPr>
          <p:cNvPr id="27651" name="Rectangle 3"/>
          <p:cNvSpPr>
            <a:spLocks noGrp="1" noChangeArrowheads="1"/>
          </p:cNvSpPr>
          <p:nvPr>
            <p:ph idx="1"/>
          </p:nvPr>
        </p:nvSpPr>
        <p:spPr>
          <a:xfrm>
            <a:off x="1775520" y="1386037"/>
            <a:ext cx="9576912" cy="4790927"/>
          </a:xfrm>
          <a:ln>
            <a:solidFill>
              <a:srgbClr val="FFFF00"/>
            </a:solidFill>
          </a:ln>
        </p:spPr>
        <p:txBody>
          <a:bodyPr>
            <a:normAutofit lnSpcReduction="10000"/>
          </a:bodyPr>
          <a:lstStyle/>
          <a:p>
            <a:pPr>
              <a:buNone/>
            </a:pPr>
            <a:endParaRPr lang="en-US" b="1" dirty="0"/>
          </a:p>
          <a:p>
            <a:r>
              <a:rPr lang="en-US" sz="3600" dirty="0" err="1">
                <a:latin typeface="Arial" panose="020B0604020202020204" pitchFamily="34" charset="0"/>
                <a:cs typeface="Arial" panose="020B0604020202020204" pitchFamily="34" charset="0"/>
              </a:rPr>
              <a:t>Handlungsfähigkeit</a:t>
            </a:r>
            <a:endParaRPr lang="en-US" sz="3600" dirty="0">
              <a:latin typeface="Arial" panose="020B0604020202020204" pitchFamily="34" charset="0"/>
              <a:cs typeface="Arial" panose="020B0604020202020204" pitchFamily="34" charset="0"/>
            </a:endParaRPr>
          </a:p>
          <a:p>
            <a:r>
              <a:rPr lang="en-US" sz="3600" dirty="0" err="1">
                <a:latin typeface="Arial" panose="020B0604020202020204" pitchFamily="34" charset="0"/>
                <a:cs typeface="Arial" panose="020B0604020202020204" pitchFamily="34" charset="0"/>
              </a:rPr>
              <a:t>Authentizität</a:t>
            </a:r>
            <a:endParaRPr lang="en-US" sz="3600" dirty="0">
              <a:latin typeface="Arial" panose="020B0604020202020204" pitchFamily="34" charset="0"/>
              <a:cs typeface="Arial" panose="020B0604020202020204" pitchFamily="34" charset="0"/>
            </a:endParaRPr>
          </a:p>
          <a:p>
            <a:r>
              <a:rPr lang="en-US" sz="3600" dirty="0" err="1">
                <a:latin typeface="Arial" panose="020B0604020202020204" pitchFamily="34" charset="0"/>
                <a:cs typeface="Arial" panose="020B0604020202020204" pitchFamily="34" charset="0"/>
              </a:rPr>
              <a:t>Kommunikation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Zusammenarbeit</a:t>
            </a:r>
            <a:endParaRPr lang="en-US" sz="3600" dirty="0">
              <a:latin typeface="Arial" panose="020B0604020202020204" pitchFamily="34" charset="0"/>
              <a:cs typeface="Arial" panose="020B0604020202020204" pitchFamily="34" charset="0"/>
            </a:endParaRPr>
          </a:p>
          <a:p>
            <a:r>
              <a:rPr lang="en-US" sz="3600" dirty="0" err="1">
                <a:latin typeface="Arial" panose="020B0604020202020204" pitchFamily="34" charset="0"/>
                <a:cs typeface="Arial" panose="020B0604020202020204" pitchFamily="34" charset="0"/>
              </a:rPr>
              <a:t>Lernerautonomie</a:t>
            </a:r>
            <a:r>
              <a:rPr lang="en-US" sz="3600" dirty="0">
                <a:latin typeface="Arial" panose="020B0604020202020204" pitchFamily="34" charset="0"/>
                <a:cs typeface="Arial" panose="020B0604020202020204" pitchFamily="34" charset="0"/>
              </a:rPr>
              <a:t>:</a:t>
            </a:r>
          </a:p>
          <a:p>
            <a:pPr marL="0" indent="0">
              <a:buNone/>
            </a:pPr>
            <a:r>
              <a:rPr lang="de-DE" sz="3200" dirty="0">
                <a:latin typeface="Arial" panose="020B0604020202020204" pitchFamily="34" charset="0"/>
                <a:cs typeface="Arial" panose="020B0604020202020204" pitchFamily="34" charset="0"/>
              </a:rPr>
              <a:t>	„die Fähigkeit der/des Lernenden „zu 	Selbständigkeit, kritischer Reflexion, 	Entscheidungsfähigkeit und unabhängigem 	Handeln“ </a:t>
            </a:r>
            <a:r>
              <a:rPr lang="en-US" sz="3200" dirty="0"/>
              <a:t>(</a:t>
            </a:r>
            <a:r>
              <a:rPr lang="de-DE" sz="3200" dirty="0"/>
              <a:t>David Little, 1991)</a:t>
            </a:r>
          </a:p>
          <a:p>
            <a:pPr marL="0" indent="0">
              <a:buNone/>
            </a:pPr>
            <a:endParaRPr lang="de-DE" sz="3200" i="1" dirty="0"/>
          </a:p>
          <a:p>
            <a:endParaRPr lang="en-US" sz="3600" dirty="0"/>
          </a:p>
          <a:p>
            <a:endParaRPr lang="en-US" sz="3600" dirty="0"/>
          </a:p>
          <a:p>
            <a:endParaRPr lang="en-US" sz="3600" dirty="0"/>
          </a:p>
          <a:p>
            <a:pPr>
              <a:buNone/>
            </a:pPr>
            <a:endParaRPr lang="en-US" dirty="0"/>
          </a:p>
          <a:p>
            <a:pPr>
              <a:buNone/>
            </a:pPr>
            <a:endParaRPr lang="en-US" b="1" dirty="0"/>
          </a:p>
          <a:p>
            <a:pPr>
              <a:buNone/>
            </a:pPr>
            <a:endParaRPr lang="en-US" b="1" dirty="0"/>
          </a:p>
          <a:p>
            <a:pPr>
              <a:buNone/>
            </a:pPr>
            <a:endParaRPr lang="en-US" b="1" dirty="0"/>
          </a:p>
        </p:txBody>
      </p:sp>
      <p:sp>
        <p:nvSpPr>
          <p:cNvPr id="3" name="Fußzeilenplatzhalter 2">
            <a:extLst>
              <a:ext uri="{FF2B5EF4-FFF2-40B4-BE49-F238E27FC236}">
                <a16:creationId xmlns:a16="http://schemas.microsoft.com/office/drawing/2014/main" id="{31C4CC2B-F87E-4635-BDA5-85EE958D64CA}"/>
              </a:ext>
            </a:extLst>
          </p:cNvPr>
          <p:cNvSpPr>
            <a:spLocks noGrp="1"/>
          </p:cNvSpPr>
          <p:nvPr>
            <p:ph type="ftr" sz="quarter" idx="11"/>
          </p:nvPr>
        </p:nvSpPr>
        <p:spPr/>
        <p:txBody>
          <a:bodyPr/>
          <a:lstStyle/>
          <a:p>
            <a:pPr rtl="0"/>
            <a:endParaRPr lang="de-DE" noProof="0" dirty="0"/>
          </a:p>
        </p:txBody>
      </p:sp>
      <p:sp>
        <p:nvSpPr>
          <p:cNvPr id="4" name="Foliennummernplatzhalter 3">
            <a:extLst>
              <a:ext uri="{FF2B5EF4-FFF2-40B4-BE49-F238E27FC236}">
                <a16:creationId xmlns:a16="http://schemas.microsoft.com/office/drawing/2014/main" id="{65533EDD-BF78-49A1-A192-BA770ADCEB69}"/>
              </a:ext>
            </a:extLst>
          </p:cNvPr>
          <p:cNvSpPr>
            <a:spLocks noGrp="1"/>
          </p:cNvSpPr>
          <p:nvPr>
            <p:ph type="sldNum" sz="quarter" idx="12"/>
          </p:nvPr>
        </p:nvSpPr>
        <p:spPr/>
        <p:txBody>
          <a:bodyPr/>
          <a:lstStyle/>
          <a:p>
            <a:fld id="{2A013F82-EE5E-44EE-A61D-E31C6657F26F}" type="slidenum">
              <a:rPr lang="de-DE" smtClean="0"/>
              <a:pPr/>
              <a:t>33</a:t>
            </a:fld>
            <a:endParaRPr lang="de-DE" dirty="0"/>
          </a:p>
        </p:txBody>
      </p:sp>
      <p:sp>
        <p:nvSpPr>
          <p:cNvPr id="27652" name="Rectangle 7"/>
          <p:cNvSpPr txBox="1">
            <a:spLocks noGrp="1" noChangeArrowheads="1"/>
          </p:cNvSpPr>
          <p:nvPr/>
        </p:nvSpPr>
        <p:spPr bwMode="auto">
          <a:xfrm>
            <a:off x="1104746" y="6237314"/>
            <a:ext cx="10749866" cy="339725"/>
          </a:xfrm>
          <a:prstGeom prst="rect">
            <a:avLst/>
          </a:prstGeom>
          <a:noFill/>
          <a:ln w="9525">
            <a:noFill/>
            <a:miter lim="800000"/>
            <a:headEnd/>
            <a:tailEnd/>
          </a:ln>
        </p:spPr>
        <p:txBody>
          <a:bodyPr/>
          <a:lstStyle/>
          <a:p>
            <a:pPr algn="ctr" eaLnBrk="0" hangingPunct="0"/>
            <a:endParaRPr lang="fr-CH" sz="1400" dirty="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CD9178AE-323F-4E74-B25D-CD68E0B95B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1945" y="3160358"/>
            <a:ext cx="36718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el 1">
            <a:extLst>
              <a:ext uri="{FF2B5EF4-FFF2-40B4-BE49-F238E27FC236}">
                <a16:creationId xmlns:a16="http://schemas.microsoft.com/office/drawing/2014/main" id="{19F5D7DC-B430-4C5F-A8BF-61E0CA566E97}"/>
              </a:ext>
            </a:extLst>
          </p:cNvPr>
          <p:cNvSpPr>
            <a:spLocks noGrp="1" noChangeArrowheads="1"/>
          </p:cNvSpPr>
          <p:nvPr>
            <p:ph type="title" idx="4294967295"/>
          </p:nvPr>
        </p:nvSpPr>
        <p:spPr/>
        <p:txBody>
          <a:bodyPr>
            <a:normAutofit/>
          </a:bodyPr>
          <a:lstStyle/>
          <a:p>
            <a:pPr algn="ctr"/>
            <a:r>
              <a:rPr lang="de-DE" altLang="de-DE" sz="4000" b="1" dirty="0">
                <a:latin typeface="Arial" panose="020B0604020202020204" pitchFamily="34" charset="0"/>
                <a:cs typeface="Arial" panose="020B0604020202020204" pitchFamily="34" charset="0"/>
              </a:rPr>
              <a:t>Kompetenzorientierung kombiniert mit autonomem Lernen</a:t>
            </a:r>
          </a:p>
        </p:txBody>
      </p:sp>
      <p:sp>
        <p:nvSpPr>
          <p:cNvPr id="11268" name="Inhaltsplatzhalter 2">
            <a:extLst>
              <a:ext uri="{FF2B5EF4-FFF2-40B4-BE49-F238E27FC236}">
                <a16:creationId xmlns:a16="http://schemas.microsoft.com/office/drawing/2014/main" id="{3164B3DB-7F09-4D6E-AFEF-46918C954399}"/>
              </a:ext>
            </a:extLst>
          </p:cNvPr>
          <p:cNvSpPr>
            <a:spLocks noGrp="1" noChangeArrowheads="1"/>
          </p:cNvSpPr>
          <p:nvPr>
            <p:ph idx="4294967295"/>
          </p:nvPr>
        </p:nvSpPr>
        <p:spPr>
          <a:xfrm>
            <a:off x="1029811" y="1341439"/>
            <a:ext cx="7963270" cy="4751387"/>
          </a:xfrm>
        </p:spPr>
        <p:txBody>
          <a:bodyPr>
            <a:normAutofit fontScale="92500" lnSpcReduction="20000"/>
          </a:bodyPr>
          <a:lstStyle/>
          <a:p>
            <a:pPr marL="0" indent="0">
              <a:spcAft>
                <a:spcPts val="400"/>
              </a:spcAft>
              <a:buNone/>
            </a:pPr>
            <a:endParaRPr lang="de-DE" altLang="de-DE" sz="2400" dirty="0"/>
          </a:p>
          <a:p>
            <a:pPr>
              <a:spcAft>
                <a:spcPts val="400"/>
              </a:spcAft>
            </a:pPr>
            <a:r>
              <a:rPr lang="de-DE" altLang="de-DE" sz="2400" dirty="0"/>
              <a:t>Ziel: Kompetenzentwicklung</a:t>
            </a:r>
          </a:p>
          <a:p>
            <a:pPr lvl="1"/>
            <a:r>
              <a:rPr lang="de-DE" altLang="de-DE" dirty="0"/>
              <a:t>Kompetenz-Niveaus (z.B. A1 bis C2) </a:t>
            </a:r>
            <a:r>
              <a:rPr lang="de-DE" altLang="de-DE" u="sng" dirty="0"/>
              <a:t>aber auch:</a:t>
            </a:r>
            <a:br>
              <a:rPr lang="de-DE" altLang="de-DE" dirty="0"/>
            </a:br>
            <a:r>
              <a:rPr lang="de-DE" altLang="de-DE" dirty="0"/>
              <a:t>Kompetenz-Dimensionen </a:t>
            </a:r>
            <a:br>
              <a:rPr lang="de-DE" altLang="de-DE" dirty="0"/>
            </a:br>
            <a:r>
              <a:rPr lang="de-DE" altLang="de-DE" dirty="0"/>
              <a:t>(z.B. Wissen, Fertigkeiten, Einstellung) </a:t>
            </a:r>
          </a:p>
          <a:p>
            <a:pPr lvl="1"/>
            <a:r>
              <a:rPr lang="de-DE" altLang="de-DE" dirty="0"/>
              <a:t>Standardisierte, </a:t>
            </a:r>
            <a:r>
              <a:rPr lang="de-DE" altLang="de-DE" u="sng" dirty="0"/>
              <a:t>aber auch</a:t>
            </a:r>
            <a:br>
              <a:rPr lang="de-DE" altLang="de-DE" dirty="0"/>
            </a:br>
            <a:r>
              <a:rPr lang="de-DE" altLang="de-DE" dirty="0"/>
              <a:t>differenzierte / spezialisierte Kompetenzraster (</a:t>
            </a:r>
            <a:r>
              <a:rPr lang="de-DE" altLang="de-DE" dirty="0" err="1"/>
              <a:t>Deskriptorlisten</a:t>
            </a:r>
            <a:r>
              <a:rPr lang="de-DE" altLang="de-DE" dirty="0"/>
              <a:t>)</a:t>
            </a:r>
          </a:p>
          <a:p>
            <a:pPr>
              <a:spcAft>
                <a:spcPts val="400"/>
              </a:spcAft>
            </a:pPr>
            <a:r>
              <a:rPr lang="de-DE" altLang="de-DE" sz="2400" dirty="0"/>
              <a:t>Ziel: Selbstbestimmtes Lernen</a:t>
            </a:r>
            <a:r>
              <a:rPr lang="de-DE" altLang="de-DE" dirty="0"/>
              <a:t> </a:t>
            </a:r>
          </a:p>
          <a:p>
            <a:pPr lvl="1"/>
            <a:r>
              <a:rPr lang="de-DE" altLang="de-DE" dirty="0"/>
              <a:t>Konstruktivistische Grundeinstellung</a:t>
            </a:r>
          </a:p>
          <a:p>
            <a:pPr lvl="1"/>
            <a:r>
              <a:rPr lang="de-DE" altLang="de-DE" dirty="0"/>
              <a:t>Förderung von Heterogenität (</a:t>
            </a:r>
            <a:r>
              <a:rPr lang="de-DE" altLang="de-DE" dirty="0" err="1"/>
              <a:t>Diversity</a:t>
            </a:r>
            <a:r>
              <a:rPr lang="de-DE" altLang="de-DE" dirty="0"/>
              <a:t>)</a:t>
            </a:r>
          </a:p>
          <a:p>
            <a:pPr lvl="1"/>
            <a:r>
              <a:rPr lang="de-DE" altLang="de-DE" dirty="0"/>
              <a:t>Förderung von Motivation</a:t>
            </a:r>
          </a:p>
          <a:p>
            <a:pPr lvl="1"/>
            <a:r>
              <a:rPr lang="de-DE" altLang="de-DE" dirty="0"/>
              <a:t>Ziele selbst formulieren / festlegen </a:t>
            </a:r>
          </a:p>
          <a:p>
            <a:pPr lvl="1"/>
            <a:r>
              <a:rPr lang="de-DE" altLang="de-DE" dirty="0"/>
              <a:t>Selbstreflexion </a:t>
            </a:r>
          </a:p>
          <a:p>
            <a:pPr lvl="1"/>
            <a:r>
              <a:rPr lang="de-DE" altLang="de-DE" dirty="0"/>
              <a:t>Individuelles Lernen / kooperatives Lernen</a:t>
            </a:r>
          </a:p>
        </p:txBody>
      </p:sp>
    </p:spTree>
    <p:extLst>
      <p:ext uri="{BB962C8B-B14F-4D97-AF65-F5344CB8AC3E}">
        <p14:creationId xmlns:p14="http://schemas.microsoft.com/office/powerpoint/2010/main" val="966024362"/>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2063552" y="365127"/>
            <a:ext cx="9288880" cy="1325563"/>
          </a:xfrm>
        </p:spPr>
        <p:txBody>
          <a:bodyPr>
            <a:normAutofit/>
          </a:bodyPr>
          <a:lstStyle/>
          <a:p>
            <a:r>
              <a:rPr lang="de-DE" sz="4000" b="1" dirty="0"/>
              <a:t>Der Paradigmenwechsel</a:t>
            </a:r>
          </a:p>
        </p:txBody>
      </p:sp>
      <p:sp>
        <p:nvSpPr>
          <p:cNvPr id="11" name="Fußzeilenplatzhalter 10"/>
          <p:cNvSpPr>
            <a:spLocks noGrp="1"/>
          </p:cNvSpPr>
          <p:nvPr>
            <p:ph type="ftr" sz="quarter" idx="11"/>
          </p:nvPr>
        </p:nvSpPr>
        <p:spPr/>
        <p:txBody>
          <a:bodyPr/>
          <a:lstStyle/>
          <a:p>
            <a:pPr>
              <a:defRPr/>
            </a:pPr>
            <a:endParaRPr lang="fr-CH" dirty="0"/>
          </a:p>
        </p:txBody>
      </p:sp>
      <p:sp>
        <p:nvSpPr>
          <p:cNvPr id="4" name="Foliennummernplatzhalter 3">
            <a:extLst>
              <a:ext uri="{FF2B5EF4-FFF2-40B4-BE49-F238E27FC236}">
                <a16:creationId xmlns:a16="http://schemas.microsoft.com/office/drawing/2014/main" id="{16A1F123-F794-4D97-8328-755FD68CAEE0}"/>
              </a:ext>
            </a:extLst>
          </p:cNvPr>
          <p:cNvSpPr>
            <a:spLocks noGrp="1"/>
          </p:cNvSpPr>
          <p:nvPr>
            <p:ph type="sldNum" sz="quarter" idx="12"/>
          </p:nvPr>
        </p:nvSpPr>
        <p:spPr/>
        <p:txBody>
          <a:bodyPr/>
          <a:lstStyle/>
          <a:p>
            <a:fld id="{2A013F82-EE5E-44EE-A61D-E31C6657F26F}" type="slidenum">
              <a:rPr lang="de-DE" smtClean="0"/>
              <a:pPr/>
              <a:t>35</a:t>
            </a:fld>
            <a:endParaRPr lang="de-DE" dirty="0"/>
          </a:p>
        </p:txBody>
      </p:sp>
      <p:sp>
        <p:nvSpPr>
          <p:cNvPr id="46083" name="Rectangle 3"/>
          <p:cNvSpPr>
            <a:spLocks noGrp="1" noChangeArrowheads="1"/>
          </p:cNvSpPr>
          <p:nvPr>
            <p:ph idx="4294967295"/>
          </p:nvPr>
        </p:nvSpPr>
        <p:spPr bwMode="auto">
          <a:xfrm>
            <a:off x="1588" y="2852739"/>
            <a:ext cx="4248150" cy="2592387"/>
          </a:xfrm>
          <a:prstGeom prst="rect">
            <a:avLst/>
          </a:prstGeom>
          <a:solidFill>
            <a:srgbClr val="FEF3BE"/>
          </a:solidFill>
          <a:ln>
            <a:miter lim="800000"/>
            <a:headEnd/>
            <a:tailEnd/>
          </a:ln>
        </p:spPr>
        <p:txBody>
          <a:bodyPr vert="horz" wrap="square" lIns="91440" tIns="45720" rIns="91440" bIns="45720" numCol="1" rtlCol="0" anchor="t" anchorCtr="0" compatLnSpc="1">
            <a:prstTxWarp prst="textNoShape">
              <a:avLst/>
            </a:prstTxWarp>
            <a:normAutofit fontScale="25000" lnSpcReduction="20000"/>
          </a:bodyPr>
          <a:lstStyle/>
          <a:p>
            <a:pPr marL="431800" indent="-431800" defTabSz="449263" fontAlgn="base">
              <a:lnSpc>
                <a:spcPct val="93000"/>
              </a:lnSpc>
              <a:spcBef>
                <a:spcPct val="0"/>
              </a:spcBef>
              <a:spcAft>
                <a:spcPct val="0"/>
              </a:spcAft>
              <a:buClr>
                <a:srgbClr val="003366"/>
              </a:buClr>
              <a:buSzPct val="80000"/>
              <a:buFont typeface="StarSymbol"/>
              <a:buChar char=""/>
            </a:pPr>
            <a:endParaRPr lang="de-CH" b="1" dirty="0"/>
          </a:p>
          <a:p>
            <a:pPr marL="431800" indent="-431800" defTabSz="449263" fontAlgn="base">
              <a:lnSpc>
                <a:spcPct val="93000"/>
              </a:lnSpc>
              <a:spcBef>
                <a:spcPct val="0"/>
              </a:spcBef>
              <a:spcAft>
                <a:spcPct val="0"/>
              </a:spcAft>
              <a:buClr>
                <a:srgbClr val="003366"/>
              </a:buClr>
              <a:buSzPct val="80000"/>
              <a:buFont typeface="StarSymbol"/>
              <a:buChar char=""/>
            </a:pPr>
            <a:r>
              <a:rPr lang="de-CH" sz="9600" b="1" i="1" kern="0" dirty="0">
                <a:solidFill>
                  <a:srgbClr val="000000"/>
                </a:solidFill>
                <a:latin typeface="Arial"/>
              </a:rPr>
              <a:t>Gemeinsamer Europäischer Referenzrahmen</a:t>
            </a:r>
          </a:p>
          <a:p>
            <a:pPr marL="431800" indent="-431800" defTabSz="449263" fontAlgn="base">
              <a:lnSpc>
                <a:spcPct val="93000"/>
              </a:lnSpc>
              <a:spcBef>
                <a:spcPct val="0"/>
              </a:spcBef>
              <a:spcAft>
                <a:spcPct val="0"/>
              </a:spcAft>
              <a:buClr>
                <a:srgbClr val="003366"/>
              </a:buClr>
              <a:buSzPct val="80000"/>
              <a:buFont typeface="StarSymbol"/>
              <a:buChar char=""/>
            </a:pPr>
            <a:endParaRPr lang="de-CH" sz="6000" b="1" i="1" kern="0" dirty="0">
              <a:solidFill>
                <a:srgbClr val="000000"/>
              </a:solidFill>
              <a:latin typeface="Arial"/>
            </a:endParaRPr>
          </a:p>
          <a:p>
            <a:pPr marL="431800" indent="-431800" defTabSz="449263" fontAlgn="base">
              <a:lnSpc>
                <a:spcPct val="93000"/>
              </a:lnSpc>
              <a:spcBef>
                <a:spcPct val="0"/>
              </a:spcBef>
              <a:spcAft>
                <a:spcPct val="0"/>
              </a:spcAft>
              <a:buClr>
                <a:srgbClr val="003366"/>
              </a:buClr>
              <a:buSzPct val="80000"/>
              <a:buFont typeface="StarSymbol"/>
              <a:buChar char=""/>
            </a:pPr>
            <a:r>
              <a:rPr lang="de-CH" sz="14400" b="1" i="1" kern="0" dirty="0">
                <a:solidFill>
                  <a:srgbClr val="000000"/>
                </a:solidFill>
                <a:latin typeface="Arial"/>
              </a:rPr>
              <a:t>Ich kann …</a:t>
            </a:r>
            <a:br>
              <a:rPr lang="de-CH" sz="14400" b="1" i="1" kern="0" dirty="0">
                <a:solidFill>
                  <a:srgbClr val="000000"/>
                </a:solidFill>
                <a:latin typeface="Arial"/>
              </a:rPr>
            </a:br>
            <a:endParaRPr lang="de-CH" sz="14400" b="1" i="1" kern="0" dirty="0">
              <a:solidFill>
                <a:srgbClr val="000000"/>
              </a:solidFill>
              <a:latin typeface="Arial"/>
            </a:endParaRPr>
          </a:p>
          <a:p>
            <a:pPr marL="431800" indent="-431800" defTabSz="449263" fontAlgn="base">
              <a:lnSpc>
                <a:spcPct val="93000"/>
              </a:lnSpc>
              <a:spcBef>
                <a:spcPct val="0"/>
              </a:spcBef>
              <a:spcAft>
                <a:spcPct val="0"/>
              </a:spcAft>
              <a:buClr>
                <a:srgbClr val="003366"/>
              </a:buClr>
              <a:buSzPct val="80000"/>
              <a:buFont typeface="StarSymbol"/>
              <a:buChar char=""/>
            </a:pPr>
            <a:r>
              <a:rPr lang="de-CH" sz="14400" b="1" i="1" kern="0" dirty="0">
                <a:solidFill>
                  <a:srgbClr val="000000"/>
                </a:solidFill>
                <a:latin typeface="Arial"/>
              </a:rPr>
              <a:t>I </a:t>
            </a:r>
            <a:r>
              <a:rPr lang="de-CH" sz="14400" b="1" i="1" kern="0" dirty="0" err="1">
                <a:solidFill>
                  <a:srgbClr val="000000"/>
                </a:solidFill>
                <a:latin typeface="Arial"/>
              </a:rPr>
              <a:t>can</a:t>
            </a:r>
            <a:r>
              <a:rPr lang="de-CH" sz="14400" b="1" i="1" kern="0" dirty="0">
                <a:solidFill>
                  <a:srgbClr val="000000"/>
                </a:solidFill>
                <a:latin typeface="Arial"/>
              </a:rPr>
              <a:t> …</a:t>
            </a:r>
          </a:p>
          <a:p>
            <a:pPr>
              <a:buNone/>
            </a:pPr>
            <a:br>
              <a:rPr lang="de-CH" dirty="0"/>
            </a:br>
            <a:endParaRPr lang="de-CH" dirty="0"/>
          </a:p>
          <a:p>
            <a:pPr eaLnBrk="1" hangingPunct="1">
              <a:buNone/>
            </a:pPr>
            <a:endParaRPr lang="de-CH" dirty="0"/>
          </a:p>
        </p:txBody>
      </p:sp>
      <p:sp>
        <p:nvSpPr>
          <p:cNvPr id="46084" name="Text Box 4">
            <a:hlinkClick r:id="" action="ppaction://noaction"/>
          </p:cNvPr>
          <p:cNvSpPr txBox="1">
            <a:spLocks noChangeArrowheads="1"/>
          </p:cNvSpPr>
          <p:nvPr/>
        </p:nvSpPr>
        <p:spPr bwMode="auto">
          <a:xfrm>
            <a:off x="7293724" y="1341438"/>
            <a:ext cx="4896691" cy="338554"/>
          </a:xfrm>
          <a:prstGeom prst="rect">
            <a:avLst/>
          </a:prstGeom>
          <a:solidFill>
            <a:srgbClr val="FF0000"/>
          </a:solidFill>
          <a:ln w="9525" algn="ctr">
            <a:noFill/>
            <a:miter lim="800000"/>
            <a:headEnd/>
            <a:tailEnd/>
          </a:ln>
        </p:spPr>
        <p:txBody>
          <a:bodyPr wrap="square">
            <a:spAutoFit/>
          </a:bodyPr>
          <a:lstStyle/>
          <a:p>
            <a:pPr>
              <a:spcBef>
                <a:spcPct val="50000"/>
              </a:spcBef>
            </a:pPr>
            <a:r>
              <a:rPr lang="de-CH" sz="1600" dirty="0"/>
              <a:t>Deskriptoren / Can do Statements</a:t>
            </a:r>
          </a:p>
        </p:txBody>
      </p:sp>
      <p:grpSp>
        <p:nvGrpSpPr>
          <p:cNvPr id="2" name="Gruppieren 2"/>
          <p:cNvGrpSpPr/>
          <p:nvPr/>
        </p:nvGrpSpPr>
        <p:grpSpPr>
          <a:xfrm>
            <a:off x="6096001" y="2132015"/>
            <a:ext cx="5950517" cy="3529235"/>
            <a:chOff x="4572000" y="2132013"/>
            <a:chExt cx="4464050" cy="3529235"/>
          </a:xfrm>
        </p:grpSpPr>
        <p:sp>
          <p:nvSpPr>
            <p:cNvPr id="46085" name="Oval 5"/>
            <p:cNvSpPr>
              <a:spLocks noChangeArrowheads="1"/>
            </p:cNvSpPr>
            <p:nvPr/>
          </p:nvSpPr>
          <p:spPr bwMode="auto">
            <a:xfrm>
              <a:off x="4859338" y="2132013"/>
              <a:ext cx="1368425" cy="1368425"/>
            </a:xfrm>
            <a:prstGeom prst="ellipse">
              <a:avLst/>
            </a:prstGeom>
            <a:solidFill>
              <a:srgbClr val="3CAC7C"/>
            </a:solidFill>
            <a:ln w="9525">
              <a:solidFill>
                <a:schemeClr val="tx1"/>
              </a:solidFill>
              <a:round/>
              <a:headEnd/>
              <a:tailEnd/>
            </a:ln>
          </p:spPr>
          <p:txBody>
            <a:bodyPr wrap="none" anchor="ctr"/>
            <a:lstStyle/>
            <a:p>
              <a:pPr algn="ctr"/>
              <a:r>
                <a:rPr lang="de-CH" dirty="0"/>
                <a:t>Was?</a:t>
              </a:r>
            </a:p>
          </p:txBody>
        </p:sp>
        <p:sp>
          <p:nvSpPr>
            <p:cNvPr id="46086" name="Oval 6"/>
            <p:cNvSpPr>
              <a:spLocks noChangeArrowheads="1"/>
            </p:cNvSpPr>
            <p:nvPr/>
          </p:nvSpPr>
          <p:spPr bwMode="auto">
            <a:xfrm>
              <a:off x="4932363" y="4149725"/>
              <a:ext cx="1655861" cy="1511523"/>
            </a:xfrm>
            <a:prstGeom prst="ellipse">
              <a:avLst/>
            </a:prstGeom>
            <a:solidFill>
              <a:srgbClr val="3CAC7C"/>
            </a:solidFill>
            <a:ln w="9525">
              <a:solidFill>
                <a:schemeClr val="tx1"/>
              </a:solidFill>
              <a:round/>
              <a:headEnd/>
              <a:tailEnd/>
            </a:ln>
          </p:spPr>
          <p:txBody>
            <a:bodyPr wrap="none" anchor="ctr"/>
            <a:lstStyle/>
            <a:p>
              <a:pPr algn="ctr"/>
              <a:r>
                <a:rPr lang="de-CH" sz="2400" dirty="0"/>
                <a:t>Wie gut?</a:t>
              </a:r>
              <a:endParaRPr lang="de-CH" dirty="0"/>
            </a:p>
          </p:txBody>
        </p:sp>
        <p:grpSp>
          <p:nvGrpSpPr>
            <p:cNvPr id="3" name="Gruppieren 1"/>
            <p:cNvGrpSpPr/>
            <p:nvPr/>
          </p:nvGrpSpPr>
          <p:grpSpPr>
            <a:xfrm>
              <a:off x="4572000" y="3213100"/>
              <a:ext cx="504825" cy="1223963"/>
              <a:chOff x="4572000" y="3213100"/>
              <a:chExt cx="504825" cy="1223963"/>
            </a:xfrm>
          </p:grpSpPr>
          <p:sp>
            <p:nvSpPr>
              <p:cNvPr id="46087" name="Line 7"/>
              <p:cNvSpPr>
                <a:spLocks noChangeShapeType="1"/>
              </p:cNvSpPr>
              <p:nvPr/>
            </p:nvSpPr>
            <p:spPr bwMode="auto">
              <a:xfrm flipV="1">
                <a:off x="4572000" y="3213100"/>
                <a:ext cx="431800" cy="576263"/>
              </a:xfrm>
              <a:prstGeom prst="line">
                <a:avLst/>
              </a:prstGeom>
              <a:noFill/>
              <a:ln w="9525">
                <a:solidFill>
                  <a:schemeClr val="tx1"/>
                </a:solidFill>
                <a:round/>
                <a:headEnd/>
                <a:tailEnd/>
              </a:ln>
            </p:spPr>
            <p:txBody>
              <a:bodyPr/>
              <a:lstStyle/>
              <a:p>
                <a:endParaRPr lang="de-DE"/>
              </a:p>
            </p:txBody>
          </p:sp>
          <p:sp>
            <p:nvSpPr>
              <p:cNvPr id="46088" name="Line 8"/>
              <p:cNvSpPr>
                <a:spLocks noChangeShapeType="1"/>
              </p:cNvSpPr>
              <p:nvPr/>
            </p:nvSpPr>
            <p:spPr bwMode="auto">
              <a:xfrm>
                <a:off x="4572000" y="3789363"/>
                <a:ext cx="504825" cy="647700"/>
              </a:xfrm>
              <a:prstGeom prst="line">
                <a:avLst/>
              </a:prstGeom>
              <a:noFill/>
              <a:ln w="9525">
                <a:solidFill>
                  <a:schemeClr val="tx1"/>
                </a:solidFill>
                <a:round/>
                <a:headEnd/>
                <a:tailEnd/>
              </a:ln>
            </p:spPr>
            <p:txBody>
              <a:bodyPr/>
              <a:lstStyle/>
              <a:p>
                <a:endParaRPr lang="de-DE"/>
              </a:p>
            </p:txBody>
          </p:sp>
        </p:grpSp>
        <p:sp>
          <p:nvSpPr>
            <p:cNvPr id="46089" name="AutoShape 10"/>
            <p:cNvSpPr>
              <a:spLocks/>
            </p:cNvSpPr>
            <p:nvPr/>
          </p:nvSpPr>
          <p:spPr bwMode="auto">
            <a:xfrm>
              <a:off x="6516688" y="2205038"/>
              <a:ext cx="576262" cy="3168650"/>
            </a:xfrm>
            <a:prstGeom prst="rightBrace">
              <a:avLst>
                <a:gd name="adj1" fmla="val 45822"/>
                <a:gd name="adj2" fmla="val 50000"/>
              </a:avLst>
            </a:prstGeom>
            <a:noFill/>
            <a:ln w="57150">
              <a:solidFill>
                <a:srgbClr val="2C2FB0"/>
              </a:solidFill>
              <a:round/>
              <a:headEnd/>
              <a:tailEnd/>
            </a:ln>
          </p:spPr>
          <p:txBody>
            <a:bodyPr wrap="none" anchor="ctr"/>
            <a:lstStyle/>
            <a:p>
              <a:endParaRPr lang="de-DE"/>
            </a:p>
          </p:txBody>
        </p:sp>
        <p:sp>
          <p:nvSpPr>
            <p:cNvPr id="46090" name="Text Box 11"/>
            <p:cNvSpPr txBox="1">
              <a:spLocks noChangeArrowheads="1"/>
            </p:cNvSpPr>
            <p:nvPr/>
          </p:nvSpPr>
          <p:spPr bwMode="auto">
            <a:xfrm>
              <a:off x="7524750" y="3500438"/>
              <a:ext cx="1511300" cy="369332"/>
            </a:xfrm>
            <a:prstGeom prst="rect">
              <a:avLst/>
            </a:prstGeom>
            <a:solidFill>
              <a:schemeClr val="accent1"/>
            </a:solidFill>
            <a:ln w="9525">
              <a:solidFill>
                <a:schemeClr val="tx1"/>
              </a:solidFill>
              <a:miter lim="800000"/>
              <a:headEnd/>
              <a:tailEnd/>
            </a:ln>
          </p:spPr>
          <p:txBody>
            <a:bodyPr wrap="square">
              <a:spAutoFit/>
            </a:bodyPr>
            <a:lstStyle/>
            <a:p>
              <a:pPr algn="ctr">
                <a:spcBef>
                  <a:spcPct val="50000"/>
                </a:spcBef>
              </a:pPr>
              <a:r>
                <a:rPr lang="de-CH" dirty="0"/>
                <a:t>Stufe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3">
                                            <p:bg/>
                                          </p:spTgt>
                                        </p:tgtEl>
                                        <p:attrNameLst>
                                          <p:attrName>style.visibility</p:attrName>
                                        </p:attrNameLst>
                                      </p:cBhvr>
                                      <p:to>
                                        <p:strVal val="visible"/>
                                      </p:to>
                                    </p:set>
                                    <p:animEffect transition="in" filter="wipe(left)">
                                      <p:cBhvr>
                                        <p:cTn id="7" dur="500"/>
                                        <p:tgtEl>
                                          <p:spTgt spid="4608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wipe(left)">
                                      <p:cBhvr>
                                        <p:cTn id="17" dur="500"/>
                                        <p:tgtEl>
                                          <p:spTgt spid="460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3">
                                            <p:txEl>
                                              <p:pRg st="4" end="4"/>
                                            </p:txEl>
                                          </p:spTgt>
                                        </p:tgtEl>
                                        <p:attrNameLst>
                                          <p:attrName>style.visibility</p:attrName>
                                        </p:attrNameLst>
                                      </p:cBhvr>
                                      <p:to>
                                        <p:strVal val="visible"/>
                                      </p:to>
                                    </p:set>
                                    <p:animEffect transition="in" filter="wipe(left)">
                                      <p:cBhvr>
                                        <p:cTn id="22" dur="500"/>
                                        <p:tgtEl>
                                          <p:spTgt spid="460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animEffect transition="in" filter="wipe(left)">
                                      <p:cBhvr>
                                        <p:cTn id="27" dur="500"/>
                                        <p:tgtEl>
                                          <p:spTgt spid="460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847528" y="365127"/>
            <a:ext cx="9504904" cy="1325563"/>
          </a:xfrm>
        </p:spPr>
        <p:txBody>
          <a:bodyPr>
            <a:normAutofit/>
          </a:bodyPr>
          <a:lstStyle/>
          <a:p>
            <a:pPr algn="ctr"/>
            <a:r>
              <a:rPr lang="de-DE" sz="4000" b="1" dirty="0">
                <a:latin typeface="Arial" panose="020B0604020202020204" pitchFamily="34" charset="0"/>
                <a:cs typeface="Arial" panose="020B0604020202020204" pitchFamily="34" charset="0"/>
              </a:rPr>
              <a:t>Die Prinzipien des ESP</a:t>
            </a:r>
          </a:p>
        </p:txBody>
      </p:sp>
      <p:sp>
        <p:nvSpPr>
          <p:cNvPr id="4" name="Fußzeilenplatzhalter 3"/>
          <p:cNvSpPr>
            <a:spLocks noGrp="1"/>
          </p:cNvSpPr>
          <p:nvPr>
            <p:ph type="ftr" sz="quarter" idx="11"/>
          </p:nvPr>
        </p:nvSpPr>
        <p:spPr/>
        <p:txBody>
          <a:bodyPr/>
          <a:lstStyle/>
          <a:p>
            <a:pPr>
              <a:defRPr/>
            </a:pPr>
            <a:endParaRPr lang="fr-CH" dirty="0"/>
          </a:p>
        </p:txBody>
      </p:sp>
      <p:sp>
        <p:nvSpPr>
          <p:cNvPr id="2" name="Foliennummernplatzhalter 1">
            <a:extLst>
              <a:ext uri="{FF2B5EF4-FFF2-40B4-BE49-F238E27FC236}">
                <a16:creationId xmlns:a16="http://schemas.microsoft.com/office/drawing/2014/main" id="{188B1B35-0F27-483C-962E-12E999C26C2A}"/>
              </a:ext>
            </a:extLst>
          </p:cNvPr>
          <p:cNvSpPr>
            <a:spLocks noGrp="1"/>
          </p:cNvSpPr>
          <p:nvPr>
            <p:ph type="sldNum" sz="quarter" idx="12"/>
          </p:nvPr>
        </p:nvSpPr>
        <p:spPr/>
        <p:txBody>
          <a:bodyPr/>
          <a:lstStyle/>
          <a:p>
            <a:fld id="{2A013F82-EE5E-44EE-A61D-E31C6657F26F}" type="slidenum">
              <a:rPr lang="de-DE" smtClean="0"/>
              <a:pPr/>
              <a:t>36</a:t>
            </a:fld>
            <a:endParaRPr lang="de-DE" dirty="0"/>
          </a:p>
        </p:txBody>
      </p:sp>
      <p:sp>
        <p:nvSpPr>
          <p:cNvPr id="3" name="Inhaltsplatzhalter 2"/>
          <p:cNvSpPr>
            <a:spLocks noGrp="1"/>
          </p:cNvSpPr>
          <p:nvPr>
            <p:ph idx="4294967295"/>
          </p:nvPr>
        </p:nvSpPr>
        <p:spPr>
          <a:xfrm>
            <a:off x="1087439" y="1500188"/>
            <a:ext cx="11102975" cy="4786312"/>
          </a:xfrm>
          <a:prstGeom prst="rect">
            <a:avLst/>
          </a:prstGeom>
        </p:spPr>
        <p:txBody>
          <a:bodyPr/>
          <a:lstStyle/>
          <a:p>
            <a:pPr algn="ctr">
              <a:spcBef>
                <a:spcPts val="600"/>
              </a:spcBef>
              <a:buNone/>
              <a:tabLst>
                <a:tab pos="2870200" algn="l"/>
              </a:tabLst>
            </a:pPr>
            <a:endParaRPr lang="en-GB" sz="4400" b="1" dirty="0">
              <a:solidFill>
                <a:srgbClr val="0065B0"/>
              </a:solidFill>
              <a:latin typeface="+mj-lt"/>
            </a:endParaRPr>
          </a:p>
          <a:p>
            <a:pPr lvl="1">
              <a:spcBef>
                <a:spcPts val="600"/>
              </a:spcBef>
              <a:buFont typeface="Wingdings" pitchFamily="2" charset="2"/>
              <a:buChar char="§"/>
              <a:tabLst>
                <a:tab pos="2870200" algn="l"/>
              </a:tabLst>
            </a:pPr>
            <a:r>
              <a:rPr lang="en-GB" sz="3200" dirty="0" err="1"/>
              <a:t>Förderung</a:t>
            </a:r>
            <a:r>
              <a:rPr lang="en-GB" sz="3200" dirty="0"/>
              <a:t> der </a:t>
            </a:r>
            <a:r>
              <a:rPr lang="en-GB" sz="3200" b="1" dirty="0" err="1"/>
              <a:t>Dokumentation</a:t>
            </a:r>
            <a:r>
              <a:rPr lang="en-GB" sz="3200" dirty="0"/>
              <a:t> von </a:t>
            </a:r>
            <a:r>
              <a:rPr lang="en-GB" sz="3200" dirty="0" err="1"/>
              <a:t>Lernergebnissen</a:t>
            </a:r>
            <a:r>
              <a:rPr lang="en-GB" sz="3200" dirty="0"/>
              <a:t> </a:t>
            </a:r>
            <a:r>
              <a:rPr lang="en-GB" sz="3200" b="1" dirty="0"/>
              <a:t>und</a:t>
            </a:r>
            <a:r>
              <a:rPr lang="en-GB" sz="3200" dirty="0"/>
              <a:t> des </a:t>
            </a:r>
            <a:r>
              <a:rPr lang="en-GB" sz="3200" dirty="0" err="1"/>
              <a:t>Lern</a:t>
            </a:r>
            <a:r>
              <a:rPr lang="en-GB" sz="3200" b="1" dirty="0" err="1"/>
              <a:t>prozesses</a:t>
            </a:r>
            <a:endParaRPr lang="en-GB" sz="3200" b="1" dirty="0"/>
          </a:p>
          <a:p>
            <a:pPr lvl="1">
              <a:spcBef>
                <a:spcPts val="600"/>
              </a:spcBef>
              <a:buFont typeface="Wingdings" pitchFamily="2" charset="2"/>
              <a:buChar char="§"/>
              <a:tabLst>
                <a:tab pos="2870200" algn="l"/>
              </a:tabLst>
            </a:pPr>
            <a:r>
              <a:rPr lang="en-GB" sz="3200" dirty="0" err="1"/>
              <a:t>Förderung</a:t>
            </a:r>
            <a:r>
              <a:rPr lang="en-GB" sz="3200" dirty="0"/>
              <a:t> von </a:t>
            </a:r>
            <a:r>
              <a:rPr lang="en-GB" sz="3200" dirty="0" err="1"/>
              <a:t>Lerner</a:t>
            </a:r>
            <a:r>
              <a:rPr lang="en-GB" sz="3200" b="1" dirty="0" err="1"/>
              <a:t>autonomie</a:t>
            </a:r>
            <a:endParaRPr lang="en-GB" sz="3200" b="1" dirty="0"/>
          </a:p>
          <a:p>
            <a:pPr lvl="1">
              <a:spcBef>
                <a:spcPts val="600"/>
              </a:spcBef>
              <a:buFont typeface="Wingdings" pitchFamily="2" charset="2"/>
              <a:buChar char="§"/>
              <a:tabLst>
                <a:tab pos="2870200" algn="l"/>
              </a:tabLst>
            </a:pPr>
            <a:r>
              <a:rPr lang="en-GB" sz="3200" b="1" dirty="0" err="1"/>
              <a:t>Kompetenzen</a:t>
            </a:r>
            <a:r>
              <a:rPr lang="en-GB" sz="3200" b="1" dirty="0"/>
              <a:t>- u</a:t>
            </a:r>
            <a:r>
              <a:rPr lang="en-GB" sz="3200" dirty="0"/>
              <a:t>nd </a:t>
            </a:r>
            <a:r>
              <a:rPr lang="en-GB" sz="3200" b="1" dirty="0" err="1"/>
              <a:t>Handlungs</a:t>
            </a:r>
            <a:r>
              <a:rPr lang="en-GB" sz="3200" dirty="0" err="1"/>
              <a:t>orientierung</a:t>
            </a:r>
            <a:endParaRPr lang="en-GB" sz="3200" dirty="0"/>
          </a:p>
          <a:p>
            <a:pPr lvl="1">
              <a:spcBef>
                <a:spcPts val="600"/>
              </a:spcBef>
              <a:buFont typeface="Wingdings" pitchFamily="2" charset="2"/>
              <a:buChar char="§"/>
              <a:tabLst>
                <a:tab pos="2870200" algn="l"/>
              </a:tabLst>
            </a:pPr>
            <a:r>
              <a:rPr lang="en-GB" sz="3200" dirty="0" err="1"/>
              <a:t>Eigentum</a:t>
            </a:r>
            <a:r>
              <a:rPr lang="en-GB" sz="3200" dirty="0"/>
              <a:t>: </a:t>
            </a:r>
            <a:r>
              <a:rPr lang="en-GB" sz="3200" b="1" i="1" dirty="0"/>
              <a:t>Das Portfolio </a:t>
            </a:r>
            <a:r>
              <a:rPr lang="en-GB" sz="3200" b="1" i="1" dirty="0" err="1"/>
              <a:t>gehört</a:t>
            </a:r>
            <a:r>
              <a:rPr lang="en-GB" sz="3200" b="1" i="1" dirty="0"/>
              <a:t> der/</a:t>
            </a:r>
            <a:r>
              <a:rPr lang="en-GB" sz="3200" b="1" i="1" dirty="0" err="1"/>
              <a:t>dem</a:t>
            </a:r>
            <a:r>
              <a:rPr lang="en-GB" sz="3200" b="1" i="1" dirty="0"/>
              <a:t> </a:t>
            </a:r>
            <a:r>
              <a:rPr lang="en-GB" sz="3200" b="1" i="1" dirty="0" err="1"/>
              <a:t>Lernenden</a:t>
            </a:r>
            <a:r>
              <a:rPr lang="en-GB" sz="3200" b="1" i="1" dirty="0"/>
              <a:t>!</a:t>
            </a:r>
          </a:p>
          <a:p>
            <a:endParaRPr lang="de-DE" dirty="0"/>
          </a:p>
        </p:txBody>
      </p:sp>
      <p:pic>
        <p:nvPicPr>
          <p:cNvPr id="6" name="Grafik 5">
            <a:extLst>
              <a:ext uri="{FF2B5EF4-FFF2-40B4-BE49-F238E27FC236}">
                <a16:creationId xmlns:a16="http://schemas.microsoft.com/office/drawing/2014/main" id="{6D668F43-12C6-4B5C-A089-EA41F8FA5E35}"/>
              </a:ext>
            </a:extLst>
          </p:cNvPr>
          <p:cNvPicPr>
            <a:picLocks noChangeAspect="1"/>
          </p:cNvPicPr>
          <p:nvPr/>
        </p:nvPicPr>
        <p:blipFill>
          <a:blip r:embed="rId2"/>
          <a:stretch>
            <a:fillRect/>
          </a:stretch>
        </p:blipFill>
        <p:spPr>
          <a:xfrm rot="16200000" flipV="1">
            <a:off x="-6281070" y="3595897"/>
            <a:ext cx="12188825" cy="45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570" y="365127"/>
            <a:ext cx="10512862" cy="618218"/>
          </a:xfrm>
        </p:spPr>
        <p:txBody>
          <a:bodyPr>
            <a:normAutofit fontScale="90000"/>
          </a:bodyPr>
          <a:lstStyle/>
          <a:p>
            <a:pPr algn="ctr"/>
            <a:r>
              <a:rPr lang="de-DE" noProof="0" dirty="0"/>
              <a:t>    </a:t>
            </a:r>
            <a:r>
              <a:rPr lang="de-DE" b="1" noProof="0" dirty="0"/>
              <a:t>Die </a:t>
            </a:r>
            <a:r>
              <a:rPr lang="de-DE" b="1" dirty="0"/>
              <a:t>verbindlichen</a:t>
            </a:r>
            <a:r>
              <a:rPr lang="de-DE" b="1" noProof="0" dirty="0"/>
              <a:t> Elemente des ESP</a:t>
            </a:r>
            <a:endParaRPr lang="en-GB" b="1" dirty="0"/>
          </a:p>
        </p:txBody>
      </p:sp>
      <p:graphicFrame>
        <p:nvGraphicFramePr>
          <p:cNvPr id="17" name="Content Placeholder 16"/>
          <p:cNvGraphicFramePr>
            <a:graphicFrameLocks noGrp="1"/>
          </p:cNvGraphicFramePr>
          <p:nvPr>
            <p:ph idx="1"/>
          </p:nvPr>
        </p:nvGraphicFramePr>
        <p:xfrm>
          <a:off x="1271836" y="1340769"/>
          <a:ext cx="10368781" cy="5020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ußzeilenplatzhalter 12"/>
          <p:cNvSpPr>
            <a:spLocks noGrp="1"/>
          </p:cNvSpPr>
          <p:nvPr>
            <p:ph type="ftr" sz="quarter" idx="11"/>
          </p:nvPr>
        </p:nvSpPr>
        <p:spPr/>
        <p:txBody>
          <a:bodyPr/>
          <a:lstStyle/>
          <a:p>
            <a:endParaRPr lang="de-DE" dirty="0"/>
          </a:p>
        </p:txBody>
      </p:sp>
      <p:sp>
        <p:nvSpPr>
          <p:cNvPr id="3" name="Foliennummernplatzhalter 2">
            <a:extLst>
              <a:ext uri="{FF2B5EF4-FFF2-40B4-BE49-F238E27FC236}">
                <a16:creationId xmlns:a16="http://schemas.microsoft.com/office/drawing/2014/main" id="{55A1A1CD-F175-4FCA-B781-85E2BF2D9B94}"/>
              </a:ext>
            </a:extLst>
          </p:cNvPr>
          <p:cNvSpPr>
            <a:spLocks noGrp="1"/>
          </p:cNvSpPr>
          <p:nvPr>
            <p:ph type="sldNum" sz="quarter" idx="12"/>
          </p:nvPr>
        </p:nvSpPr>
        <p:spPr/>
        <p:txBody>
          <a:bodyPr/>
          <a:lstStyle/>
          <a:p>
            <a:fld id="{2A013F82-EE5E-44EE-A61D-E31C6657F26F}" type="slidenum">
              <a:rPr lang="de-DE" smtClean="0"/>
              <a:pPr/>
              <a:t>37</a:t>
            </a:fld>
            <a:endParaRPr lang="de-DE" dirty="0"/>
          </a:p>
        </p:txBody>
      </p:sp>
      <p:sp>
        <p:nvSpPr>
          <p:cNvPr id="12" name="Rectangle 3"/>
          <p:cNvSpPr txBox="1">
            <a:spLocks noChangeArrowheads="1"/>
          </p:cNvSpPr>
          <p:nvPr/>
        </p:nvSpPr>
        <p:spPr>
          <a:xfrm>
            <a:off x="8349519" y="1052736"/>
            <a:ext cx="3670821" cy="2232248"/>
          </a:xfrm>
          <a:prstGeom prst="rect">
            <a:avLst/>
          </a:prstGeom>
        </p:spPr>
        <p:txBody>
          <a:bodyPr vert="horz" lIns="91440" tIns="45720" rIns="91440" bIns="45720" rtlCol="0">
            <a:normAutofit/>
          </a:bodyPr>
          <a:lstStyle/>
          <a:p>
            <a:pPr marL="628650" lvl="1" indent="-273050">
              <a:lnSpc>
                <a:spcPct val="114000"/>
              </a:lnSpc>
              <a:spcBef>
                <a:spcPts val="300"/>
              </a:spcBef>
              <a:buClr>
                <a:srgbClr val="000099"/>
              </a:buClr>
              <a:buFont typeface="Wingdings" pitchFamily="2" charset="2"/>
              <a:buChar char="§"/>
              <a:defRPr/>
            </a:pPr>
            <a:endParaRPr lang="en-GB"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9F5CE590-5E55-475F-BB50-6035BAF84447}"/>
              </a:ext>
            </a:extLst>
          </p:cNvPr>
          <p:cNvSpPr>
            <a:spLocks noGrp="1" noChangeArrowheads="1"/>
          </p:cNvSpPr>
          <p:nvPr>
            <p:ph type="title" idx="4294967295"/>
          </p:nvPr>
        </p:nvSpPr>
        <p:spPr/>
        <p:txBody>
          <a:bodyPr/>
          <a:lstStyle/>
          <a:p>
            <a:pPr algn="ctr"/>
            <a:r>
              <a:rPr lang="de-DE" altLang="de-DE" b="1" dirty="0"/>
              <a:t>Neue Rollen für Lehrende und Lernende</a:t>
            </a:r>
          </a:p>
        </p:txBody>
      </p:sp>
      <p:sp>
        <p:nvSpPr>
          <p:cNvPr id="15363" name="Inhaltsplatzhalter 2">
            <a:extLst>
              <a:ext uri="{FF2B5EF4-FFF2-40B4-BE49-F238E27FC236}">
                <a16:creationId xmlns:a16="http://schemas.microsoft.com/office/drawing/2014/main" id="{ED4C20B8-D95B-4EE7-BF76-76A06893E186}"/>
              </a:ext>
            </a:extLst>
          </p:cNvPr>
          <p:cNvSpPr>
            <a:spLocks noGrp="1" noChangeArrowheads="1"/>
          </p:cNvSpPr>
          <p:nvPr>
            <p:ph idx="4294967295"/>
          </p:nvPr>
        </p:nvSpPr>
        <p:spPr>
          <a:xfrm>
            <a:off x="1919288" y="1555750"/>
            <a:ext cx="8748712" cy="4610100"/>
          </a:xfrm>
        </p:spPr>
        <p:txBody>
          <a:bodyPr vert="horz" lIns="84399" tIns="42200" rIns="84399" bIns="42200" rtlCol="0">
            <a:normAutofit/>
          </a:bodyPr>
          <a:lstStyle/>
          <a:p>
            <a:pPr>
              <a:spcBef>
                <a:spcPts val="3000"/>
              </a:spcBef>
              <a:spcAft>
                <a:spcPts val="600"/>
              </a:spcAft>
            </a:pPr>
            <a:r>
              <a:rPr lang="de-DE" altLang="de-DE" sz="2400" b="1" dirty="0">
                <a:sym typeface="Wingdings" panose="05000000000000000000" pitchFamily="2" charset="2"/>
              </a:rPr>
              <a:t>Lehrende: </a:t>
            </a:r>
            <a:br>
              <a:rPr lang="de-DE" altLang="de-DE" sz="2400" dirty="0">
                <a:sym typeface="Wingdings" panose="05000000000000000000" pitchFamily="2" charset="2"/>
              </a:rPr>
            </a:br>
            <a:r>
              <a:rPr lang="de-DE" altLang="de-DE" sz="2400" dirty="0">
                <a:sym typeface="Wingdings" panose="05000000000000000000" pitchFamily="2" charset="2"/>
              </a:rPr>
              <a:t>Lernberatung/-moderation vs. Intervention (der </a:t>
            </a:r>
            <a:r>
              <a:rPr lang="de-DE" altLang="de-DE" sz="2400" dirty="0" err="1">
                <a:sym typeface="Wingdings" panose="05000000000000000000" pitchFamily="2" charset="2"/>
              </a:rPr>
              <a:t>TutorIn</a:t>
            </a:r>
            <a:r>
              <a:rPr lang="de-DE" altLang="de-DE" sz="2400" dirty="0">
                <a:sym typeface="Wingdings" panose="05000000000000000000" pitchFamily="2" charset="2"/>
              </a:rPr>
              <a:t>)</a:t>
            </a:r>
          </a:p>
          <a:p>
            <a:pPr>
              <a:spcBef>
                <a:spcPts val="300"/>
              </a:spcBef>
              <a:buNone/>
            </a:pPr>
            <a:r>
              <a:rPr lang="de-DE" altLang="de-DE" dirty="0">
                <a:sym typeface="Wingdings" panose="05000000000000000000" pitchFamily="2" charset="2"/>
              </a:rPr>
              <a:t>	</a:t>
            </a:r>
            <a:r>
              <a:rPr lang="de-DE" altLang="de-DE" dirty="0">
                <a:solidFill>
                  <a:schemeClr val="tx1"/>
                </a:solidFill>
                <a:sym typeface="Wingdings" panose="05000000000000000000" pitchFamily="2" charset="2"/>
              </a:rPr>
              <a:t></a:t>
            </a:r>
            <a:r>
              <a:rPr lang="de-DE" altLang="de-DE" b="0" dirty="0">
                <a:solidFill>
                  <a:schemeClr val="tx1"/>
                </a:solidFill>
                <a:sym typeface="Wingdings" panose="05000000000000000000" pitchFamily="2" charset="2"/>
              </a:rPr>
              <a:t>Autonome Lernorganisation</a:t>
            </a:r>
          </a:p>
          <a:p>
            <a:pPr>
              <a:spcBef>
                <a:spcPts val="1500"/>
              </a:spcBef>
              <a:spcAft>
                <a:spcPts val="600"/>
              </a:spcAft>
            </a:pPr>
            <a:r>
              <a:rPr lang="de-DE" altLang="de-DE" sz="2400" b="1" dirty="0">
                <a:sym typeface="Wingdings" panose="05000000000000000000" pitchFamily="2" charset="2"/>
              </a:rPr>
              <a:t>Lernende: </a:t>
            </a:r>
            <a:br>
              <a:rPr lang="de-DE" altLang="de-DE" sz="2400" dirty="0">
                <a:sym typeface="Wingdings" panose="05000000000000000000" pitchFamily="2" charset="2"/>
              </a:rPr>
            </a:br>
            <a:r>
              <a:rPr lang="de-DE" altLang="de-DE" sz="2400" dirty="0">
                <a:sym typeface="Wingdings" panose="05000000000000000000" pitchFamily="2" charset="2"/>
              </a:rPr>
              <a:t>Selbst-/Peer-Evaluierung (Ziele) vs. Tutorielle Evaluierung (Beurteilung)</a:t>
            </a:r>
          </a:p>
          <a:p>
            <a:pPr>
              <a:spcBef>
                <a:spcPts val="300"/>
              </a:spcBef>
              <a:buNone/>
            </a:pPr>
            <a:r>
              <a:rPr lang="de-DE" altLang="de-DE" dirty="0">
                <a:sym typeface="Wingdings" panose="05000000000000000000" pitchFamily="2" charset="2"/>
              </a:rPr>
              <a:t>	</a:t>
            </a:r>
            <a:r>
              <a:rPr lang="de-DE" altLang="de-DE" dirty="0">
                <a:solidFill>
                  <a:schemeClr val="tx1"/>
                </a:solidFill>
                <a:sym typeface="Wingdings" panose="05000000000000000000" pitchFamily="2" charset="2"/>
              </a:rPr>
              <a:t> </a:t>
            </a:r>
            <a:r>
              <a:rPr lang="de-DE" altLang="de-DE" b="0" dirty="0">
                <a:solidFill>
                  <a:schemeClr val="tx1"/>
                </a:solidFill>
              </a:rPr>
              <a:t>Reflexion</a:t>
            </a:r>
          </a:p>
          <a:p>
            <a:pPr>
              <a:spcBef>
                <a:spcPts val="1500"/>
              </a:spcBef>
              <a:spcAft>
                <a:spcPts val="600"/>
              </a:spcAft>
            </a:pPr>
            <a:r>
              <a:rPr lang="de-DE" altLang="de-DE" sz="2400" b="1" dirty="0">
                <a:sym typeface="Wingdings" panose="05000000000000000000" pitchFamily="2" charset="2"/>
              </a:rPr>
              <a:t>Curricula: </a:t>
            </a:r>
            <a:br>
              <a:rPr lang="de-DE" altLang="de-DE" sz="2400" dirty="0">
                <a:sym typeface="Wingdings" panose="05000000000000000000" pitchFamily="2" charset="2"/>
              </a:rPr>
            </a:br>
            <a:r>
              <a:rPr lang="de-DE" altLang="de-DE" sz="2400" dirty="0">
                <a:sym typeface="Wingdings" panose="05000000000000000000" pitchFamily="2" charset="2"/>
              </a:rPr>
              <a:t>Kompetenzen vs. Fertigkeiten</a:t>
            </a:r>
          </a:p>
          <a:p>
            <a:pPr>
              <a:spcBef>
                <a:spcPts val="300"/>
              </a:spcBef>
              <a:buNone/>
            </a:pPr>
            <a:r>
              <a:rPr lang="de-DE" altLang="de-DE" dirty="0">
                <a:sym typeface="Wingdings" panose="05000000000000000000" pitchFamily="2" charset="2"/>
              </a:rPr>
              <a:t>	</a:t>
            </a:r>
            <a:r>
              <a:rPr lang="de-DE" altLang="de-DE" dirty="0">
                <a:solidFill>
                  <a:schemeClr val="tx1"/>
                </a:solidFill>
                <a:sym typeface="Wingdings" panose="05000000000000000000" pitchFamily="2" charset="2"/>
              </a:rPr>
              <a:t> </a:t>
            </a:r>
            <a:r>
              <a:rPr lang="de-DE" altLang="de-DE" b="0" dirty="0">
                <a:solidFill>
                  <a:schemeClr val="tx1"/>
                </a:solidFill>
                <a:sym typeface="Wingdings" panose="05000000000000000000" pitchFamily="2" charset="2"/>
              </a:rPr>
              <a:t>Projekt-/handlungsorientiertes Lernen</a:t>
            </a:r>
            <a:endParaRPr lang="de-DE" altLang="de-DE" b="0" dirty="0"/>
          </a:p>
        </p:txBody>
      </p:sp>
    </p:spTree>
    <p:extLst>
      <p:ext uri="{BB962C8B-B14F-4D97-AF65-F5344CB8AC3E}">
        <p14:creationId xmlns:p14="http://schemas.microsoft.com/office/powerpoint/2010/main" val="2193878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9D6513E-C2E0-4143-9BB7-725CE79CCD56}"/>
              </a:ext>
            </a:extLst>
          </p:cNvPr>
          <p:cNvSpPr>
            <a:spLocks noGrp="1" noChangeArrowheads="1"/>
          </p:cNvSpPr>
          <p:nvPr>
            <p:ph type="title"/>
          </p:nvPr>
        </p:nvSpPr>
        <p:spPr/>
        <p:txBody>
          <a:bodyPr/>
          <a:lstStyle/>
          <a:p>
            <a:r>
              <a:rPr lang="de-DE" altLang="de-DE" b="1" dirty="0"/>
              <a:t>Ein Vergleich</a:t>
            </a:r>
            <a:br>
              <a:rPr lang="de-DE" altLang="de-DE" dirty="0"/>
            </a:br>
            <a:endParaRPr lang="de-DE" altLang="de-DE" dirty="0"/>
          </a:p>
        </p:txBody>
      </p:sp>
      <p:sp>
        <p:nvSpPr>
          <p:cNvPr id="8195" name="Rectangle 3">
            <a:extLst>
              <a:ext uri="{FF2B5EF4-FFF2-40B4-BE49-F238E27FC236}">
                <a16:creationId xmlns:a16="http://schemas.microsoft.com/office/drawing/2014/main" id="{7813CFA5-51B4-4349-A6AD-7672B961827F}"/>
              </a:ext>
            </a:extLst>
          </p:cNvPr>
          <p:cNvSpPr>
            <a:spLocks noGrp="1" noChangeArrowheads="1"/>
          </p:cNvSpPr>
          <p:nvPr>
            <p:ph type="body" idx="1"/>
          </p:nvPr>
        </p:nvSpPr>
        <p:spPr>
          <a:xfrm>
            <a:off x="1981200" y="1341439"/>
            <a:ext cx="8686800" cy="4751387"/>
          </a:xfrm>
        </p:spPr>
        <p:txBody>
          <a:bodyPr/>
          <a:lstStyle/>
          <a:p>
            <a:r>
              <a:rPr lang="de-DE" altLang="de-DE" b="1" dirty="0">
                <a:latin typeface="Arial" panose="020B0604020202020204" pitchFamily="34" charset="0"/>
              </a:rPr>
              <a:t>Portfolio (klassisch)</a:t>
            </a:r>
          </a:p>
          <a:p>
            <a:pPr lvl="1"/>
            <a:r>
              <a:rPr lang="de-DE" altLang="de-DE" sz="1800" dirty="0">
                <a:latin typeface="Arial" panose="020B0604020202020204" pitchFamily="34" charset="0"/>
              </a:rPr>
              <a:t>Produktorientiert </a:t>
            </a:r>
          </a:p>
          <a:p>
            <a:pPr lvl="1"/>
            <a:r>
              <a:rPr lang="de-DE" altLang="de-DE" sz="1800" dirty="0">
                <a:latin typeface="Arial" panose="020B0604020202020204" pitchFamily="34" charset="0"/>
              </a:rPr>
              <a:t>Lernergebnisse, „Artefakte“</a:t>
            </a:r>
          </a:p>
          <a:p>
            <a:pPr lvl="1"/>
            <a:r>
              <a:rPr lang="de-DE" altLang="de-DE" sz="1800" dirty="0">
                <a:latin typeface="Arial" panose="020B0604020202020204" pitchFamily="34" charset="0"/>
              </a:rPr>
              <a:t>Standards</a:t>
            </a:r>
          </a:p>
          <a:p>
            <a:endParaRPr lang="de-DE" altLang="de-DE" sz="1800" dirty="0">
              <a:latin typeface="Arial" panose="020B0604020202020204" pitchFamily="34" charset="0"/>
            </a:endParaRPr>
          </a:p>
          <a:p>
            <a:r>
              <a:rPr lang="de-DE" altLang="de-DE" b="1" dirty="0">
                <a:latin typeface="Arial" panose="020B0604020202020204" pitchFamily="34" charset="0"/>
              </a:rPr>
              <a:t>Portfolio (neu, z.B. EPOS aus Bremen)</a:t>
            </a:r>
          </a:p>
          <a:p>
            <a:pPr lvl="1"/>
            <a:r>
              <a:rPr lang="de-DE" altLang="de-DE" sz="1800" dirty="0">
                <a:latin typeface="Arial" panose="020B0604020202020204" pitchFamily="34" charset="0"/>
              </a:rPr>
              <a:t>(Produkt- und zusätzlich) prozessorientiert </a:t>
            </a:r>
          </a:p>
          <a:p>
            <a:pPr lvl="1"/>
            <a:r>
              <a:rPr lang="de-DE" altLang="de-DE" sz="1800" dirty="0">
                <a:latin typeface="Arial" panose="020B0604020202020204" pitchFamily="34" charset="0"/>
              </a:rPr>
              <a:t>Lernprozesse, Kompetenzen/Kontexte, Reflexion, ausgehend von Lernzielen</a:t>
            </a:r>
          </a:p>
          <a:p>
            <a:pPr lvl="1"/>
            <a:r>
              <a:rPr lang="de-DE" altLang="de-DE" sz="1800" dirty="0">
                <a:latin typeface="Arial" panose="020B0604020202020204" pitchFamily="34" charset="0"/>
              </a:rPr>
              <a:t>„Kultur des </a:t>
            </a:r>
            <a:r>
              <a:rPr lang="de-DE" altLang="de-DE" sz="1800" b="1" dirty="0">
                <a:solidFill>
                  <a:srgbClr val="008000"/>
                </a:solidFill>
                <a:latin typeface="Arial" panose="020B0604020202020204" pitchFamily="34" charset="0"/>
              </a:rPr>
              <a:t>Selbst</a:t>
            </a:r>
            <a:r>
              <a:rPr lang="de-DE" altLang="de-DE" sz="1800" dirty="0">
                <a:latin typeface="Arial" panose="020B0604020202020204" pitchFamily="34" charset="0"/>
              </a:rPr>
              <a:t>lernens“ in Ergänzung zum (Klassen-)</a:t>
            </a:r>
            <a:r>
              <a:rPr lang="de-DE" altLang="de-DE" sz="1800" b="1" dirty="0">
                <a:solidFill>
                  <a:srgbClr val="0070C0"/>
                </a:solidFill>
                <a:latin typeface="Arial" panose="020B0604020202020204" pitchFamily="34" charset="0"/>
              </a:rPr>
              <a:t>Verbund</a:t>
            </a:r>
            <a:r>
              <a:rPr lang="de-DE" altLang="de-DE" sz="1800" dirty="0">
                <a:latin typeface="Arial" panose="020B0604020202020204" pitchFamily="34" charset="0"/>
              </a:rPr>
              <a:t>lernen</a:t>
            </a:r>
          </a:p>
          <a:p>
            <a:pPr lvl="1"/>
            <a:r>
              <a:rPr lang="de-DE" altLang="de-DE" sz="1800" dirty="0">
                <a:latin typeface="Arial" panose="020B0604020202020204" pitchFamily="34" charset="0"/>
              </a:rPr>
              <a:t>Kooperatives Lernen</a:t>
            </a:r>
          </a:p>
          <a:p>
            <a:pPr lvl="1"/>
            <a:r>
              <a:rPr lang="de-DE" altLang="de-DE" sz="1800" dirty="0">
                <a:latin typeface="Arial" panose="020B0604020202020204" pitchFamily="34" charset="0"/>
              </a:rPr>
              <a:t>Bildungsstufenübergreifend</a:t>
            </a:r>
            <a:endParaRPr lang="de-DE" altLang="de-DE" dirty="0"/>
          </a:p>
        </p:txBody>
      </p:sp>
    </p:spTree>
    <p:extLst>
      <p:ext uri="{BB962C8B-B14F-4D97-AF65-F5344CB8AC3E}">
        <p14:creationId xmlns:p14="http://schemas.microsoft.com/office/powerpoint/2010/main" val="241241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99D6E7-D367-4BD6-B2EA-47CA7F5B71F5}"/>
              </a:ext>
            </a:extLst>
          </p:cNvPr>
          <p:cNvPicPr>
            <a:picLocks noGrp="1" noChangeAspect="1"/>
          </p:cNvPicPr>
          <p:nvPr>
            <p:ph idx="1"/>
          </p:nvPr>
        </p:nvPicPr>
        <p:blipFill>
          <a:blip r:embed="rId2"/>
          <a:stretch>
            <a:fillRect/>
          </a:stretch>
        </p:blipFill>
        <p:spPr>
          <a:xfrm>
            <a:off x="394032" y="710214"/>
            <a:ext cx="11163300" cy="2257425"/>
          </a:xfrm>
        </p:spPr>
      </p:pic>
      <p:pic>
        <p:nvPicPr>
          <p:cNvPr id="7" name="Picture 6">
            <a:extLst>
              <a:ext uri="{FF2B5EF4-FFF2-40B4-BE49-F238E27FC236}">
                <a16:creationId xmlns:a16="http://schemas.microsoft.com/office/drawing/2014/main" id="{EE6BEE3E-1B9C-4B53-B660-55285CCF9E65}"/>
              </a:ext>
            </a:extLst>
          </p:cNvPr>
          <p:cNvPicPr>
            <a:picLocks noChangeAspect="1"/>
          </p:cNvPicPr>
          <p:nvPr/>
        </p:nvPicPr>
        <p:blipFill>
          <a:blip r:embed="rId3"/>
          <a:stretch>
            <a:fillRect/>
          </a:stretch>
        </p:blipFill>
        <p:spPr>
          <a:xfrm>
            <a:off x="385762" y="3616960"/>
            <a:ext cx="11420475" cy="2377440"/>
          </a:xfrm>
          <a:prstGeom prst="rect">
            <a:avLst/>
          </a:prstGeom>
        </p:spPr>
      </p:pic>
    </p:spTree>
    <p:extLst>
      <p:ext uri="{BB962C8B-B14F-4D97-AF65-F5344CB8AC3E}">
        <p14:creationId xmlns:p14="http://schemas.microsoft.com/office/powerpoint/2010/main" val="2169206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8495F22-9536-4C5F-BEA9-095E3D1C422F}"/>
              </a:ext>
            </a:extLst>
          </p:cNvPr>
          <p:cNvSpPr>
            <a:spLocks noGrp="1" noChangeArrowheads="1"/>
          </p:cNvSpPr>
          <p:nvPr>
            <p:ph type="title"/>
          </p:nvPr>
        </p:nvSpPr>
        <p:spPr/>
        <p:txBody>
          <a:bodyPr/>
          <a:lstStyle/>
          <a:p>
            <a:pPr algn="ctr"/>
            <a:r>
              <a:rPr lang="de-DE" altLang="de-DE" b="1" dirty="0"/>
              <a:t>EPOS: Funktionen</a:t>
            </a:r>
            <a:br>
              <a:rPr lang="de-DE" altLang="de-DE" b="1" dirty="0"/>
            </a:br>
            <a:endParaRPr lang="de-DE" altLang="de-DE" b="1" dirty="0"/>
          </a:p>
        </p:txBody>
      </p:sp>
      <p:sp>
        <p:nvSpPr>
          <p:cNvPr id="16387" name="Rectangle 3">
            <a:extLst>
              <a:ext uri="{FF2B5EF4-FFF2-40B4-BE49-F238E27FC236}">
                <a16:creationId xmlns:a16="http://schemas.microsoft.com/office/drawing/2014/main" id="{C00E626E-AD94-47DC-85F1-CB2B9604CFFD}"/>
              </a:ext>
            </a:extLst>
          </p:cNvPr>
          <p:cNvSpPr>
            <a:spLocks noGrp="1" noChangeArrowheads="1"/>
          </p:cNvSpPr>
          <p:nvPr>
            <p:ph type="body" idx="1"/>
          </p:nvPr>
        </p:nvSpPr>
        <p:spPr>
          <a:xfrm>
            <a:off x="2351088" y="1690688"/>
            <a:ext cx="8208962" cy="4259262"/>
          </a:xfrm>
        </p:spPr>
        <p:txBody>
          <a:bodyPr vert="horz" lIns="84399" tIns="42200" rIns="84399" bIns="42200" rtlCol="0">
            <a:normAutofit/>
          </a:bodyPr>
          <a:lstStyle/>
          <a:p>
            <a:pPr marL="177800" indent="-177800">
              <a:spcBef>
                <a:spcPts val="700"/>
              </a:spcBef>
              <a:spcAft>
                <a:spcPct val="0"/>
              </a:spcAft>
              <a:buSzPct val="90000"/>
              <a:buFont typeface="Wingdings 3" panose="05040102010807070707" pitchFamily="18" charset="2"/>
              <a:buChar char="}"/>
            </a:pPr>
            <a:r>
              <a:rPr lang="de-DE" altLang="de-DE" sz="2000" dirty="0">
                <a:latin typeface="Arial" panose="020B0604020202020204" pitchFamily="34" charset="0"/>
              </a:rPr>
              <a:t>Fächerauswahl durch Lernende</a:t>
            </a:r>
          </a:p>
          <a:p>
            <a:pPr marL="177800" indent="-177800">
              <a:spcBef>
                <a:spcPts val="700"/>
              </a:spcBef>
              <a:spcAft>
                <a:spcPct val="0"/>
              </a:spcAft>
              <a:buSzPct val="90000"/>
              <a:buFont typeface="Wingdings 3" panose="05040102010807070707" pitchFamily="18" charset="2"/>
              <a:buChar char="}"/>
            </a:pPr>
            <a:r>
              <a:rPr lang="de-DE" altLang="de-DE" sz="2000" dirty="0">
                <a:latin typeface="Arial" panose="020B0604020202020204" pitchFamily="34" charset="0"/>
              </a:rPr>
              <a:t>Selbsteinschätzung der Kompetenzen</a:t>
            </a:r>
          </a:p>
          <a:p>
            <a:pPr marL="177800" indent="-177800">
              <a:spcBef>
                <a:spcPts val="700"/>
              </a:spcBef>
              <a:spcAft>
                <a:spcPct val="0"/>
              </a:spcAft>
              <a:buSzPct val="90000"/>
              <a:buFont typeface="Wingdings 3" panose="05040102010807070707" pitchFamily="18" charset="2"/>
              <a:buChar char="}"/>
            </a:pPr>
            <a:r>
              <a:rPr lang="de-DE" altLang="de-DE" sz="2000" dirty="0">
                <a:latin typeface="Arial" panose="020B0604020202020204" pitchFamily="34" charset="0"/>
              </a:rPr>
              <a:t>Formulierung von Lernzielen (Standardlernziele und eigene Lernziele)</a:t>
            </a:r>
          </a:p>
          <a:p>
            <a:pPr marL="177800" indent="-177800">
              <a:spcBef>
                <a:spcPts val="700"/>
              </a:spcBef>
              <a:spcAft>
                <a:spcPct val="0"/>
              </a:spcAft>
              <a:buSzPct val="90000"/>
              <a:buFont typeface="Wingdings 3" panose="05040102010807070707" pitchFamily="18" charset="2"/>
              <a:buChar char="}"/>
            </a:pPr>
            <a:r>
              <a:rPr lang="de-DE" altLang="de-DE" sz="2000" dirty="0">
                <a:latin typeface="Arial" panose="020B0604020202020204" pitchFamily="34" charset="0"/>
              </a:rPr>
              <a:t>Formulierung von Vorhaben und Aufgaben zu den Lernzielen</a:t>
            </a:r>
          </a:p>
          <a:p>
            <a:pPr marL="177800" indent="-177800">
              <a:spcBef>
                <a:spcPts val="700"/>
              </a:spcBef>
              <a:spcAft>
                <a:spcPct val="0"/>
              </a:spcAft>
              <a:buSzPct val="90000"/>
              <a:buFont typeface="Wingdings 3" panose="05040102010807070707" pitchFamily="18" charset="2"/>
              <a:buChar char="}"/>
            </a:pPr>
            <a:r>
              <a:rPr lang="de-DE" altLang="de-DE" sz="2000" dirty="0">
                <a:latin typeface="Arial" panose="020B0604020202020204" pitchFamily="34" charset="0"/>
              </a:rPr>
              <a:t>Lernzeitmanagement (</a:t>
            </a:r>
            <a:r>
              <a:rPr lang="de-DE" altLang="de-DE" sz="2000" dirty="0" err="1">
                <a:latin typeface="Arial" panose="020B0604020202020204" pitchFamily="34" charset="0"/>
              </a:rPr>
              <a:t>work</a:t>
            </a:r>
            <a:r>
              <a:rPr lang="de-DE" altLang="de-DE" sz="2000" dirty="0">
                <a:latin typeface="Arial" panose="020B0604020202020204" pitchFamily="34" charset="0"/>
              </a:rPr>
              <a:t> in </a:t>
            </a:r>
            <a:r>
              <a:rPr lang="de-DE" altLang="de-DE" sz="2000" dirty="0" err="1">
                <a:latin typeface="Arial" panose="020B0604020202020204" pitchFamily="34" charset="0"/>
              </a:rPr>
              <a:t>progress</a:t>
            </a:r>
            <a:r>
              <a:rPr lang="de-DE" altLang="de-DE" sz="2000" dirty="0">
                <a:latin typeface="Arial" panose="020B0604020202020204" pitchFamily="34" charset="0"/>
              </a:rPr>
              <a:t>)</a:t>
            </a:r>
          </a:p>
          <a:p>
            <a:pPr marL="177800" indent="-177800">
              <a:spcBef>
                <a:spcPts val="700"/>
              </a:spcBef>
              <a:spcAft>
                <a:spcPct val="0"/>
              </a:spcAft>
              <a:buSzPct val="90000"/>
              <a:buFont typeface="Wingdings 3" panose="05040102010807070707" pitchFamily="18" charset="2"/>
              <a:buChar char="}"/>
            </a:pPr>
            <a:r>
              <a:rPr lang="de-DE" altLang="de-DE" sz="2000" dirty="0">
                <a:latin typeface="Arial" panose="020B0604020202020204" pitchFamily="34" charset="0"/>
              </a:rPr>
              <a:t>Dossier (einschließlich Europass, z.B. Sprachenpass)</a:t>
            </a:r>
          </a:p>
          <a:p>
            <a:pPr marL="177800" indent="-177800">
              <a:spcBef>
                <a:spcPts val="700"/>
              </a:spcBef>
              <a:spcAft>
                <a:spcPct val="0"/>
              </a:spcAft>
              <a:buSzPct val="90000"/>
              <a:buFont typeface="Wingdings 3" panose="05040102010807070707" pitchFamily="18" charset="2"/>
              <a:buChar char="}"/>
            </a:pPr>
            <a:r>
              <a:rPr lang="de-DE" altLang="de-DE" sz="2000" dirty="0">
                <a:latin typeface="Arial" panose="020B0604020202020204" pitchFamily="34" charset="0"/>
              </a:rPr>
              <a:t>Lerntagebuch (Reflexion)</a:t>
            </a:r>
          </a:p>
          <a:p>
            <a:pPr marL="177800" indent="-177800">
              <a:spcBef>
                <a:spcPts val="700"/>
              </a:spcBef>
              <a:spcAft>
                <a:spcPct val="0"/>
              </a:spcAft>
              <a:buSzPct val="90000"/>
              <a:buFont typeface="Wingdings 3" panose="05040102010807070707" pitchFamily="18" charset="2"/>
              <a:buChar char="}"/>
            </a:pPr>
            <a:r>
              <a:rPr lang="de-DE" altLang="de-DE" sz="2000" dirty="0">
                <a:latin typeface="Arial" panose="020B0604020202020204" pitchFamily="34" charset="0"/>
              </a:rPr>
              <a:t>Biografie</a:t>
            </a:r>
          </a:p>
          <a:p>
            <a:pPr marL="177800" indent="-177800">
              <a:spcBef>
                <a:spcPts val="700"/>
              </a:spcBef>
              <a:spcAft>
                <a:spcPct val="0"/>
              </a:spcAft>
              <a:buSzPct val="90000"/>
              <a:buFont typeface="Wingdings 3" panose="05040102010807070707" pitchFamily="18" charset="2"/>
              <a:buChar char="}"/>
            </a:pPr>
            <a:r>
              <a:rPr lang="de-DE" altLang="de-DE" sz="2000" dirty="0">
                <a:latin typeface="Arial" panose="020B0604020202020204" pitchFamily="34" charset="0"/>
              </a:rPr>
              <a:t>Ansichten/Sammlungen</a:t>
            </a:r>
          </a:p>
          <a:p>
            <a:pPr marL="177800" indent="-177800">
              <a:spcBef>
                <a:spcPts val="700"/>
              </a:spcBef>
              <a:spcAft>
                <a:spcPct val="0"/>
              </a:spcAft>
              <a:buSzPct val="90000"/>
              <a:buFont typeface="Wingdings 3" panose="05040102010807070707" pitchFamily="18" charset="2"/>
              <a:buChar char="}"/>
            </a:pPr>
            <a:r>
              <a:rPr lang="de-DE" altLang="de-DE" sz="2000" dirty="0">
                <a:latin typeface="Arial" panose="020B0604020202020204" pitchFamily="34" charset="0"/>
              </a:rPr>
              <a:t>Gruppenbildung (Peer-Reviews, Tandem-Lernen)</a:t>
            </a:r>
          </a:p>
          <a:p>
            <a:pPr marL="0" indent="0">
              <a:lnSpc>
                <a:spcPct val="110000"/>
              </a:lnSpc>
              <a:spcBef>
                <a:spcPts val="700"/>
              </a:spcBef>
              <a:spcAft>
                <a:spcPct val="0"/>
              </a:spcAft>
              <a:buSzPct val="90000"/>
              <a:buNone/>
            </a:pPr>
            <a:endParaRPr lang="de-DE" altLang="de-DE" sz="1800" dirty="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586929D7-D064-4D34-AE7A-E6A85BBBC6F7}"/>
              </a:ext>
            </a:extLst>
          </p:cNvPr>
          <p:cNvSpPr>
            <a:spLocks noGrp="1" noChangeArrowheads="1"/>
          </p:cNvSpPr>
          <p:nvPr>
            <p:ph type="title" idx="4294967295"/>
          </p:nvPr>
        </p:nvSpPr>
        <p:spPr/>
        <p:txBody>
          <a:bodyPr/>
          <a:lstStyle/>
          <a:p>
            <a:r>
              <a:rPr lang="de-DE" altLang="de-DE" b="1" dirty="0"/>
              <a:t>Arbeiten mit EPOS – Beispielszenario</a:t>
            </a:r>
          </a:p>
        </p:txBody>
      </p:sp>
      <p:sp>
        <p:nvSpPr>
          <p:cNvPr id="14339" name="Inhaltsplatzhalter 2">
            <a:extLst>
              <a:ext uri="{FF2B5EF4-FFF2-40B4-BE49-F238E27FC236}">
                <a16:creationId xmlns:a16="http://schemas.microsoft.com/office/drawing/2014/main" id="{3249CD25-49B9-4B37-AF54-1EEF1D1E4E97}"/>
              </a:ext>
            </a:extLst>
          </p:cNvPr>
          <p:cNvSpPr>
            <a:spLocks noGrp="1" noChangeArrowheads="1"/>
          </p:cNvSpPr>
          <p:nvPr>
            <p:ph idx="4294967295"/>
          </p:nvPr>
        </p:nvSpPr>
        <p:spPr>
          <a:xfrm>
            <a:off x="1919289" y="1196976"/>
            <a:ext cx="6264275" cy="4532313"/>
          </a:xfrm>
          <a:solidFill>
            <a:srgbClr val="FFFFFF"/>
          </a:solidFill>
        </p:spPr>
        <p:txBody>
          <a:bodyPr vert="horz" lIns="84399" tIns="42200" rIns="84399" bIns="42200" rtlCol="0">
            <a:normAutofit fontScale="92500" lnSpcReduction="10000"/>
          </a:bodyPr>
          <a:lstStyle/>
          <a:p>
            <a:pPr marL="0" indent="0">
              <a:spcBef>
                <a:spcPts val="1500"/>
              </a:spcBef>
              <a:spcAft>
                <a:spcPct val="0"/>
              </a:spcAft>
              <a:buNone/>
            </a:pPr>
            <a:r>
              <a:rPr lang="de-DE" altLang="de-DE" sz="2400" dirty="0"/>
              <a:t> </a:t>
            </a:r>
            <a:br>
              <a:rPr lang="de-DE" altLang="de-DE" sz="2400" dirty="0"/>
            </a:br>
            <a:r>
              <a:rPr lang="de-DE" altLang="de-DE" sz="2400" dirty="0"/>
              <a:t>etwa zur Lernbegleitung im Tutorenprogramm </a:t>
            </a:r>
            <a:br>
              <a:rPr lang="de-DE" altLang="de-DE" sz="2400" dirty="0"/>
            </a:br>
            <a:endParaRPr lang="de-DE" altLang="de-DE" sz="2400" dirty="0"/>
          </a:p>
          <a:p>
            <a:pPr>
              <a:spcBef>
                <a:spcPts val="600"/>
              </a:spcBef>
              <a:spcAft>
                <a:spcPct val="0"/>
              </a:spcAft>
            </a:pPr>
            <a:endParaRPr lang="de-DE" altLang="de-DE" sz="900" dirty="0"/>
          </a:p>
          <a:p>
            <a:pPr lvl="1">
              <a:spcBef>
                <a:spcPts val="400"/>
              </a:spcBef>
            </a:pPr>
            <a:r>
              <a:rPr lang="de-DE" altLang="de-DE" dirty="0"/>
              <a:t>Fragebogen zur Sprachlern-Biografie</a:t>
            </a:r>
          </a:p>
          <a:p>
            <a:pPr lvl="1">
              <a:spcBef>
                <a:spcPts val="400"/>
              </a:spcBef>
            </a:pPr>
            <a:r>
              <a:rPr lang="de-DE" altLang="de-DE" dirty="0"/>
              <a:t>Selbsteinschätzung des Kompetenzstandes</a:t>
            </a:r>
          </a:p>
          <a:p>
            <a:pPr lvl="1">
              <a:spcBef>
                <a:spcPts val="400"/>
              </a:spcBef>
            </a:pPr>
            <a:r>
              <a:rPr lang="de-DE" altLang="de-DE" dirty="0"/>
              <a:t>Lernzielformulierung</a:t>
            </a:r>
          </a:p>
          <a:p>
            <a:pPr lvl="1">
              <a:spcBef>
                <a:spcPts val="400"/>
              </a:spcBef>
            </a:pPr>
            <a:r>
              <a:rPr lang="de-DE" altLang="de-DE" dirty="0"/>
              <a:t>Projekt ausarbeiten, z.B. anhand von Vorhaben</a:t>
            </a:r>
            <a:br>
              <a:rPr lang="de-DE" altLang="de-DE" dirty="0"/>
            </a:br>
            <a:r>
              <a:rPr lang="de-DE" altLang="de-DE" dirty="0"/>
              <a:t> &gt; Abschluss Lernvereinbarung</a:t>
            </a:r>
          </a:p>
          <a:p>
            <a:pPr lvl="1">
              <a:spcBef>
                <a:spcPts val="400"/>
              </a:spcBef>
            </a:pPr>
            <a:r>
              <a:rPr lang="de-DE" altLang="de-DE" dirty="0"/>
              <a:t>Treffen zwischen Tutorinnen und Lernern</a:t>
            </a:r>
          </a:p>
          <a:p>
            <a:pPr lvl="1">
              <a:spcBef>
                <a:spcPts val="400"/>
              </a:spcBef>
            </a:pPr>
            <a:r>
              <a:rPr lang="de-DE" altLang="de-DE" dirty="0"/>
              <a:t>Kommunikation über Lernprotokolle/-tagebücher </a:t>
            </a:r>
          </a:p>
          <a:p>
            <a:pPr lvl="1">
              <a:spcBef>
                <a:spcPts val="400"/>
              </a:spcBef>
            </a:pPr>
            <a:r>
              <a:rPr lang="de-DE" altLang="de-DE" dirty="0"/>
              <a:t>DozentInnen-Kommentierung, Peer-Kommentierung </a:t>
            </a:r>
            <a:br>
              <a:rPr lang="de-DE" altLang="de-DE" dirty="0"/>
            </a:br>
            <a:r>
              <a:rPr lang="de-DE" altLang="de-DE" dirty="0"/>
              <a:t>(Freigabe von Ansichten)</a:t>
            </a:r>
          </a:p>
        </p:txBody>
      </p:sp>
      <p:pic>
        <p:nvPicPr>
          <p:cNvPr id="14340" name="Picture 4">
            <a:extLst>
              <a:ext uri="{FF2B5EF4-FFF2-40B4-BE49-F238E27FC236}">
                <a16:creationId xmlns:a16="http://schemas.microsoft.com/office/drawing/2014/main" id="{72053A3C-DE30-4FE4-A67D-D64F4A398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713" y="1412875"/>
            <a:ext cx="230346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17BD5A46-7123-470E-BA8C-DB8852CE1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25" y="3805239"/>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7">
            <a:extLst>
              <a:ext uri="{FF2B5EF4-FFF2-40B4-BE49-F238E27FC236}">
                <a16:creationId xmlns:a16="http://schemas.microsoft.com/office/drawing/2014/main" id="{5150125E-440E-4436-841E-DF74C84BEE82}"/>
              </a:ext>
            </a:extLst>
          </p:cNvPr>
          <p:cNvSpPr txBox="1">
            <a:spLocks noChangeArrowheads="1"/>
          </p:cNvSpPr>
          <p:nvPr/>
        </p:nvSpPr>
        <p:spPr bwMode="auto">
          <a:xfrm>
            <a:off x="8026401" y="5389563"/>
            <a:ext cx="255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spcAft>
                <a:spcPct val="30000"/>
              </a:spcAft>
              <a:buClr>
                <a:srgbClr val="000099"/>
              </a:buClr>
              <a:buSzPct val="95000"/>
              <a:buFont typeface="Wingdings 3" panose="05040102010807070707" pitchFamily="18" charset="2"/>
              <a:defRPr sz="2200" b="1">
                <a:solidFill>
                  <a:srgbClr val="0099CC"/>
                </a:solidFill>
                <a:latin typeface="Calibri" panose="020F0502020204030204" pitchFamily="34" charset="0"/>
              </a:defRPr>
            </a:lvl1pPr>
            <a:lvl2pPr marL="742950" indent="-285750">
              <a:spcBef>
                <a:spcPct val="10000"/>
              </a:spcBef>
              <a:buClr>
                <a:srgbClr val="000099"/>
              </a:buClr>
              <a:buSzPct val="90000"/>
              <a:buFont typeface="Wingdings 3" panose="05040102010807070707" pitchFamily="18" charset="2"/>
              <a:buChar char="}"/>
              <a:defRPr sz="2000">
                <a:solidFill>
                  <a:schemeClr val="tx1"/>
                </a:solidFill>
                <a:latin typeface="Calibri" panose="020F0502020204030204" pitchFamily="34" charset="0"/>
              </a:defRPr>
            </a:lvl2pPr>
            <a:lvl3pPr marL="1143000" indent="-228600">
              <a:spcBef>
                <a:spcPct val="5000"/>
              </a:spcBef>
              <a:buClr>
                <a:srgbClr val="000099"/>
              </a:buClr>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Clr>
                <a:schemeClr val="folHlink"/>
              </a:buClr>
              <a:buFont typeface="Wingdings" panose="05000000000000000000" pitchFamily="2" charset="2"/>
              <a:buChar char="M"/>
              <a:defRPr sz="15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N"/>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N"/>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N"/>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N"/>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N"/>
              <a:defRPr sz="1500">
                <a:solidFill>
                  <a:schemeClr val="tx1"/>
                </a:solidFill>
                <a:latin typeface="Arial" panose="020B0604020202020204" pitchFamily="34" charset="0"/>
              </a:defRPr>
            </a:lvl9pPr>
          </a:lstStyle>
          <a:p>
            <a:pPr eaLnBrk="1" hangingPunct="1">
              <a:spcAft>
                <a:spcPct val="0"/>
              </a:spcAft>
              <a:buClrTx/>
              <a:buSzTx/>
              <a:buFontTx/>
              <a:buNone/>
            </a:pPr>
            <a:r>
              <a:rPr lang="de-DE" altLang="de-DE" sz="1400" b="0">
                <a:solidFill>
                  <a:schemeClr val="tx1"/>
                </a:solidFill>
                <a:latin typeface="Arial" panose="020B0604020202020204" pitchFamily="34" charset="0"/>
              </a:rPr>
              <a:t>Lernbegleitung durch Tutoren</a:t>
            </a:r>
          </a:p>
        </p:txBody>
      </p:sp>
      <p:sp>
        <p:nvSpPr>
          <p:cNvPr id="14343" name="Text Box 7">
            <a:extLst>
              <a:ext uri="{FF2B5EF4-FFF2-40B4-BE49-F238E27FC236}">
                <a16:creationId xmlns:a16="http://schemas.microsoft.com/office/drawing/2014/main" id="{334BFECA-1174-48A1-A48B-8E6A4A73CF51}"/>
              </a:ext>
            </a:extLst>
          </p:cNvPr>
          <p:cNvSpPr txBox="1">
            <a:spLocks noChangeArrowheads="1"/>
          </p:cNvSpPr>
          <p:nvPr/>
        </p:nvSpPr>
        <p:spPr bwMode="auto">
          <a:xfrm>
            <a:off x="8040689" y="3082925"/>
            <a:ext cx="255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spcAft>
                <a:spcPct val="30000"/>
              </a:spcAft>
              <a:buClr>
                <a:srgbClr val="000099"/>
              </a:buClr>
              <a:buSzPct val="95000"/>
              <a:buFont typeface="Wingdings 3" panose="05040102010807070707" pitchFamily="18" charset="2"/>
              <a:defRPr sz="2200" b="1">
                <a:solidFill>
                  <a:srgbClr val="0099CC"/>
                </a:solidFill>
                <a:latin typeface="Calibri" panose="020F0502020204030204" pitchFamily="34" charset="0"/>
              </a:defRPr>
            </a:lvl1pPr>
            <a:lvl2pPr marL="742950" indent="-285750">
              <a:spcBef>
                <a:spcPct val="10000"/>
              </a:spcBef>
              <a:buClr>
                <a:srgbClr val="000099"/>
              </a:buClr>
              <a:buSzPct val="90000"/>
              <a:buFont typeface="Wingdings 3" panose="05040102010807070707" pitchFamily="18" charset="2"/>
              <a:buChar char="}"/>
              <a:defRPr sz="2000">
                <a:solidFill>
                  <a:schemeClr val="tx1"/>
                </a:solidFill>
                <a:latin typeface="Calibri" panose="020F0502020204030204" pitchFamily="34" charset="0"/>
              </a:defRPr>
            </a:lvl2pPr>
            <a:lvl3pPr marL="1143000" indent="-228600">
              <a:spcBef>
                <a:spcPct val="5000"/>
              </a:spcBef>
              <a:buClr>
                <a:srgbClr val="000099"/>
              </a:buClr>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Clr>
                <a:schemeClr val="folHlink"/>
              </a:buClr>
              <a:buFont typeface="Wingdings" panose="05000000000000000000" pitchFamily="2" charset="2"/>
              <a:buChar char="M"/>
              <a:defRPr sz="15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N"/>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N"/>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N"/>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N"/>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N"/>
              <a:defRPr sz="1500">
                <a:solidFill>
                  <a:schemeClr val="tx1"/>
                </a:solidFill>
                <a:latin typeface="Arial" panose="020B0604020202020204" pitchFamily="34" charset="0"/>
              </a:defRPr>
            </a:lvl9pPr>
          </a:lstStyle>
          <a:p>
            <a:pPr eaLnBrk="1" hangingPunct="1">
              <a:spcAft>
                <a:spcPct val="0"/>
              </a:spcAft>
              <a:buClrTx/>
              <a:buSzTx/>
              <a:buFontTx/>
              <a:buNone/>
            </a:pPr>
            <a:r>
              <a:rPr lang="de-DE" altLang="de-DE" sz="1400" b="0">
                <a:solidFill>
                  <a:schemeClr val="tx1"/>
                </a:solidFill>
                <a:latin typeface="Arial" panose="020B0604020202020204" pitchFamily="34" charset="0"/>
              </a:rPr>
              <a:t>Lernberatung</a:t>
            </a:r>
          </a:p>
        </p:txBody>
      </p:sp>
    </p:spTree>
    <p:extLst>
      <p:ext uri="{BB962C8B-B14F-4D97-AF65-F5344CB8AC3E}">
        <p14:creationId xmlns:p14="http://schemas.microsoft.com/office/powerpoint/2010/main" val="3253357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rtl="0"/>
            <a:endParaRPr lang="de-DE" noProof="0" dirty="0"/>
          </a:p>
        </p:txBody>
      </p:sp>
      <p:sp>
        <p:nvSpPr>
          <p:cNvPr id="4" name="Slide Number Placeholder 3"/>
          <p:cNvSpPr>
            <a:spLocks noGrp="1"/>
          </p:cNvSpPr>
          <p:nvPr>
            <p:ph type="sldNum" sz="quarter" idx="12"/>
          </p:nvPr>
        </p:nvSpPr>
        <p:spPr/>
        <p:txBody>
          <a:bodyPr/>
          <a:lstStyle/>
          <a:p>
            <a:fld id="{2A013F82-EE5E-44EE-A61D-E31C6657F26F}" type="slidenum">
              <a:rPr lang="de-DE" smtClean="0"/>
              <a:pPr/>
              <a:t>42</a:t>
            </a:fld>
            <a:endParaRPr lang="de-DE" dirty="0"/>
          </a:p>
        </p:txBody>
      </p:sp>
      <p:pic>
        <p:nvPicPr>
          <p:cNvPr id="5" name="Picture 4"/>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544" y="365126"/>
            <a:ext cx="9937104" cy="635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344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rtl="0"/>
            <a:r>
              <a:rPr lang="de-DE" noProof="0" dirty="0"/>
              <a:t>na</a:t>
            </a:r>
          </a:p>
        </p:txBody>
      </p:sp>
      <p:sp>
        <p:nvSpPr>
          <p:cNvPr id="3" name="Slide Number Placeholder 2"/>
          <p:cNvSpPr>
            <a:spLocks noGrp="1"/>
          </p:cNvSpPr>
          <p:nvPr>
            <p:ph type="sldNum" sz="quarter" idx="12"/>
          </p:nvPr>
        </p:nvSpPr>
        <p:spPr/>
        <p:txBody>
          <a:bodyPr/>
          <a:lstStyle/>
          <a:p>
            <a:fld id="{2A013F82-EE5E-44EE-A61D-E31C6657F26F}" type="slidenum">
              <a:rPr lang="de-DE" smtClean="0"/>
              <a:pPr/>
              <a:t>43</a:t>
            </a:fld>
            <a:endParaRPr lang="de-DE" dirty="0"/>
          </a:p>
        </p:txBody>
      </p:sp>
      <p:pic>
        <p:nvPicPr>
          <p:cNvPr id="4" name="Picture 3"/>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0"/>
            <a:ext cx="102251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261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1609E-0433-4AFA-B2FE-E4FDADF745A6}"/>
              </a:ext>
            </a:extLst>
          </p:cNvPr>
          <p:cNvSpPr>
            <a:spLocks noGrp="1"/>
          </p:cNvSpPr>
          <p:nvPr>
            <p:ph type="title"/>
          </p:nvPr>
        </p:nvSpPr>
        <p:spPr/>
        <p:txBody>
          <a:bodyPr>
            <a:normAutofit fontScale="90000"/>
          </a:bodyPr>
          <a:lstStyle/>
          <a:p>
            <a:pPr algn="ctr"/>
            <a:br>
              <a:rPr lang="de-DE" b="1"/>
            </a:br>
            <a:br>
              <a:rPr lang="de-DE" b="1"/>
            </a:br>
            <a:r>
              <a:rPr lang="de-DE" b="1">
                <a:latin typeface="Arial" panose="020B0604020202020204" pitchFamily="34" charset="0"/>
                <a:cs typeface="Arial" panose="020B0604020202020204" pitchFamily="34" charset="0"/>
              </a:rPr>
              <a:t>Selbstevaluierungstool des ECML</a:t>
            </a:r>
            <a:br>
              <a:rPr lang="de-DE">
                <a:latin typeface="Arial" panose="020B0604020202020204" pitchFamily="34" charset="0"/>
                <a:cs typeface="Arial" panose="020B0604020202020204" pitchFamily="34" charset="0"/>
              </a:rPr>
            </a:br>
            <a:br>
              <a:rPr lang="de-DE">
                <a:latin typeface="Arial" panose="020B0604020202020204" pitchFamily="34" charset="0"/>
                <a:cs typeface="Arial" panose="020B0604020202020204" pitchFamily="34" charset="0"/>
              </a:rPr>
            </a:br>
            <a:endParaRPr lang="de-DE" sz="40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394DFBD7-6B5A-4980-B3D3-FCD7D652AF97}"/>
              </a:ext>
            </a:extLst>
          </p:cNvPr>
          <p:cNvPicPr>
            <a:picLocks noGrp="1" noChangeAspect="1"/>
          </p:cNvPicPr>
          <p:nvPr>
            <p:ph idx="1"/>
          </p:nvPr>
        </p:nvPicPr>
        <p:blipFill>
          <a:blip r:embed="rId3"/>
          <a:stretch>
            <a:fillRect/>
          </a:stretch>
        </p:blipFill>
        <p:spPr>
          <a:xfrm>
            <a:off x="1747520" y="1513840"/>
            <a:ext cx="8940799" cy="4363085"/>
          </a:xfrm>
        </p:spPr>
      </p:pic>
    </p:spTree>
    <p:extLst>
      <p:ext uri="{BB962C8B-B14F-4D97-AF65-F5344CB8AC3E}">
        <p14:creationId xmlns:p14="http://schemas.microsoft.com/office/powerpoint/2010/main" val="512026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5520" y="365127"/>
            <a:ext cx="9576912" cy="1325563"/>
          </a:xfrm>
        </p:spPr>
        <p:txBody>
          <a:bodyPr/>
          <a:lstStyle/>
          <a:p>
            <a:pPr algn="ctr"/>
            <a:r>
              <a:rPr lang="de-DE" b="1" dirty="0"/>
              <a:t>Beispielprofil einer </a:t>
            </a:r>
            <a:r>
              <a:rPr lang="de-DE" b="1" dirty="0" err="1"/>
              <a:t>Sprachlernerin</a:t>
            </a:r>
            <a:r>
              <a:rPr lang="de-DE" b="1" dirty="0"/>
              <a:t> </a:t>
            </a:r>
          </a:p>
        </p:txBody>
      </p:sp>
      <p:sp>
        <p:nvSpPr>
          <p:cNvPr id="3" name="Fußzeilenplatzhalter 2"/>
          <p:cNvSpPr>
            <a:spLocks noGrp="1"/>
          </p:cNvSpPr>
          <p:nvPr>
            <p:ph type="ftr" sz="quarter" idx="11"/>
          </p:nvPr>
        </p:nvSpPr>
        <p:spPr/>
        <p:txBody>
          <a:bodyPr/>
          <a:lstStyle/>
          <a:p>
            <a:pPr rtl="0"/>
            <a:endParaRPr lang="de-CH" dirty="0"/>
          </a:p>
        </p:txBody>
      </p:sp>
      <p:sp>
        <p:nvSpPr>
          <p:cNvPr id="4" name="Foliennummernplatzhalter 3"/>
          <p:cNvSpPr>
            <a:spLocks noGrp="1"/>
          </p:cNvSpPr>
          <p:nvPr>
            <p:ph type="sldNum" sz="quarter" idx="12"/>
          </p:nvPr>
        </p:nvSpPr>
        <p:spPr/>
        <p:txBody>
          <a:bodyPr/>
          <a:lstStyle/>
          <a:p>
            <a:pPr rtl="0"/>
            <a:fld id="{2A013F82-EE5E-44EE-A61D-E31C6657F26F}" type="slidenum">
              <a:rPr lang="de-DE" smtClean="0"/>
              <a:pPr rtl="0"/>
              <a:t>45</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1596068653"/>
              </p:ext>
            </p:extLst>
          </p:nvPr>
        </p:nvGraphicFramePr>
        <p:xfrm>
          <a:off x="1775520" y="1861733"/>
          <a:ext cx="9145016" cy="4436820"/>
        </p:xfrm>
        <a:graphic>
          <a:graphicData uri="http://schemas.openxmlformats.org/drawingml/2006/table">
            <a:tbl>
              <a:tblPr firstRow="1" bandRow="1">
                <a:tableStyleId>{5C22544A-7EE6-4342-B048-85BDC9FD1C3A}</a:tableStyleId>
              </a:tblPr>
              <a:tblGrid>
                <a:gridCol w="4572508">
                  <a:extLst>
                    <a:ext uri="{9D8B030D-6E8A-4147-A177-3AD203B41FA5}">
                      <a16:colId xmlns:a16="http://schemas.microsoft.com/office/drawing/2014/main" val="20000"/>
                    </a:ext>
                  </a:extLst>
                </a:gridCol>
                <a:gridCol w="4572508">
                  <a:extLst>
                    <a:ext uri="{9D8B030D-6E8A-4147-A177-3AD203B41FA5}">
                      <a16:colId xmlns:a16="http://schemas.microsoft.com/office/drawing/2014/main" val="20001"/>
                    </a:ext>
                  </a:extLst>
                </a:gridCol>
              </a:tblGrid>
              <a:tr h="897196">
                <a:tc>
                  <a:txBody>
                    <a:bodyPr/>
                    <a:lstStyle/>
                    <a:p>
                      <a:endParaRPr lang="de-DE" sz="2400" b="1" dirty="0">
                        <a:solidFill>
                          <a:schemeClr val="bg1"/>
                        </a:solidFill>
                      </a:endParaRPr>
                    </a:p>
                    <a:p>
                      <a:r>
                        <a:rPr lang="de-DE" sz="2400" b="1" dirty="0">
                          <a:solidFill>
                            <a:schemeClr val="bg1"/>
                          </a:solidFill>
                        </a:rPr>
                        <a:t>FRANZÖSISCH</a:t>
                      </a:r>
                    </a:p>
                  </a:txBody>
                  <a:tcPr/>
                </a:tc>
                <a:tc>
                  <a:txBody>
                    <a:bodyPr/>
                    <a:lstStyle/>
                    <a:p>
                      <a:endParaRPr lang="de-DE" sz="2400" b="1" dirty="0">
                        <a:solidFill>
                          <a:schemeClr val="bg1"/>
                        </a:solidFill>
                      </a:endParaRPr>
                    </a:p>
                    <a:p>
                      <a:r>
                        <a:rPr lang="de-DE" sz="2400" b="1" dirty="0">
                          <a:solidFill>
                            <a:schemeClr val="bg1"/>
                          </a:solidFill>
                        </a:rPr>
                        <a:t>ENGLISCH</a:t>
                      </a:r>
                    </a:p>
                  </a:txBody>
                  <a:tcPr/>
                </a:tc>
                <a:extLst>
                  <a:ext uri="{0D108BD9-81ED-4DB2-BD59-A6C34878D82A}">
                    <a16:rowId xmlns:a16="http://schemas.microsoft.com/office/drawing/2014/main" val="10000"/>
                  </a:ext>
                </a:extLst>
              </a:tr>
              <a:tr h="3539624">
                <a:tc>
                  <a:txBody>
                    <a:bodyPr/>
                    <a:lstStyle/>
                    <a:p>
                      <a:r>
                        <a:rPr lang="en-US" sz="2400" b="1" kern="1200" dirty="0" err="1">
                          <a:solidFill>
                            <a:schemeClr val="dk1"/>
                          </a:solidFill>
                          <a:latin typeface="+mn-lt"/>
                          <a:ea typeface="+mn-ea"/>
                          <a:cs typeface="+mn-cs"/>
                        </a:rPr>
                        <a:t>Hören</a:t>
                      </a:r>
                      <a:r>
                        <a:rPr lang="en-US" sz="2400" b="1" kern="1200" dirty="0">
                          <a:solidFill>
                            <a:schemeClr val="dk1"/>
                          </a:solidFill>
                          <a:latin typeface="+mn-lt"/>
                          <a:ea typeface="+mn-ea"/>
                          <a:cs typeface="+mn-cs"/>
                        </a:rPr>
                        <a:t>: A2</a:t>
                      </a:r>
                      <a:endParaRPr lang="de-DE" sz="2400" b="1" kern="1200" dirty="0">
                        <a:solidFill>
                          <a:schemeClr val="dk1"/>
                        </a:solidFill>
                        <a:latin typeface="+mn-lt"/>
                        <a:ea typeface="+mn-ea"/>
                        <a:cs typeface="+mn-cs"/>
                      </a:endParaRPr>
                    </a:p>
                    <a:p>
                      <a:r>
                        <a:rPr lang="en-US" sz="2400" b="1" kern="1200" dirty="0" err="1">
                          <a:solidFill>
                            <a:schemeClr val="dk1"/>
                          </a:solidFill>
                          <a:latin typeface="+mn-lt"/>
                          <a:ea typeface="+mn-ea"/>
                          <a:cs typeface="+mn-cs"/>
                        </a:rPr>
                        <a:t>Lesen</a:t>
                      </a:r>
                      <a:r>
                        <a:rPr lang="en-US" sz="2400" b="1" kern="1200" dirty="0">
                          <a:solidFill>
                            <a:schemeClr val="dk1"/>
                          </a:solidFill>
                          <a:latin typeface="+mn-lt"/>
                          <a:ea typeface="+mn-ea"/>
                          <a:cs typeface="+mn-cs"/>
                        </a:rPr>
                        <a:t>: B2</a:t>
                      </a:r>
                      <a:endParaRPr lang="de-DE" sz="2400" b="1" kern="1200" dirty="0">
                        <a:solidFill>
                          <a:schemeClr val="dk1"/>
                        </a:solidFill>
                        <a:latin typeface="+mn-lt"/>
                        <a:ea typeface="+mn-ea"/>
                        <a:cs typeface="+mn-cs"/>
                      </a:endParaRPr>
                    </a:p>
                    <a:p>
                      <a:r>
                        <a:rPr lang="en-US" sz="2400" b="1" kern="1200" dirty="0" err="1">
                          <a:solidFill>
                            <a:schemeClr val="dk1"/>
                          </a:solidFill>
                          <a:latin typeface="+mn-lt"/>
                          <a:ea typeface="+mn-ea"/>
                          <a:cs typeface="+mn-cs"/>
                        </a:rPr>
                        <a:t>Mündliche</a:t>
                      </a:r>
                      <a:r>
                        <a:rPr lang="en-US" sz="2400" b="1" kern="1200" dirty="0">
                          <a:solidFill>
                            <a:schemeClr val="dk1"/>
                          </a:solidFill>
                          <a:latin typeface="+mn-lt"/>
                          <a:ea typeface="+mn-ea"/>
                          <a:cs typeface="+mn-cs"/>
                        </a:rPr>
                        <a:t> </a:t>
                      </a:r>
                      <a:r>
                        <a:rPr lang="en-US" sz="2400" b="1" kern="1200" dirty="0" err="1">
                          <a:solidFill>
                            <a:schemeClr val="dk1"/>
                          </a:solidFill>
                          <a:latin typeface="+mn-lt"/>
                          <a:ea typeface="+mn-ea"/>
                          <a:cs typeface="+mn-cs"/>
                        </a:rPr>
                        <a:t>Kommunikation</a:t>
                      </a:r>
                      <a:r>
                        <a:rPr lang="en-US" sz="2400" b="1" kern="1200" dirty="0">
                          <a:solidFill>
                            <a:schemeClr val="dk1"/>
                          </a:solidFill>
                          <a:latin typeface="+mn-lt"/>
                          <a:ea typeface="+mn-ea"/>
                          <a:cs typeface="+mn-cs"/>
                        </a:rPr>
                        <a:t>: A1</a:t>
                      </a:r>
                      <a:endParaRPr lang="de-DE" sz="2400" b="1" kern="1200" dirty="0">
                        <a:solidFill>
                          <a:schemeClr val="dk1"/>
                        </a:solidFill>
                        <a:latin typeface="+mn-lt"/>
                        <a:ea typeface="+mn-ea"/>
                        <a:cs typeface="+mn-cs"/>
                      </a:endParaRPr>
                    </a:p>
                    <a:p>
                      <a:r>
                        <a:rPr lang="en-US" sz="2400" b="1" kern="1200" dirty="0" err="1">
                          <a:solidFill>
                            <a:schemeClr val="dk1"/>
                          </a:solidFill>
                          <a:latin typeface="+mn-lt"/>
                          <a:ea typeface="+mn-ea"/>
                          <a:cs typeface="+mn-cs"/>
                        </a:rPr>
                        <a:t>Mündliche</a:t>
                      </a:r>
                      <a:r>
                        <a:rPr lang="en-US" sz="2400" b="1" kern="1200" dirty="0">
                          <a:solidFill>
                            <a:schemeClr val="dk1"/>
                          </a:solidFill>
                          <a:latin typeface="+mn-lt"/>
                          <a:ea typeface="+mn-ea"/>
                          <a:cs typeface="+mn-cs"/>
                        </a:rPr>
                        <a:t> </a:t>
                      </a:r>
                      <a:r>
                        <a:rPr lang="en-US" sz="2400" b="1" kern="1200" dirty="0" err="1">
                          <a:solidFill>
                            <a:schemeClr val="dk1"/>
                          </a:solidFill>
                          <a:latin typeface="+mn-lt"/>
                          <a:ea typeface="+mn-ea"/>
                          <a:cs typeface="+mn-cs"/>
                        </a:rPr>
                        <a:t>Produktion</a:t>
                      </a:r>
                      <a:r>
                        <a:rPr lang="en-US" sz="2400" b="1" kern="1200" dirty="0">
                          <a:solidFill>
                            <a:schemeClr val="dk1"/>
                          </a:solidFill>
                          <a:latin typeface="+mn-lt"/>
                          <a:ea typeface="+mn-ea"/>
                          <a:cs typeface="+mn-cs"/>
                        </a:rPr>
                        <a:t>: A1</a:t>
                      </a:r>
                      <a:endParaRPr lang="de-DE" sz="2400" b="1" kern="1200" dirty="0">
                        <a:solidFill>
                          <a:schemeClr val="dk1"/>
                        </a:solidFill>
                        <a:latin typeface="+mn-lt"/>
                        <a:ea typeface="+mn-ea"/>
                        <a:cs typeface="+mn-cs"/>
                      </a:endParaRPr>
                    </a:p>
                    <a:p>
                      <a:r>
                        <a:rPr lang="en-US" sz="2400" b="1" kern="1200" dirty="0" err="1">
                          <a:solidFill>
                            <a:schemeClr val="dk1"/>
                          </a:solidFill>
                          <a:latin typeface="+mn-lt"/>
                          <a:ea typeface="+mn-ea"/>
                          <a:cs typeface="+mn-cs"/>
                        </a:rPr>
                        <a:t>Schreiben</a:t>
                      </a:r>
                      <a:r>
                        <a:rPr lang="en-US" sz="2400" b="1" kern="1200" dirty="0">
                          <a:solidFill>
                            <a:schemeClr val="dk1"/>
                          </a:solidFill>
                          <a:latin typeface="+mn-lt"/>
                          <a:ea typeface="+mn-ea"/>
                          <a:cs typeface="+mn-cs"/>
                        </a:rPr>
                        <a:t>: A2</a:t>
                      </a:r>
                      <a:endParaRPr lang="de-DE" sz="2400" b="1" kern="1200" dirty="0">
                        <a:solidFill>
                          <a:schemeClr val="dk1"/>
                        </a:solidFill>
                        <a:latin typeface="+mn-lt"/>
                        <a:ea typeface="+mn-ea"/>
                        <a:cs typeface="+mn-cs"/>
                      </a:endParaRPr>
                    </a:p>
                  </a:txBody>
                  <a:tcPr/>
                </a:tc>
                <a:tc>
                  <a:txBody>
                    <a:bodyPr/>
                    <a:lstStyle/>
                    <a:p>
                      <a:r>
                        <a:rPr lang="en-US" sz="2400" b="1" kern="1200" dirty="0" err="1">
                          <a:solidFill>
                            <a:schemeClr val="dk1"/>
                          </a:solidFill>
                          <a:latin typeface="+mn-lt"/>
                          <a:ea typeface="+mn-ea"/>
                          <a:cs typeface="+mn-cs"/>
                        </a:rPr>
                        <a:t>Hören</a:t>
                      </a:r>
                      <a:r>
                        <a:rPr lang="en-US" sz="2400" b="1" kern="1200" dirty="0">
                          <a:solidFill>
                            <a:schemeClr val="dk1"/>
                          </a:solidFill>
                          <a:latin typeface="+mn-lt"/>
                          <a:ea typeface="+mn-ea"/>
                          <a:cs typeface="+mn-cs"/>
                        </a:rPr>
                        <a:t>: C1</a:t>
                      </a:r>
                      <a:endParaRPr lang="de-DE" sz="2400" b="1" kern="1200" dirty="0">
                        <a:solidFill>
                          <a:schemeClr val="dk1"/>
                        </a:solidFill>
                        <a:latin typeface="+mn-lt"/>
                        <a:ea typeface="+mn-ea"/>
                        <a:cs typeface="+mn-cs"/>
                      </a:endParaRPr>
                    </a:p>
                    <a:p>
                      <a:r>
                        <a:rPr lang="en-US" sz="2400" b="1" kern="1200" dirty="0" err="1">
                          <a:solidFill>
                            <a:schemeClr val="dk1"/>
                          </a:solidFill>
                          <a:latin typeface="+mn-lt"/>
                          <a:ea typeface="+mn-ea"/>
                          <a:cs typeface="+mn-cs"/>
                        </a:rPr>
                        <a:t>Lesen</a:t>
                      </a:r>
                      <a:r>
                        <a:rPr lang="en-US" sz="2400" b="1" kern="1200" dirty="0">
                          <a:solidFill>
                            <a:schemeClr val="dk1"/>
                          </a:solidFill>
                          <a:latin typeface="+mn-lt"/>
                          <a:ea typeface="+mn-ea"/>
                          <a:cs typeface="+mn-cs"/>
                        </a:rPr>
                        <a:t>: C2</a:t>
                      </a:r>
                      <a:endParaRPr lang="de-DE" sz="2400" b="1" kern="1200" dirty="0">
                        <a:solidFill>
                          <a:schemeClr val="dk1"/>
                        </a:solidFill>
                        <a:latin typeface="+mn-lt"/>
                        <a:ea typeface="+mn-ea"/>
                        <a:cs typeface="+mn-cs"/>
                      </a:endParaRPr>
                    </a:p>
                    <a:p>
                      <a:r>
                        <a:rPr lang="en-US" sz="2400" b="1" kern="1200" dirty="0" err="1">
                          <a:solidFill>
                            <a:schemeClr val="dk1"/>
                          </a:solidFill>
                          <a:latin typeface="+mn-lt"/>
                          <a:ea typeface="+mn-ea"/>
                          <a:cs typeface="+mn-cs"/>
                        </a:rPr>
                        <a:t>Mündliche</a:t>
                      </a:r>
                      <a:r>
                        <a:rPr lang="en-US" sz="2400" b="1" kern="1200" dirty="0">
                          <a:solidFill>
                            <a:schemeClr val="dk1"/>
                          </a:solidFill>
                          <a:latin typeface="+mn-lt"/>
                          <a:ea typeface="+mn-ea"/>
                          <a:cs typeface="+mn-cs"/>
                        </a:rPr>
                        <a:t> </a:t>
                      </a:r>
                      <a:r>
                        <a:rPr lang="en-US" sz="2400" b="1" kern="1200" dirty="0" err="1">
                          <a:solidFill>
                            <a:schemeClr val="dk1"/>
                          </a:solidFill>
                          <a:latin typeface="+mn-lt"/>
                          <a:ea typeface="+mn-ea"/>
                          <a:cs typeface="+mn-cs"/>
                        </a:rPr>
                        <a:t>Kommunikation</a:t>
                      </a:r>
                      <a:r>
                        <a:rPr lang="en-US" sz="2400" b="1" kern="1200" dirty="0">
                          <a:solidFill>
                            <a:schemeClr val="dk1"/>
                          </a:solidFill>
                          <a:latin typeface="+mn-lt"/>
                          <a:ea typeface="+mn-ea"/>
                          <a:cs typeface="+mn-cs"/>
                        </a:rPr>
                        <a:t>: B2</a:t>
                      </a:r>
                      <a:endParaRPr lang="de-DE" sz="2400" b="1" kern="1200" dirty="0">
                        <a:solidFill>
                          <a:schemeClr val="dk1"/>
                        </a:solidFill>
                        <a:latin typeface="+mn-lt"/>
                        <a:ea typeface="+mn-ea"/>
                        <a:cs typeface="+mn-cs"/>
                      </a:endParaRPr>
                    </a:p>
                    <a:p>
                      <a:r>
                        <a:rPr lang="de-DE" sz="2400" b="1" kern="1200" dirty="0">
                          <a:solidFill>
                            <a:schemeClr val="dk1"/>
                          </a:solidFill>
                          <a:latin typeface="+mn-lt"/>
                          <a:ea typeface="+mn-ea"/>
                          <a:cs typeface="+mn-cs"/>
                        </a:rPr>
                        <a:t>Mündliche Kommunikation: C1</a:t>
                      </a:r>
                    </a:p>
                    <a:p>
                      <a:r>
                        <a:rPr lang="de-DE" sz="2400" b="1" kern="1200" dirty="0">
                          <a:solidFill>
                            <a:schemeClr val="dk1"/>
                          </a:solidFill>
                          <a:latin typeface="+mn-lt"/>
                          <a:ea typeface="+mn-ea"/>
                          <a:cs typeface="+mn-cs"/>
                        </a:rPr>
                        <a:t>Schreiben: C1</a:t>
                      </a:r>
                    </a:p>
                  </a:txBody>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Ask Great Questions">
            <a:extLst>
              <a:ext uri="{FF2B5EF4-FFF2-40B4-BE49-F238E27FC236}">
                <a16:creationId xmlns:a16="http://schemas.microsoft.com/office/drawing/2014/main" id="{F679568B-DB55-4BC8-8086-EA2649F532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792" t="9091" r="13202" b="1"/>
          <a:stretch/>
        </p:blipFill>
        <p:spPr bwMode="auto">
          <a:xfrm>
            <a:off x="4157470" y="0"/>
            <a:ext cx="7963694"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A45727D-FE2A-448C-BA0B-B49206699A9B}"/>
              </a:ext>
            </a:extLst>
          </p:cNvPr>
          <p:cNvSpPr>
            <a:spLocks noGrp="1"/>
          </p:cNvSpPr>
          <p:nvPr>
            <p:ph idx="1"/>
          </p:nvPr>
        </p:nvSpPr>
        <p:spPr>
          <a:xfrm>
            <a:off x="371094" y="2718054"/>
            <a:ext cx="4160266" cy="3207258"/>
          </a:xfrm>
        </p:spPr>
        <p:txBody>
          <a:bodyPr anchor="t">
            <a:normAutofit/>
          </a:bodyPr>
          <a:lstStyle/>
          <a:p>
            <a:pPr marL="0" indent="0">
              <a:buNone/>
            </a:pPr>
            <a:r>
              <a:rPr lang="en-GB" sz="4800" dirty="0" err="1"/>
              <a:t>Fragen</a:t>
            </a:r>
            <a:r>
              <a:rPr lang="en-GB" sz="4800" dirty="0"/>
              <a:t>? </a:t>
            </a:r>
            <a:r>
              <a:rPr lang="en-GB" sz="4800" dirty="0" err="1"/>
              <a:t>Anmerkungen</a:t>
            </a:r>
            <a:r>
              <a:rPr lang="en-GB" sz="4800" dirty="0"/>
              <a:t>? </a:t>
            </a:r>
          </a:p>
        </p:txBody>
      </p:sp>
    </p:spTree>
    <p:extLst>
      <p:ext uri="{BB962C8B-B14F-4D97-AF65-F5344CB8AC3E}">
        <p14:creationId xmlns:p14="http://schemas.microsoft.com/office/powerpoint/2010/main" val="1601973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1449"/>
            <a:ext cx="9144000" cy="2352582"/>
          </a:xfrm>
        </p:spPr>
        <p:txBody>
          <a:bodyPr>
            <a:normAutofit fontScale="90000"/>
          </a:bodyPr>
          <a:lstStyle/>
          <a:p>
            <a:r>
              <a:rPr lang="de-DE" sz="6000" b="1" dirty="0">
                <a:solidFill>
                  <a:schemeClr val="accent4">
                    <a:lumMod val="50000"/>
                  </a:schemeClr>
                </a:solidFill>
                <a:effectLst/>
                <a:latin typeface="Arial" panose="020B0604020202020204" pitchFamily="34" charset="0"/>
                <a:ea typeface="Calibri" panose="020F0502020204030204" pitchFamily="34" charset="0"/>
              </a:rPr>
              <a:t>E-Portfolios am Beispiel von OneNote und Mahara</a:t>
            </a:r>
            <a:br>
              <a:rPr lang="de-AT" dirty="0">
                <a:solidFill>
                  <a:schemeClr val="accent4">
                    <a:lumMod val="50000"/>
                  </a:schemeClr>
                </a:solidFill>
              </a:rPr>
            </a:br>
            <a:endParaRPr lang="de-AT" dirty="0">
              <a:solidFill>
                <a:schemeClr val="accent4">
                  <a:lumMod val="50000"/>
                </a:schemeClr>
              </a:solidFill>
            </a:endParaRPr>
          </a:p>
        </p:txBody>
      </p:sp>
      <p:sp>
        <p:nvSpPr>
          <p:cNvPr id="5" name="Subtitle 4">
            <a:extLst>
              <a:ext uri="{FF2B5EF4-FFF2-40B4-BE49-F238E27FC236}">
                <a16:creationId xmlns:a16="http://schemas.microsoft.com/office/drawing/2014/main" id="{514B3AB7-AF78-4F08-AA63-168E031CD719}"/>
              </a:ext>
            </a:extLst>
          </p:cNvPr>
          <p:cNvSpPr>
            <a:spLocks noGrp="1"/>
          </p:cNvSpPr>
          <p:nvPr>
            <p:ph type="subTitle" idx="1"/>
          </p:nvPr>
        </p:nvSpPr>
        <p:spPr/>
        <p:txBody>
          <a:bodyPr>
            <a:normAutofit/>
          </a:bodyPr>
          <a:lstStyle/>
          <a:p>
            <a:r>
              <a:rPr lang="de-DE" sz="1600" b="1" dirty="0">
                <a:effectLst/>
                <a:latin typeface="Arial" panose="020B0604020202020204" pitchFamily="34" charset="0"/>
                <a:ea typeface="Calibri" panose="020F0502020204030204" pitchFamily="34" charset="0"/>
                <a:cs typeface="Times New Roman" panose="02020603050405020304" pitchFamily="18" charset="0"/>
              </a:rPr>
              <a:t>ZOOMIG-KONFERENZ, Teil 1 der Fortbildungsreihe am Sprachenzentrum der RWTH Aachen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t>1.10.2021</a:t>
            </a:r>
          </a:p>
        </p:txBody>
      </p:sp>
    </p:spTree>
    <p:extLst>
      <p:ext uri="{BB962C8B-B14F-4D97-AF65-F5344CB8AC3E}">
        <p14:creationId xmlns:p14="http://schemas.microsoft.com/office/powerpoint/2010/main" val="2565555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0617"/>
            <a:ext cx="9144000" cy="727969"/>
          </a:xfrm>
        </p:spPr>
        <p:txBody>
          <a:bodyPr>
            <a:normAutofit fontScale="90000"/>
          </a:bodyPr>
          <a:lstStyle/>
          <a:p>
            <a:r>
              <a:rPr lang="de-AT" dirty="0">
                <a:solidFill>
                  <a:schemeClr val="accent5">
                    <a:lumMod val="50000"/>
                  </a:schemeClr>
                </a:solidFill>
              </a:rPr>
              <a:t>Überblick</a:t>
            </a:r>
          </a:p>
        </p:txBody>
      </p:sp>
      <p:sp>
        <p:nvSpPr>
          <p:cNvPr id="3" name="Subtitle 2"/>
          <p:cNvSpPr>
            <a:spLocks noGrp="1"/>
          </p:cNvSpPr>
          <p:nvPr>
            <p:ph type="subTitle" idx="1"/>
          </p:nvPr>
        </p:nvSpPr>
        <p:spPr>
          <a:xfrm>
            <a:off x="1524000" y="1225117"/>
            <a:ext cx="9144000" cy="4554245"/>
          </a:xfrm>
        </p:spPr>
        <p:txBody>
          <a:bodyPr/>
          <a:lstStyle/>
          <a:p>
            <a:pPr algn="l"/>
            <a:r>
              <a:rPr lang="en-GB" dirty="0" err="1"/>
              <a:t>Warum</a:t>
            </a:r>
            <a:r>
              <a:rPr lang="en-GB" dirty="0"/>
              <a:t> </a:t>
            </a:r>
            <a:r>
              <a:rPr lang="en-GB" dirty="0" err="1"/>
              <a:t>ein</a:t>
            </a:r>
            <a:r>
              <a:rPr lang="en-GB" dirty="0"/>
              <a:t> </a:t>
            </a:r>
            <a:r>
              <a:rPr lang="en-GB" dirty="0" err="1"/>
              <a:t>ePortfolio</a:t>
            </a:r>
            <a:r>
              <a:rPr lang="en-GB" dirty="0"/>
              <a:t>? </a:t>
            </a:r>
          </a:p>
          <a:p>
            <a:pPr algn="l"/>
            <a:r>
              <a:rPr lang="en-GB" dirty="0"/>
              <a:t>Das Potential von E-Portfolios </a:t>
            </a:r>
            <a:r>
              <a:rPr lang="en-GB" dirty="0" err="1"/>
              <a:t>exemplarisch</a:t>
            </a:r>
            <a:r>
              <a:rPr lang="en-GB" dirty="0"/>
              <a:t> </a:t>
            </a:r>
            <a:r>
              <a:rPr lang="en-GB" dirty="0" err="1"/>
              <a:t>darstellen</a:t>
            </a:r>
            <a:endParaRPr lang="en-GB" dirty="0"/>
          </a:p>
          <a:p>
            <a:pPr algn="l"/>
            <a:r>
              <a:rPr lang="en-GB" dirty="0"/>
              <a:t>- Das </a:t>
            </a:r>
            <a:r>
              <a:rPr lang="en-GB" dirty="0" err="1"/>
              <a:t>Beispiel</a:t>
            </a:r>
            <a:r>
              <a:rPr lang="en-GB" dirty="0"/>
              <a:t> von Epos</a:t>
            </a:r>
          </a:p>
          <a:p>
            <a:pPr algn="l"/>
            <a:r>
              <a:rPr lang="en-GB" dirty="0"/>
              <a:t>- 2 E-Portfolios </a:t>
            </a:r>
          </a:p>
          <a:p>
            <a:pPr algn="l"/>
            <a:r>
              <a:rPr lang="en-GB" dirty="0"/>
              <a:t>- OneNote (</a:t>
            </a:r>
            <a:r>
              <a:rPr lang="en-GB" dirty="0" err="1"/>
              <a:t>Förderung</a:t>
            </a:r>
            <a:r>
              <a:rPr lang="en-GB" dirty="0"/>
              <a:t> von </a:t>
            </a:r>
            <a:r>
              <a:rPr lang="en-GB" dirty="0" err="1"/>
              <a:t>Selbstregulierung</a:t>
            </a:r>
            <a:r>
              <a:rPr lang="en-GB" dirty="0"/>
              <a:t>)</a:t>
            </a:r>
          </a:p>
          <a:p>
            <a:pPr algn="l"/>
            <a:r>
              <a:rPr lang="en-GB" dirty="0"/>
              <a:t>- </a:t>
            </a:r>
            <a:r>
              <a:rPr lang="en-GB" dirty="0" err="1"/>
              <a:t>Mahara</a:t>
            </a:r>
            <a:r>
              <a:rPr lang="en-GB" dirty="0"/>
              <a:t> (</a:t>
            </a:r>
            <a:r>
              <a:rPr lang="en-GB" dirty="0" err="1"/>
              <a:t>Förderung</a:t>
            </a:r>
            <a:r>
              <a:rPr lang="en-GB" dirty="0"/>
              <a:t> von </a:t>
            </a:r>
            <a:r>
              <a:rPr lang="en-GB" dirty="0" err="1"/>
              <a:t>Lernerautonomie</a:t>
            </a:r>
            <a:r>
              <a:rPr lang="en-GB" dirty="0"/>
              <a:t>) </a:t>
            </a:r>
          </a:p>
          <a:p>
            <a:pPr algn="l"/>
            <a:endParaRPr lang="en-GB" dirty="0"/>
          </a:p>
          <a:p>
            <a:pPr algn="l"/>
            <a:r>
              <a:rPr lang="en-GB" dirty="0"/>
              <a:t> </a:t>
            </a:r>
          </a:p>
          <a:p>
            <a:pPr algn="l"/>
            <a:endParaRPr lang="de-AT" dirty="0">
              <a:solidFill>
                <a:schemeClr val="accent5">
                  <a:lumMod val="50000"/>
                </a:schemeClr>
              </a:solidFill>
            </a:endParaRPr>
          </a:p>
        </p:txBody>
      </p:sp>
    </p:spTree>
    <p:extLst>
      <p:ext uri="{BB962C8B-B14F-4D97-AF65-F5344CB8AC3E}">
        <p14:creationId xmlns:p14="http://schemas.microsoft.com/office/powerpoint/2010/main" val="1682548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0617"/>
            <a:ext cx="9144000" cy="727969"/>
          </a:xfrm>
        </p:spPr>
        <p:txBody>
          <a:bodyPr>
            <a:noAutofit/>
          </a:bodyPr>
          <a:lstStyle/>
          <a:p>
            <a:pPr algn="l"/>
            <a:r>
              <a:rPr lang="de-AT" sz="4800" dirty="0">
                <a:solidFill>
                  <a:schemeClr val="accent5">
                    <a:lumMod val="50000"/>
                  </a:schemeClr>
                </a:solidFill>
              </a:rPr>
              <a:t>Warum ein E-Portfolio?</a:t>
            </a:r>
          </a:p>
        </p:txBody>
      </p:sp>
      <p:sp>
        <p:nvSpPr>
          <p:cNvPr id="3" name="Subtitle 2"/>
          <p:cNvSpPr>
            <a:spLocks noGrp="1"/>
          </p:cNvSpPr>
          <p:nvPr>
            <p:ph type="subTitle" idx="1"/>
          </p:nvPr>
        </p:nvSpPr>
        <p:spPr>
          <a:xfrm>
            <a:off x="1524000" y="1225117"/>
            <a:ext cx="9144000" cy="4554245"/>
          </a:xfrm>
        </p:spPr>
        <p:txBody>
          <a:bodyPr>
            <a:normAutofit/>
          </a:bodyPr>
          <a:lstStyle/>
          <a:p>
            <a:pPr algn="l"/>
            <a:r>
              <a:rPr lang="de-DE" dirty="0"/>
              <a:t>Portfolios haben zahlreiche positive Funktionen (Ballweg, 2017):</a:t>
            </a:r>
          </a:p>
          <a:p>
            <a:pPr marL="342900" indent="-342900" algn="l">
              <a:buFont typeface="Arial" panose="020B0604020202020204" pitchFamily="34" charset="0"/>
              <a:buChar char="•"/>
            </a:pPr>
            <a:r>
              <a:rPr lang="de-DE" dirty="0"/>
              <a:t>Dokumentationsinstrument</a:t>
            </a:r>
          </a:p>
          <a:p>
            <a:pPr marL="342900" indent="-342900" algn="l">
              <a:buFont typeface="Arial" panose="020B0604020202020204" pitchFamily="34" charset="0"/>
              <a:buChar char="•"/>
            </a:pPr>
            <a:r>
              <a:rPr lang="de-DE" dirty="0"/>
              <a:t>Reflexionsinstrument</a:t>
            </a:r>
          </a:p>
          <a:p>
            <a:pPr marL="342900" indent="-342900" algn="l">
              <a:buFont typeface="Arial" panose="020B0604020202020204" pitchFamily="34" charset="0"/>
              <a:buChar char="•"/>
            </a:pPr>
            <a:r>
              <a:rPr lang="de-DE" dirty="0"/>
              <a:t>Instrument zur Selbstbeurteilung</a:t>
            </a:r>
          </a:p>
          <a:p>
            <a:pPr marL="342900" indent="-342900" algn="l">
              <a:buFont typeface="Arial" panose="020B0604020202020204" pitchFamily="34" charset="0"/>
              <a:buChar char="•"/>
            </a:pPr>
            <a:endParaRPr lang="de-DE" dirty="0"/>
          </a:p>
          <a:p>
            <a:pPr algn="l"/>
            <a:r>
              <a:rPr lang="de-DE" dirty="0"/>
              <a:t>E-Portfolios haben die gleichen Funktionen, aber als netzbasierte Sammelmappen haben sie viele Vorteile: </a:t>
            </a:r>
          </a:p>
          <a:p>
            <a:pPr algn="l"/>
            <a:r>
              <a:rPr lang="de-DE" dirty="0"/>
              <a:t>- Ermöglichen, Einträge hinzuzuf</a:t>
            </a:r>
            <a:r>
              <a:rPr lang="de-DE" dirty="0">
                <a:latin typeface="Calibri" panose="020F0502020204030204" pitchFamily="34" charset="0"/>
                <a:cs typeface="Calibri" panose="020F0502020204030204" pitchFamily="34" charset="0"/>
              </a:rPr>
              <a:t>ügen</a:t>
            </a:r>
            <a:endParaRPr lang="de-DE" dirty="0"/>
          </a:p>
          <a:p>
            <a:pPr algn="l"/>
            <a:r>
              <a:rPr lang="de-DE" dirty="0"/>
              <a:t>- Individuell zu gestalten und steuerbar</a:t>
            </a:r>
          </a:p>
          <a:p>
            <a:pPr algn="l"/>
            <a:r>
              <a:rPr lang="de-DE" dirty="0"/>
              <a:t>- Über längeren Zeitraum durchf</a:t>
            </a:r>
            <a:r>
              <a:rPr lang="de-DE" dirty="0">
                <a:latin typeface="Calibri" panose="020F0502020204030204" pitchFamily="34" charset="0"/>
                <a:cs typeface="Calibri" panose="020F0502020204030204" pitchFamily="34" charset="0"/>
              </a:rPr>
              <a:t>ührbar</a:t>
            </a:r>
            <a:endParaRPr lang="de-DE" dirty="0"/>
          </a:p>
          <a:p>
            <a:pPr algn="l"/>
            <a:endParaRPr lang="de-DE" dirty="0"/>
          </a:p>
        </p:txBody>
      </p:sp>
    </p:spTree>
    <p:extLst>
      <p:ext uri="{BB962C8B-B14F-4D97-AF65-F5344CB8AC3E}">
        <p14:creationId xmlns:p14="http://schemas.microsoft.com/office/powerpoint/2010/main" val="211240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54DC0F-21E6-4377-9A7D-68E9267E9251}"/>
              </a:ext>
            </a:extLst>
          </p:cNvPr>
          <p:cNvPicPr>
            <a:picLocks noGrp="1" noChangeAspect="1"/>
          </p:cNvPicPr>
          <p:nvPr>
            <p:ph idx="1"/>
          </p:nvPr>
        </p:nvPicPr>
        <p:blipFill>
          <a:blip r:embed="rId2"/>
          <a:stretch>
            <a:fillRect/>
          </a:stretch>
        </p:blipFill>
        <p:spPr>
          <a:xfrm>
            <a:off x="561181" y="619761"/>
            <a:ext cx="11077575" cy="2082799"/>
          </a:xfrm>
        </p:spPr>
      </p:pic>
      <p:pic>
        <p:nvPicPr>
          <p:cNvPr id="7" name="Picture 6">
            <a:extLst>
              <a:ext uri="{FF2B5EF4-FFF2-40B4-BE49-F238E27FC236}">
                <a16:creationId xmlns:a16="http://schemas.microsoft.com/office/drawing/2014/main" id="{1345F8EA-F1E6-4A63-862A-4A451F1EAC0D}"/>
              </a:ext>
            </a:extLst>
          </p:cNvPr>
          <p:cNvPicPr>
            <a:picLocks noChangeAspect="1"/>
          </p:cNvPicPr>
          <p:nvPr/>
        </p:nvPicPr>
        <p:blipFill>
          <a:blip r:embed="rId3"/>
          <a:stretch>
            <a:fillRect/>
          </a:stretch>
        </p:blipFill>
        <p:spPr>
          <a:xfrm>
            <a:off x="361950" y="3068320"/>
            <a:ext cx="11468100" cy="2458720"/>
          </a:xfrm>
          <a:prstGeom prst="rect">
            <a:avLst/>
          </a:prstGeom>
        </p:spPr>
      </p:pic>
    </p:spTree>
    <p:extLst>
      <p:ext uri="{BB962C8B-B14F-4D97-AF65-F5344CB8AC3E}">
        <p14:creationId xmlns:p14="http://schemas.microsoft.com/office/powerpoint/2010/main" val="3597050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FE7BC-54BA-425E-89DA-0A0928BE7202}"/>
              </a:ext>
            </a:extLst>
          </p:cNvPr>
          <p:cNvSpPr>
            <a:spLocks noGrp="1"/>
          </p:cNvSpPr>
          <p:nvPr>
            <p:ph type="title"/>
          </p:nvPr>
        </p:nvSpPr>
        <p:spPr>
          <a:xfrm>
            <a:off x="571870" y="611626"/>
            <a:ext cx="3220329" cy="2027227"/>
          </a:xfrm>
        </p:spPr>
        <p:txBody>
          <a:bodyPr anchor="t">
            <a:normAutofit/>
          </a:bodyPr>
          <a:lstStyle/>
          <a:p>
            <a:r>
              <a:rPr lang="es-ES" sz="4600" dirty="0"/>
              <a:t>Warum ein ePortfolio benutzen?</a:t>
            </a:r>
            <a:r>
              <a:rPr lang="es-ES" sz="4600" dirty="0">
                <a:solidFill>
                  <a:srgbClr val="FFFFFF"/>
                </a:solidFill>
              </a:rPr>
              <a:t>?</a:t>
            </a:r>
          </a:p>
        </p:txBody>
      </p:sp>
      <p:graphicFrame>
        <p:nvGraphicFramePr>
          <p:cNvPr id="5" name="Marcador de contenido 2">
            <a:extLst>
              <a:ext uri="{FF2B5EF4-FFF2-40B4-BE49-F238E27FC236}">
                <a16:creationId xmlns:a16="http://schemas.microsoft.com/office/drawing/2014/main" id="{D63510FF-6EC6-46B1-9169-F10F7612A303}"/>
              </a:ext>
            </a:extLst>
          </p:cNvPr>
          <p:cNvGraphicFramePr>
            <a:graphicFrameLocks noGrp="1"/>
          </p:cNvGraphicFramePr>
          <p:nvPr>
            <p:ph idx="1"/>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013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0617"/>
            <a:ext cx="9144000" cy="781235"/>
          </a:xfrm>
        </p:spPr>
        <p:txBody>
          <a:bodyPr>
            <a:normAutofit fontScale="90000"/>
          </a:bodyPr>
          <a:lstStyle/>
          <a:p>
            <a:r>
              <a:rPr lang="de-AT" dirty="0">
                <a:solidFill>
                  <a:schemeClr val="accent5">
                    <a:lumMod val="50000"/>
                  </a:schemeClr>
                </a:solidFill>
              </a:rPr>
              <a:t>E-Portfolio Funktionen</a:t>
            </a:r>
          </a:p>
        </p:txBody>
      </p:sp>
      <p:sp>
        <p:nvSpPr>
          <p:cNvPr id="3" name="Subtitle 2"/>
          <p:cNvSpPr>
            <a:spLocks noGrp="1"/>
          </p:cNvSpPr>
          <p:nvPr>
            <p:ph type="subTitle" idx="1"/>
          </p:nvPr>
        </p:nvSpPr>
        <p:spPr>
          <a:xfrm>
            <a:off x="870012" y="1544715"/>
            <a:ext cx="10582182" cy="4563122"/>
          </a:xfrm>
        </p:spPr>
        <p:txBody>
          <a:bodyPr>
            <a:normAutofit/>
          </a:bodyPr>
          <a:lstStyle/>
          <a:p>
            <a:pPr algn="l"/>
            <a:r>
              <a:rPr lang="de-DE" sz="3400" dirty="0"/>
              <a:t>E-Portfolios ( auch das ESP) haben zwei Hauptfunktionen: </a:t>
            </a:r>
          </a:p>
          <a:p>
            <a:pPr algn="l"/>
            <a:r>
              <a:rPr lang="de-DE" sz="3400" dirty="0"/>
              <a:t>-</a:t>
            </a:r>
            <a:r>
              <a:rPr lang="en-GB" sz="2800" dirty="0"/>
              <a:t> </a:t>
            </a:r>
            <a:r>
              <a:rPr lang="de-DE" sz="3400" b="1" dirty="0">
                <a:solidFill>
                  <a:schemeClr val="accent4">
                    <a:lumMod val="50000"/>
                  </a:schemeClr>
                </a:solidFill>
              </a:rPr>
              <a:t>Dokumentationsfunktion</a:t>
            </a:r>
          </a:p>
          <a:p>
            <a:pPr algn="l"/>
            <a:r>
              <a:rPr lang="de-DE" sz="3400" dirty="0"/>
              <a:t>- </a:t>
            </a:r>
            <a:r>
              <a:rPr lang="de-DE" sz="3400" b="1" dirty="0">
                <a:solidFill>
                  <a:schemeClr val="accent6">
                    <a:lumMod val="50000"/>
                  </a:schemeClr>
                </a:solidFill>
              </a:rPr>
              <a:t>Pädagogische Funktion</a:t>
            </a:r>
            <a:endParaRPr lang="de-DE" sz="3400" dirty="0"/>
          </a:p>
          <a:p>
            <a:pPr algn="l"/>
            <a:endParaRPr lang="de-DE" sz="3400" dirty="0"/>
          </a:p>
          <a:p>
            <a:pPr algn="l"/>
            <a:r>
              <a:rPr lang="de-DE" sz="3400" dirty="0"/>
              <a:t>Das spezifisch didaktische Potenzial von Portfolios – insbesondere auch der Mehrwert elektronischer Portfolios – bleibt jedoch noch weitgehend ungenutzt (Pädagogische Funktion). (Arend </a:t>
            </a:r>
            <a:r>
              <a:rPr lang="de-DE" sz="3400" i="1" dirty="0"/>
              <a:t>et al. </a:t>
            </a:r>
            <a:r>
              <a:rPr lang="de-DE" sz="3400" dirty="0"/>
              <a:t>2017</a:t>
            </a:r>
            <a:r>
              <a:rPr lang="de-DE" sz="3400" i="1" dirty="0"/>
              <a:t>)</a:t>
            </a:r>
          </a:p>
          <a:p>
            <a:pPr algn="l"/>
            <a:endParaRPr lang="de-AT" sz="3400" i="1" dirty="0">
              <a:solidFill>
                <a:schemeClr val="accent5">
                  <a:lumMod val="50000"/>
                </a:schemeClr>
              </a:solidFill>
            </a:endParaRPr>
          </a:p>
        </p:txBody>
      </p:sp>
    </p:spTree>
    <p:extLst>
      <p:ext uri="{BB962C8B-B14F-4D97-AF65-F5344CB8AC3E}">
        <p14:creationId xmlns:p14="http://schemas.microsoft.com/office/powerpoint/2010/main" val="2295689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85D0D0-1BDC-4091-A4FD-5FBB615D6415}"/>
              </a:ext>
            </a:extLst>
          </p:cNvPr>
          <p:cNvSpPr>
            <a:spLocks noGrp="1"/>
          </p:cNvSpPr>
          <p:nvPr>
            <p:ph idx="1"/>
          </p:nvPr>
        </p:nvSpPr>
        <p:spPr>
          <a:xfrm>
            <a:off x="490654" y="399496"/>
            <a:ext cx="11218126" cy="5777784"/>
          </a:xfrm>
        </p:spPr>
        <p:txBody>
          <a:bodyPr/>
          <a:lstStyle/>
          <a:p>
            <a:r>
              <a:rPr lang="de-DE" dirty="0"/>
              <a:t>E-Portfolios als Instrument eines personalisierten, kollaborativen, problembasierten, reflektierenden, nachhaltigen, flexiblen und transparenten Lernens  (Arend </a:t>
            </a:r>
            <a:r>
              <a:rPr lang="de-DE" i="1" dirty="0"/>
              <a:t>et al.</a:t>
            </a:r>
            <a:r>
              <a:rPr lang="de-DE" dirty="0"/>
              <a:t> 2017)</a:t>
            </a:r>
          </a:p>
          <a:p>
            <a:endParaRPr lang="en-GB" dirty="0"/>
          </a:p>
          <a:p>
            <a:endParaRPr lang="en-GB" dirty="0"/>
          </a:p>
        </p:txBody>
      </p:sp>
      <p:pic>
        <p:nvPicPr>
          <p:cNvPr id="7" name="Picture 6">
            <a:extLst>
              <a:ext uri="{FF2B5EF4-FFF2-40B4-BE49-F238E27FC236}">
                <a16:creationId xmlns:a16="http://schemas.microsoft.com/office/drawing/2014/main" id="{D573FC8E-9D9C-47F0-9811-F176A430F257}"/>
              </a:ext>
            </a:extLst>
          </p:cNvPr>
          <p:cNvPicPr>
            <a:picLocks noChangeAspect="1"/>
          </p:cNvPicPr>
          <p:nvPr/>
        </p:nvPicPr>
        <p:blipFill>
          <a:blip r:embed="rId2"/>
          <a:stretch>
            <a:fillRect/>
          </a:stretch>
        </p:blipFill>
        <p:spPr>
          <a:xfrm>
            <a:off x="708502" y="1831167"/>
            <a:ext cx="10544175" cy="4013200"/>
          </a:xfrm>
          <a:prstGeom prst="rect">
            <a:avLst/>
          </a:prstGeom>
        </p:spPr>
      </p:pic>
    </p:spTree>
    <p:extLst>
      <p:ext uri="{BB962C8B-B14F-4D97-AF65-F5344CB8AC3E}">
        <p14:creationId xmlns:p14="http://schemas.microsoft.com/office/powerpoint/2010/main" val="646967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DB0FC-C2BC-4B44-9C3E-2DC373A752AE}"/>
              </a:ext>
            </a:extLst>
          </p:cNvPr>
          <p:cNvSpPr>
            <a:spLocks noGrp="1"/>
          </p:cNvSpPr>
          <p:nvPr>
            <p:ph type="title"/>
          </p:nvPr>
        </p:nvSpPr>
        <p:spPr/>
        <p:txBody>
          <a:bodyPr/>
          <a:lstStyle/>
          <a:p>
            <a:r>
              <a:rPr lang="de-DE" dirty="0"/>
              <a:t>EPOS benutzen</a:t>
            </a:r>
          </a:p>
        </p:txBody>
      </p:sp>
      <p:sp>
        <p:nvSpPr>
          <p:cNvPr id="3" name="Inhaltsplatzhalter 2">
            <a:extLst>
              <a:ext uri="{FF2B5EF4-FFF2-40B4-BE49-F238E27FC236}">
                <a16:creationId xmlns:a16="http://schemas.microsoft.com/office/drawing/2014/main" id="{4A8AFC6B-6D93-4299-B5DC-E139CD63DB71}"/>
              </a:ext>
            </a:extLst>
          </p:cNvPr>
          <p:cNvSpPr>
            <a:spLocks noGrp="1"/>
          </p:cNvSpPr>
          <p:nvPr>
            <p:ph idx="1"/>
          </p:nvPr>
        </p:nvSpPr>
        <p:spPr/>
        <p:txBody>
          <a:bodyPr>
            <a:normAutofit/>
          </a:bodyPr>
          <a:lstStyle/>
          <a:p>
            <a:r>
              <a:rPr lang="en-GB" dirty="0" err="1"/>
              <a:t>Studierende</a:t>
            </a:r>
            <a:r>
              <a:rPr lang="en-GB" dirty="0"/>
              <a:t>, die EPOS </a:t>
            </a:r>
            <a:r>
              <a:rPr lang="en-GB" dirty="0" err="1"/>
              <a:t>angewendet</a:t>
            </a:r>
            <a:r>
              <a:rPr lang="en-GB" dirty="0"/>
              <a:t> </a:t>
            </a:r>
            <a:r>
              <a:rPr lang="en-GB" dirty="0" err="1"/>
              <a:t>haben</a:t>
            </a:r>
            <a:r>
              <a:rPr lang="en-GB" dirty="0"/>
              <a:t>, </a:t>
            </a:r>
            <a:r>
              <a:rPr lang="en-GB" dirty="0" err="1"/>
              <a:t>fanden</a:t>
            </a:r>
            <a:r>
              <a:rPr lang="en-GB" dirty="0"/>
              <a:t> </a:t>
            </a:r>
            <a:r>
              <a:rPr lang="en-GB" dirty="0" err="1"/>
              <a:t>hilfreich</a:t>
            </a:r>
            <a:r>
              <a:rPr lang="en-GB" dirty="0"/>
              <a:t> </a:t>
            </a:r>
          </a:p>
          <a:p>
            <a:pPr lvl="1">
              <a:buFont typeface="Wingdings" panose="05000000000000000000" pitchFamily="2" charset="2"/>
              <a:buChar char="Ø"/>
            </a:pPr>
            <a:r>
              <a:rPr lang="en-GB" dirty="0"/>
              <a:t> die </a:t>
            </a:r>
            <a:r>
              <a:rPr lang="en-GB" dirty="0" err="1"/>
              <a:t>Selbstevaluierung</a:t>
            </a:r>
            <a:r>
              <a:rPr lang="en-GB" dirty="0"/>
              <a:t> </a:t>
            </a:r>
            <a:r>
              <a:rPr lang="en-GB" dirty="0" err="1"/>
              <a:t>zum</a:t>
            </a:r>
            <a:r>
              <a:rPr lang="en-GB" dirty="0"/>
              <a:t> </a:t>
            </a:r>
            <a:r>
              <a:rPr lang="en-GB" dirty="0" err="1"/>
              <a:t>Selbsttesten</a:t>
            </a:r>
            <a:r>
              <a:rPr lang="en-GB" dirty="0"/>
              <a:t> und </a:t>
            </a:r>
            <a:r>
              <a:rPr lang="en-GB" dirty="0" err="1"/>
              <a:t>zur</a:t>
            </a:r>
            <a:r>
              <a:rPr lang="en-GB" dirty="0"/>
              <a:t> Reflexion des </a:t>
            </a:r>
            <a:r>
              <a:rPr lang="en-GB" dirty="0" err="1"/>
              <a:t>eigenen</a:t>
            </a:r>
            <a:r>
              <a:rPr lang="en-GB" dirty="0"/>
              <a:t> </a:t>
            </a:r>
            <a:r>
              <a:rPr lang="en-GB" dirty="0" err="1"/>
              <a:t>Lernens</a:t>
            </a:r>
            <a:r>
              <a:rPr lang="en-GB" dirty="0"/>
              <a:t> </a:t>
            </a:r>
          </a:p>
          <a:p>
            <a:pPr lvl="1">
              <a:buFont typeface="Wingdings" panose="05000000000000000000" pitchFamily="2" charset="2"/>
              <a:buChar char="Ø"/>
            </a:pPr>
            <a:r>
              <a:rPr lang="en-GB" dirty="0"/>
              <a:t> die </a:t>
            </a:r>
            <a:r>
              <a:rPr lang="en-GB" dirty="0" err="1"/>
              <a:t>Verbindung</a:t>
            </a:r>
            <a:r>
              <a:rPr lang="en-GB" dirty="0"/>
              <a:t> der </a:t>
            </a:r>
            <a:r>
              <a:rPr lang="en-GB" dirty="0" err="1"/>
              <a:t>verschiedenen</a:t>
            </a:r>
            <a:r>
              <a:rPr lang="en-GB" dirty="0"/>
              <a:t> </a:t>
            </a:r>
            <a:r>
              <a:rPr lang="en-GB" dirty="0" err="1"/>
              <a:t>Teile</a:t>
            </a:r>
            <a:r>
              <a:rPr lang="en-GB" dirty="0"/>
              <a:t> von EPOS </a:t>
            </a:r>
            <a:r>
              <a:rPr lang="en-GB" dirty="0" err="1"/>
              <a:t>untereinander</a:t>
            </a:r>
            <a:endParaRPr lang="en-GB" dirty="0"/>
          </a:p>
          <a:p>
            <a:pPr lvl="1">
              <a:buFont typeface="Wingdings" panose="05000000000000000000" pitchFamily="2" charset="2"/>
              <a:buChar char="Ø"/>
            </a:pPr>
            <a:r>
              <a:rPr lang="en-GB" dirty="0"/>
              <a:t>Die </a:t>
            </a:r>
            <a:r>
              <a:rPr lang="en-GB" dirty="0" err="1"/>
              <a:t>Möglichkeit</a:t>
            </a:r>
            <a:r>
              <a:rPr lang="en-GB" dirty="0"/>
              <a:t>, </a:t>
            </a:r>
            <a:r>
              <a:rPr lang="en-GB" dirty="0" err="1"/>
              <a:t>Materialien</a:t>
            </a:r>
            <a:r>
              <a:rPr lang="en-GB" dirty="0"/>
              <a:t> </a:t>
            </a:r>
            <a:r>
              <a:rPr lang="en-GB" dirty="0" err="1"/>
              <a:t>mit</a:t>
            </a:r>
            <a:r>
              <a:rPr lang="en-GB" dirty="0"/>
              <a:t> </a:t>
            </a:r>
            <a:r>
              <a:rPr lang="en-GB" dirty="0" err="1"/>
              <a:t>anderen</a:t>
            </a:r>
            <a:r>
              <a:rPr lang="en-GB" dirty="0"/>
              <a:t> </a:t>
            </a:r>
            <a:r>
              <a:rPr lang="en-GB" dirty="0" err="1"/>
              <a:t>zu</a:t>
            </a:r>
            <a:r>
              <a:rPr lang="en-GB" dirty="0"/>
              <a:t> </a:t>
            </a:r>
            <a:r>
              <a:rPr lang="en-GB" dirty="0" err="1"/>
              <a:t>teilen</a:t>
            </a:r>
            <a:r>
              <a:rPr lang="en-GB" dirty="0"/>
              <a:t> und </a:t>
            </a:r>
            <a:r>
              <a:rPr lang="en-GB" dirty="0" err="1"/>
              <a:t>Dateien</a:t>
            </a:r>
            <a:r>
              <a:rPr lang="en-GB" dirty="0"/>
              <a:t> </a:t>
            </a:r>
            <a:r>
              <a:rPr lang="en-GB" dirty="0" err="1"/>
              <a:t>zu</a:t>
            </a:r>
            <a:r>
              <a:rPr lang="en-GB" dirty="0"/>
              <a:t> </a:t>
            </a:r>
            <a:r>
              <a:rPr lang="en-GB" dirty="0" err="1"/>
              <a:t>exportieren</a:t>
            </a:r>
            <a:endParaRPr lang="en-GB" dirty="0"/>
          </a:p>
          <a:p>
            <a:pPr lvl="1">
              <a:buFont typeface="Wingdings" panose="05000000000000000000" pitchFamily="2" charset="2"/>
              <a:buChar char="Ø"/>
            </a:pPr>
            <a:r>
              <a:rPr lang="en-GB" dirty="0"/>
              <a:t>Die </a:t>
            </a:r>
            <a:r>
              <a:rPr lang="en-GB" dirty="0" err="1"/>
              <a:t>Unterstützung</a:t>
            </a:r>
            <a:r>
              <a:rPr lang="en-GB" dirty="0"/>
              <a:t>, </a:t>
            </a:r>
            <a:r>
              <a:rPr lang="en-GB" dirty="0" err="1"/>
              <a:t>unabhängige</a:t>
            </a:r>
            <a:r>
              <a:rPr lang="en-GB" dirty="0"/>
              <a:t> </a:t>
            </a:r>
            <a:r>
              <a:rPr lang="en-GB" dirty="0" err="1"/>
              <a:t>Lernende</a:t>
            </a:r>
            <a:r>
              <a:rPr lang="en-GB" dirty="0"/>
              <a:t> </a:t>
            </a:r>
            <a:r>
              <a:rPr lang="en-GB" dirty="0" err="1"/>
              <a:t>zu</a:t>
            </a:r>
            <a:r>
              <a:rPr lang="en-GB" dirty="0"/>
              <a:t> </a:t>
            </a:r>
            <a:r>
              <a:rPr lang="en-GB" dirty="0" err="1"/>
              <a:t>werden</a:t>
            </a:r>
            <a:r>
              <a:rPr lang="en-GB" dirty="0"/>
              <a:t>.  </a:t>
            </a:r>
          </a:p>
          <a:p>
            <a:r>
              <a:rPr lang="en-GB" dirty="0" err="1"/>
              <a:t>Dennoch</a:t>
            </a:r>
            <a:r>
              <a:rPr lang="en-GB" dirty="0"/>
              <a:t>: </a:t>
            </a:r>
          </a:p>
          <a:p>
            <a:pPr lvl="1">
              <a:buFont typeface="Wingdings" panose="05000000000000000000" pitchFamily="2" charset="2"/>
              <a:buChar char="Ø"/>
            </a:pPr>
            <a:r>
              <a:rPr lang="en-GB" dirty="0" err="1"/>
              <a:t>Technisch</a:t>
            </a:r>
            <a:r>
              <a:rPr lang="en-GB" dirty="0"/>
              <a:t> war es den </a:t>
            </a:r>
            <a:r>
              <a:rPr lang="en-GB" dirty="0" err="1"/>
              <a:t>Studierenden</a:t>
            </a:r>
            <a:r>
              <a:rPr lang="en-GB" dirty="0"/>
              <a:t> </a:t>
            </a:r>
            <a:r>
              <a:rPr lang="en-GB" dirty="0" err="1"/>
              <a:t>zu</a:t>
            </a:r>
            <a:r>
              <a:rPr lang="en-GB" dirty="0"/>
              <a:t> </a:t>
            </a:r>
            <a:r>
              <a:rPr lang="en-GB" dirty="0" err="1"/>
              <a:t>kompliziert</a:t>
            </a:r>
            <a:r>
              <a:rPr lang="en-GB" dirty="0"/>
              <a:t>,</a:t>
            </a:r>
          </a:p>
          <a:p>
            <a:pPr lvl="1">
              <a:buFont typeface="Wingdings" panose="05000000000000000000" pitchFamily="2" charset="2"/>
              <a:buChar char="Ø"/>
            </a:pPr>
            <a:r>
              <a:rPr lang="en-GB" dirty="0"/>
              <a:t>Sie </a:t>
            </a:r>
            <a:r>
              <a:rPr lang="en-GB" dirty="0" err="1"/>
              <a:t>brauchten</a:t>
            </a:r>
            <a:r>
              <a:rPr lang="en-GB" dirty="0"/>
              <a:t> </a:t>
            </a:r>
            <a:r>
              <a:rPr lang="en-GB" dirty="0" err="1"/>
              <a:t>technische</a:t>
            </a:r>
            <a:r>
              <a:rPr lang="en-GB" dirty="0"/>
              <a:t> </a:t>
            </a:r>
            <a:r>
              <a:rPr lang="en-GB" dirty="0" err="1"/>
              <a:t>Unterstützung</a:t>
            </a:r>
            <a:r>
              <a:rPr lang="en-GB" dirty="0"/>
              <a:t>,</a:t>
            </a:r>
          </a:p>
          <a:p>
            <a:pPr lvl="1">
              <a:buFont typeface="Wingdings" panose="05000000000000000000" pitchFamily="2" charset="2"/>
              <a:buChar char="Ø"/>
            </a:pPr>
            <a:r>
              <a:rPr lang="en-GB" dirty="0"/>
              <a:t> </a:t>
            </a:r>
            <a:r>
              <a:rPr lang="en-GB" dirty="0" err="1"/>
              <a:t>Manchmal</a:t>
            </a:r>
            <a:r>
              <a:rPr lang="en-GB" dirty="0"/>
              <a:t> </a:t>
            </a:r>
            <a:r>
              <a:rPr lang="en-GB" dirty="0" err="1"/>
              <a:t>sehr</a:t>
            </a:r>
            <a:r>
              <a:rPr lang="en-GB" dirty="0"/>
              <a:t> </a:t>
            </a:r>
            <a:r>
              <a:rPr lang="en-GB" dirty="0" err="1"/>
              <a:t>umständlich</a:t>
            </a:r>
            <a:endParaRPr lang="en-GB" dirty="0"/>
          </a:p>
          <a:p>
            <a:endParaRPr lang="de-DE" dirty="0"/>
          </a:p>
        </p:txBody>
      </p:sp>
    </p:spTree>
    <p:extLst>
      <p:ext uri="{BB962C8B-B14F-4D97-AF65-F5344CB8AC3E}">
        <p14:creationId xmlns:p14="http://schemas.microsoft.com/office/powerpoint/2010/main" val="1862242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6E5B-40B8-4F25-B522-E6024A5C1929}"/>
              </a:ext>
            </a:extLst>
          </p:cNvPr>
          <p:cNvSpPr>
            <a:spLocks noGrp="1"/>
          </p:cNvSpPr>
          <p:nvPr>
            <p:ph type="title"/>
          </p:nvPr>
        </p:nvSpPr>
        <p:spPr>
          <a:xfrm>
            <a:off x="838200" y="365125"/>
            <a:ext cx="10515600" cy="815975"/>
          </a:xfrm>
        </p:spPr>
        <p:txBody>
          <a:bodyPr/>
          <a:lstStyle/>
          <a:p>
            <a:r>
              <a:rPr lang="en-GB" b="1" dirty="0"/>
              <a:t>Ein </a:t>
            </a:r>
            <a:r>
              <a:rPr lang="en-GB" b="1" dirty="0" err="1"/>
              <a:t>neues</a:t>
            </a:r>
            <a:r>
              <a:rPr lang="en-GB" b="1" dirty="0"/>
              <a:t> </a:t>
            </a:r>
            <a:r>
              <a:rPr lang="en-GB" b="1" dirty="0" err="1"/>
              <a:t>ePortfolio</a:t>
            </a:r>
            <a:r>
              <a:rPr lang="en-GB" b="1" dirty="0"/>
              <a:t> </a:t>
            </a:r>
            <a:r>
              <a:rPr lang="en-GB" b="1" dirty="0" err="1"/>
              <a:t>entwickeln</a:t>
            </a:r>
            <a:r>
              <a:rPr lang="en-GB" b="1" dirty="0"/>
              <a:t> (epos-bridge</a:t>
            </a:r>
            <a:r>
              <a:rPr lang="en-GB" dirty="0">
                <a:solidFill>
                  <a:srgbClr val="FF0000"/>
                </a:solidFill>
              </a:rPr>
              <a:t>) </a:t>
            </a:r>
          </a:p>
        </p:txBody>
      </p:sp>
      <p:sp>
        <p:nvSpPr>
          <p:cNvPr id="3" name="Content Placeholder 2">
            <a:extLst>
              <a:ext uri="{FF2B5EF4-FFF2-40B4-BE49-F238E27FC236}">
                <a16:creationId xmlns:a16="http://schemas.microsoft.com/office/drawing/2014/main" id="{2A2F3F3D-0F68-4B64-9194-E2210FB3E604}"/>
              </a:ext>
            </a:extLst>
          </p:cNvPr>
          <p:cNvSpPr>
            <a:spLocks noGrp="1"/>
          </p:cNvSpPr>
          <p:nvPr>
            <p:ph idx="1"/>
          </p:nvPr>
        </p:nvSpPr>
        <p:spPr>
          <a:xfrm>
            <a:off x="838200" y="1181100"/>
            <a:ext cx="10515600" cy="5572125"/>
          </a:xfrm>
        </p:spPr>
        <p:txBody>
          <a:bodyPr/>
          <a:lstStyle/>
          <a:p>
            <a:r>
              <a:rPr lang="en-GB" dirty="0"/>
              <a:t>Dazu OneNote (Office 365) </a:t>
            </a:r>
            <a:r>
              <a:rPr lang="en-GB" dirty="0" err="1"/>
              <a:t>benutzen</a:t>
            </a:r>
            <a:r>
              <a:rPr lang="en-GB" dirty="0"/>
              <a:t>:  </a:t>
            </a:r>
            <a:r>
              <a:rPr lang="en-GB" b="1" dirty="0" err="1"/>
              <a:t>Fokus</a:t>
            </a:r>
            <a:r>
              <a:rPr lang="en-GB" b="1" dirty="0"/>
              <a:t> auf </a:t>
            </a:r>
            <a:r>
              <a:rPr lang="en-GB" b="1" dirty="0" err="1"/>
              <a:t>Selbstregulierung</a:t>
            </a:r>
            <a:endParaRPr lang="en-GB" b="1" dirty="0"/>
          </a:p>
          <a:p>
            <a:endParaRPr lang="en-GB" dirty="0"/>
          </a:p>
          <a:p>
            <a:r>
              <a:rPr lang="en-GB" dirty="0"/>
              <a:t>Epos-bridge </a:t>
            </a:r>
            <a:r>
              <a:rPr lang="en-GB" dirty="0" err="1"/>
              <a:t>ist</a:t>
            </a:r>
            <a:r>
              <a:rPr lang="en-GB" dirty="0"/>
              <a:t> </a:t>
            </a:r>
            <a:r>
              <a:rPr lang="en-GB" dirty="0" err="1"/>
              <a:t>technisch</a:t>
            </a:r>
            <a:r>
              <a:rPr lang="en-GB" dirty="0"/>
              <a:t> </a:t>
            </a:r>
            <a:r>
              <a:rPr lang="en-GB" dirty="0" err="1"/>
              <a:t>einfach</a:t>
            </a:r>
            <a:r>
              <a:rPr lang="en-GB" dirty="0"/>
              <a:t>, </a:t>
            </a:r>
            <a:r>
              <a:rPr lang="en-GB" dirty="0" err="1"/>
              <a:t>pädagogisch</a:t>
            </a:r>
            <a:r>
              <a:rPr lang="en-GB" dirty="0"/>
              <a:t> stark </a:t>
            </a:r>
          </a:p>
          <a:p>
            <a:pPr lvl="1">
              <a:buFont typeface="Wingdings" panose="05000000000000000000" pitchFamily="2" charset="2"/>
              <a:buChar char="Ø"/>
            </a:pPr>
            <a:r>
              <a:rPr lang="en-GB" dirty="0" err="1"/>
              <a:t>Technisch</a:t>
            </a:r>
            <a:r>
              <a:rPr lang="en-GB" dirty="0"/>
              <a:t> </a:t>
            </a:r>
            <a:r>
              <a:rPr lang="en-GB" dirty="0" err="1"/>
              <a:t>ist</a:t>
            </a:r>
            <a:r>
              <a:rPr lang="en-GB" dirty="0"/>
              <a:t> es </a:t>
            </a:r>
            <a:r>
              <a:rPr lang="en-GB" dirty="0" err="1"/>
              <a:t>ein</a:t>
            </a:r>
            <a:r>
              <a:rPr lang="en-GB" dirty="0"/>
              <a:t> </a:t>
            </a:r>
            <a:r>
              <a:rPr lang="en-GB" dirty="0" err="1"/>
              <a:t>einfaches</a:t>
            </a:r>
            <a:r>
              <a:rPr lang="en-GB" dirty="0"/>
              <a:t> Modell, </a:t>
            </a:r>
            <a:r>
              <a:rPr lang="en-GB" dirty="0" err="1"/>
              <a:t>ein</a:t>
            </a:r>
            <a:r>
              <a:rPr lang="en-GB" dirty="0"/>
              <a:t> “</a:t>
            </a:r>
            <a:r>
              <a:rPr lang="en-GB" dirty="0" err="1"/>
              <a:t>wesentliches</a:t>
            </a:r>
            <a:r>
              <a:rPr lang="en-GB" dirty="0"/>
              <a:t> Portfolio” </a:t>
            </a:r>
            <a:r>
              <a:rPr lang="en-GB" dirty="0" err="1"/>
              <a:t>ohne</a:t>
            </a:r>
            <a:r>
              <a:rPr lang="en-GB" dirty="0"/>
              <a:t> </a:t>
            </a:r>
            <a:r>
              <a:rPr lang="en-GB" dirty="0" err="1"/>
              <a:t>unnötige</a:t>
            </a:r>
            <a:r>
              <a:rPr lang="en-GB" dirty="0"/>
              <a:t>, </a:t>
            </a:r>
            <a:r>
              <a:rPr lang="en-GB" dirty="0" err="1"/>
              <a:t>zu</a:t>
            </a:r>
            <a:r>
              <a:rPr lang="en-GB" dirty="0"/>
              <a:t> </a:t>
            </a:r>
            <a:r>
              <a:rPr lang="en-GB" dirty="0" err="1"/>
              <a:t>anspruchsvolle</a:t>
            </a:r>
            <a:r>
              <a:rPr lang="en-GB" dirty="0"/>
              <a:t> </a:t>
            </a:r>
            <a:r>
              <a:rPr lang="en-GB" dirty="0" err="1"/>
              <a:t>Funktionen</a:t>
            </a:r>
            <a:r>
              <a:rPr lang="en-GB" dirty="0"/>
              <a:t>. Es </a:t>
            </a:r>
            <a:r>
              <a:rPr lang="en-GB" dirty="0" err="1"/>
              <a:t>ist</a:t>
            </a:r>
            <a:r>
              <a:rPr lang="en-GB" dirty="0"/>
              <a:t> </a:t>
            </a:r>
            <a:r>
              <a:rPr lang="en-GB" dirty="0" err="1"/>
              <a:t>benutzerfreundlich</a:t>
            </a:r>
            <a:r>
              <a:rPr lang="en-GB" dirty="0"/>
              <a:t> und </a:t>
            </a:r>
            <a:r>
              <a:rPr lang="en-GB" dirty="0" err="1"/>
              <a:t>selbsterklärend</a:t>
            </a:r>
            <a:r>
              <a:rPr lang="en-GB" dirty="0"/>
              <a:t>.</a:t>
            </a:r>
          </a:p>
          <a:p>
            <a:pPr lvl="1">
              <a:buFont typeface="Wingdings" panose="05000000000000000000" pitchFamily="2" charset="2"/>
              <a:buChar char="Ø"/>
            </a:pPr>
            <a:r>
              <a:rPr lang="en-GB" dirty="0"/>
              <a:t>Es </a:t>
            </a:r>
            <a:r>
              <a:rPr lang="en-GB" dirty="0" err="1"/>
              <a:t>ist</a:t>
            </a:r>
            <a:r>
              <a:rPr lang="en-GB" dirty="0"/>
              <a:t> </a:t>
            </a:r>
            <a:r>
              <a:rPr lang="en-GB" dirty="0" err="1"/>
              <a:t>ein</a:t>
            </a:r>
            <a:r>
              <a:rPr lang="en-GB" dirty="0"/>
              <a:t> </a:t>
            </a:r>
            <a:r>
              <a:rPr lang="en-GB" dirty="0" err="1"/>
              <a:t>ePortfolio</a:t>
            </a:r>
            <a:r>
              <a:rPr lang="en-GB" dirty="0"/>
              <a:t>, das </a:t>
            </a:r>
            <a:r>
              <a:rPr lang="en-GB" dirty="0" err="1"/>
              <a:t>Lernen</a:t>
            </a:r>
            <a:r>
              <a:rPr lang="en-GB" dirty="0"/>
              <a:t> </a:t>
            </a:r>
            <a:r>
              <a:rPr lang="en-GB" dirty="0" err="1"/>
              <a:t>unterstützt</a:t>
            </a:r>
            <a:r>
              <a:rPr lang="en-GB" dirty="0"/>
              <a:t>: Es </a:t>
            </a:r>
            <a:r>
              <a:rPr lang="en-GB" dirty="0" err="1"/>
              <a:t>erleichtert</a:t>
            </a:r>
            <a:r>
              <a:rPr lang="en-GB" dirty="0"/>
              <a:t> das </a:t>
            </a:r>
            <a:r>
              <a:rPr lang="en-GB" dirty="0" err="1"/>
              <a:t>Bewusstsein</a:t>
            </a:r>
            <a:r>
              <a:rPr lang="en-GB" dirty="0"/>
              <a:t> des </a:t>
            </a:r>
            <a:r>
              <a:rPr lang="en-GB" dirty="0" err="1"/>
              <a:t>eigenen</a:t>
            </a:r>
            <a:r>
              <a:rPr lang="en-GB" dirty="0"/>
              <a:t> </a:t>
            </a:r>
            <a:r>
              <a:rPr lang="en-GB" dirty="0" err="1"/>
              <a:t>Lernens</a:t>
            </a:r>
            <a:r>
              <a:rPr lang="en-GB" dirty="0"/>
              <a:t>. Es </a:t>
            </a:r>
            <a:r>
              <a:rPr lang="en-GB" dirty="0" err="1"/>
              <a:t>ermöglicht</a:t>
            </a:r>
            <a:r>
              <a:rPr lang="en-GB" dirty="0"/>
              <a:t> </a:t>
            </a:r>
            <a:r>
              <a:rPr lang="en-GB" dirty="0" err="1"/>
              <a:t>Lernenden</a:t>
            </a:r>
            <a:r>
              <a:rPr lang="en-GB" dirty="0"/>
              <a:t>, </a:t>
            </a:r>
            <a:r>
              <a:rPr lang="en-GB" dirty="0" err="1"/>
              <a:t>ihr</a:t>
            </a:r>
            <a:r>
              <a:rPr lang="en-GB" dirty="0"/>
              <a:t> </a:t>
            </a:r>
            <a:r>
              <a:rPr lang="en-GB" dirty="0" err="1"/>
              <a:t>Lernen</a:t>
            </a:r>
            <a:r>
              <a:rPr lang="en-GB" dirty="0"/>
              <a:t> </a:t>
            </a:r>
            <a:r>
              <a:rPr lang="en-GB" dirty="0" err="1"/>
              <a:t>zu</a:t>
            </a:r>
            <a:r>
              <a:rPr lang="en-GB" dirty="0"/>
              <a:t> </a:t>
            </a:r>
            <a:r>
              <a:rPr lang="en-GB" dirty="0" err="1"/>
              <a:t>planen</a:t>
            </a:r>
            <a:r>
              <a:rPr lang="en-GB" dirty="0"/>
              <a:t> und </a:t>
            </a:r>
            <a:r>
              <a:rPr lang="en-GB" dirty="0" err="1"/>
              <a:t>zu</a:t>
            </a:r>
            <a:r>
              <a:rPr lang="en-GB" dirty="0"/>
              <a:t> </a:t>
            </a:r>
            <a:r>
              <a:rPr lang="en-GB" dirty="0" err="1"/>
              <a:t>beobachten</a:t>
            </a:r>
            <a:r>
              <a:rPr lang="en-GB" dirty="0"/>
              <a:t>, es </a:t>
            </a:r>
            <a:r>
              <a:rPr lang="en-GB" dirty="0" err="1"/>
              <a:t>fördert</a:t>
            </a:r>
            <a:r>
              <a:rPr lang="en-GB" dirty="0"/>
              <a:t> </a:t>
            </a:r>
            <a:r>
              <a:rPr lang="en-GB" dirty="0" err="1"/>
              <a:t>selbstgesteuertes</a:t>
            </a:r>
            <a:r>
              <a:rPr lang="en-GB" dirty="0"/>
              <a:t> </a:t>
            </a:r>
            <a:r>
              <a:rPr lang="en-GB" dirty="0" err="1"/>
              <a:t>Lernen</a:t>
            </a:r>
            <a:r>
              <a:rPr lang="en-GB" dirty="0"/>
              <a:t>.</a:t>
            </a:r>
          </a:p>
          <a:p>
            <a:pPr lvl="1">
              <a:buFont typeface="Wingdings" panose="05000000000000000000" pitchFamily="2" charset="2"/>
              <a:buChar char="Ø"/>
            </a:pPr>
            <a:r>
              <a:rPr lang="en-GB" dirty="0"/>
              <a:t>Es </a:t>
            </a:r>
            <a:r>
              <a:rPr lang="en-GB" dirty="0" err="1"/>
              <a:t>fördert</a:t>
            </a:r>
            <a:r>
              <a:rPr lang="en-GB" dirty="0"/>
              <a:t> den </a:t>
            </a:r>
            <a:r>
              <a:rPr lang="en-GB" dirty="0" err="1"/>
              <a:t>besonderen</a:t>
            </a:r>
            <a:r>
              <a:rPr lang="en-GB" dirty="0"/>
              <a:t> Geist des ESP, </a:t>
            </a:r>
            <a:r>
              <a:rPr lang="en-GB" dirty="0" err="1"/>
              <a:t>indem</a:t>
            </a:r>
            <a:r>
              <a:rPr lang="en-GB" dirty="0"/>
              <a:t> es </a:t>
            </a:r>
            <a:r>
              <a:rPr lang="en-GB" dirty="0" err="1"/>
              <a:t>Lernenden</a:t>
            </a:r>
            <a:r>
              <a:rPr lang="en-GB" dirty="0"/>
              <a:t> </a:t>
            </a:r>
            <a:r>
              <a:rPr lang="en-GB" dirty="0" err="1"/>
              <a:t>ermöglicht</a:t>
            </a:r>
            <a:r>
              <a:rPr lang="en-GB" dirty="0"/>
              <a:t>, es </a:t>
            </a:r>
            <a:r>
              <a:rPr lang="en-GB" dirty="0" err="1"/>
              <a:t>sowohl</a:t>
            </a:r>
            <a:r>
              <a:rPr lang="en-GB" dirty="0"/>
              <a:t> </a:t>
            </a:r>
            <a:r>
              <a:rPr lang="en-GB" dirty="0" err="1"/>
              <a:t>als</a:t>
            </a:r>
            <a:r>
              <a:rPr lang="en-GB" dirty="0"/>
              <a:t> </a:t>
            </a:r>
            <a:r>
              <a:rPr lang="en-GB" dirty="0" err="1"/>
              <a:t>Prozess</a:t>
            </a:r>
            <a:r>
              <a:rPr lang="en-GB" dirty="0"/>
              <a:t> </a:t>
            </a:r>
            <a:r>
              <a:rPr lang="en-GB" dirty="0" err="1"/>
              <a:t>wie</a:t>
            </a:r>
            <a:r>
              <a:rPr lang="en-GB" dirty="0"/>
              <a:t> </a:t>
            </a:r>
            <a:r>
              <a:rPr lang="en-GB" dirty="0" err="1"/>
              <a:t>als</a:t>
            </a:r>
            <a:r>
              <a:rPr lang="en-GB" dirty="0"/>
              <a:t> </a:t>
            </a:r>
            <a:r>
              <a:rPr lang="en-GB" dirty="0" err="1"/>
              <a:t>Produkt</a:t>
            </a:r>
            <a:r>
              <a:rPr lang="en-GB" dirty="0"/>
              <a:t> </a:t>
            </a:r>
            <a:r>
              <a:rPr lang="en-GB" dirty="0" err="1"/>
              <a:t>wahrzunehmen</a:t>
            </a:r>
            <a:r>
              <a:rPr lang="en-GB" dirty="0"/>
              <a:t>.</a:t>
            </a:r>
          </a:p>
          <a:p>
            <a:endParaRPr lang="en-GB" dirty="0"/>
          </a:p>
        </p:txBody>
      </p:sp>
    </p:spTree>
    <p:extLst>
      <p:ext uri="{BB962C8B-B14F-4D97-AF65-F5344CB8AC3E}">
        <p14:creationId xmlns:p14="http://schemas.microsoft.com/office/powerpoint/2010/main" val="3790044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717E-BFCB-4ED3-A579-623C7A230B6D}"/>
              </a:ext>
            </a:extLst>
          </p:cNvPr>
          <p:cNvSpPr>
            <a:spLocks noGrp="1"/>
          </p:cNvSpPr>
          <p:nvPr>
            <p:ph type="ctrTitle"/>
          </p:nvPr>
        </p:nvSpPr>
        <p:spPr>
          <a:xfrm>
            <a:off x="707010" y="124288"/>
            <a:ext cx="9960990" cy="497150"/>
          </a:xfrm>
        </p:spPr>
        <p:txBody>
          <a:bodyPr>
            <a:normAutofit fontScale="90000"/>
          </a:bodyPr>
          <a:lstStyle/>
          <a:p>
            <a:pPr algn="l"/>
            <a:endParaRPr lang="en-GB" dirty="0"/>
          </a:p>
        </p:txBody>
      </p:sp>
      <p:sp>
        <p:nvSpPr>
          <p:cNvPr id="3" name="Subtitle 2">
            <a:extLst>
              <a:ext uri="{FF2B5EF4-FFF2-40B4-BE49-F238E27FC236}">
                <a16:creationId xmlns:a16="http://schemas.microsoft.com/office/drawing/2014/main" id="{1195BC0A-2433-401C-BB79-8B3C51E45535}"/>
              </a:ext>
            </a:extLst>
          </p:cNvPr>
          <p:cNvSpPr>
            <a:spLocks noGrp="1"/>
          </p:cNvSpPr>
          <p:nvPr>
            <p:ph type="subTitle" idx="1"/>
          </p:nvPr>
        </p:nvSpPr>
        <p:spPr>
          <a:xfrm>
            <a:off x="537328" y="857840"/>
            <a:ext cx="10388338" cy="4667446"/>
          </a:xfrm>
        </p:spPr>
        <p:txBody>
          <a:bodyPr/>
          <a:lstStyle/>
          <a:p>
            <a:endParaRPr lang="en-GB" dirty="0"/>
          </a:p>
        </p:txBody>
      </p:sp>
      <p:graphicFrame>
        <p:nvGraphicFramePr>
          <p:cNvPr id="4" name="Diagram 3">
            <a:extLst>
              <a:ext uri="{FF2B5EF4-FFF2-40B4-BE49-F238E27FC236}">
                <a16:creationId xmlns:a16="http://schemas.microsoft.com/office/drawing/2014/main" id="{0B5ECC9E-F26D-45D1-87F7-95FF6DB0B35C}"/>
              </a:ext>
            </a:extLst>
          </p:cNvPr>
          <p:cNvGraphicFramePr/>
          <p:nvPr/>
        </p:nvGraphicFramePr>
        <p:xfrm>
          <a:off x="707010" y="857840"/>
          <a:ext cx="10947662" cy="6410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125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E059A4-4181-41AA-8CB9-3A5587E4A91A}"/>
              </a:ext>
            </a:extLst>
          </p:cNvPr>
          <p:cNvSpPr>
            <a:spLocks noGrp="1"/>
          </p:cNvSpPr>
          <p:nvPr>
            <p:ph type="subTitle" idx="1"/>
          </p:nvPr>
        </p:nvSpPr>
        <p:spPr>
          <a:xfrm>
            <a:off x="861133" y="532659"/>
            <a:ext cx="10129421" cy="5291091"/>
          </a:xfrm>
          <a:solidFill>
            <a:schemeClr val="accent4">
              <a:lumMod val="75000"/>
            </a:schemeClr>
          </a:solidFill>
        </p:spPr>
        <p:txBody>
          <a:bodyPr>
            <a:noAutofit/>
          </a:bodyPr>
          <a:lstStyle/>
          <a:p>
            <a:endParaRPr lang="de-DE" sz="2800" b="0" i="0" dirty="0">
              <a:solidFill>
                <a:srgbClr val="404040"/>
              </a:solidFill>
              <a:effectLst/>
              <a:latin typeface="Roboto" panose="02000000000000000000" pitchFamily="2" charset="0"/>
            </a:endParaRPr>
          </a:p>
          <a:p>
            <a:r>
              <a:rPr lang="de-DE" sz="2800" b="0" i="0" dirty="0">
                <a:solidFill>
                  <a:srgbClr val="404040"/>
                </a:solidFill>
                <a:effectLst/>
                <a:latin typeface="Roboto" panose="02000000000000000000" pitchFamily="2" charset="0"/>
              </a:rPr>
              <a:t>„Selbststeuerung ist für Lernende oft sehr schwierig. Wenn autonomes Lernen neu ist, sehen Lernende erst einmal den Lernstoff insgesamt und empfinden ihn nicht selten als riesigen Berg, der vor ihnen liegt. (...) Das WAS, WIE VIEL und WIE LANGE sind manchmal noch nicht so leicht selbst zu steuern“</a:t>
            </a:r>
            <a:br>
              <a:rPr lang="de-DE" sz="2800" dirty="0"/>
            </a:br>
            <a:endParaRPr lang="de-DE" sz="2800" dirty="0">
              <a:solidFill>
                <a:srgbClr val="404040"/>
              </a:solidFill>
              <a:latin typeface="Roboto" panose="02000000000000000000" pitchFamily="2" charset="0"/>
            </a:endParaRPr>
          </a:p>
          <a:p>
            <a:r>
              <a:rPr lang="de-DE" sz="2800" b="0" i="0" dirty="0">
                <a:effectLst/>
                <a:latin typeface="Roboto" panose="02000000000000000000" pitchFamily="2" charset="0"/>
              </a:rPr>
              <a:t>„Selbständigkeit bei der Planung und Durchführung des Lernprozesses“</a:t>
            </a:r>
          </a:p>
          <a:p>
            <a:endParaRPr lang="de-DE" sz="2800" dirty="0">
              <a:latin typeface="Roboto" panose="02000000000000000000" pitchFamily="2" charset="0"/>
            </a:endParaRPr>
          </a:p>
          <a:p>
            <a:endParaRPr lang="en-GB" sz="2800" dirty="0"/>
          </a:p>
        </p:txBody>
      </p:sp>
    </p:spTree>
    <p:extLst>
      <p:ext uri="{BB962C8B-B14F-4D97-AF65-F5344CB8AC3E}">
        <p14:creationId xmlns:p14="http://schemas.microsoft.com/office/powerpoint/2010/main" val="2808572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5747-CA40-4891-92F7-5C6C1BD6E37B}"/>
              </a:ext>
            </a:extLst>
          </p:cNvPr>
          <p:cNvSpPr>
            <a:spLocks noGrp="1"/>
          </p:cNvSpPr>
          <p:nvPr>
            <p:ph type="title"/>
          </p:nvPr>
        </p:nvSpPr>
        <p:spPr>
          <a:xfrm>
            <a:off x="490654" y="365125"/>
            <a:ext cx="11218126" cy="426727"/>
          </a:xfrm>
        </p:spPr>
        <p:txBody>
          <a:bodyPr>
            <a:normAutofit fontScale="90000"/>
          </a:bodyPr>
          <a:lstStyle/>
          <a:p>
            <a:r>
              <a:rPr lang="en-GB" b="1" dirty="0" err="1"/>
              <a:t>Selbstreguliertes</a:t>
            </a:r>
            <a:r>
              <a:rPr lang="en-GB" b="1" dirty="0"/>
              <a:t> </a:t>
            </a:r>
            <a:r>
              <a:rPr lang="en-GB" b="1" dirty="0" err="1"/>
              <a:t>Lernen</a:t>
            </a:r>
            <a:r>
              <a:rPr lang="en-GB" b="1" dirty="0"/>
              <a:t> </a:t>
            </a:r>
          </a:p>
        </p:txBody>
      </p:sp>
      <p:sp>
        <p:nvSpPr>
          <p:cNvPr id="3" name="Content Placeholder 2">
            <a:extLst>
              <a:ext uri="{FF2B5EF4-FFF2-40B4-BE49-F238E27FC236}">
                <a16:creationId xmlns:a16="http://schemas.microsoft.com/office/drawing/2014/main" id="{FDA4278E-67BE-416B-AB24-3F944BE4AF36}"/>
              </a:ext>
            </a:extLst>
          </p:cNvPr>
          <p:cNvSpPr>
            <a:spLocks noGrp="1"/>
          </p:cNvSpPr>
          <p:nvPr>
            <p:ph idx="1"/>
          </p:nvPr>
        </p:nvSpPr>
        <p:spPr>
          <a:xfrm>
            <a:off x="490654" y="981307"/>
            <a:ext cx="11218126" cy="5617456"/>
          </a:xfrm>
        </p:spPr>
        <p:txBody>
          <a:bodyPr>
            <a:normAutofit/>
          </a:bodyPr>
          <a:lstStyle/>
          <a:p>
            <a:r>
              <a:rPr lang="de-D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Selbstreguliertes Lernen bedeutet, eigenverantwortlich und zielgerichtet zu lernen. </a:t>
            </a:r>
          </a:p>
          <a:p>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Lernende</a:t>
            </a:r>
            <a:r>
              <a:rPr lang="de-D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müssen selbst ihr Handeln planen, überwachen und reflektieren (Landmann und Schmitz, 2007)</a:t>
            </a:r>
          </a:p>
          <a:p>
            <a:r>
              <a:rPr lang="de-DE"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Antizipieren</a:t>
            </a:r>
            <a:r>
              <a:rPr lang="de-DE"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Identifizieren / Planen</a:t>
            </a:r>
          </a:p>
          <a:p>
            <a:r>
              <a:rPr lang="de-DE" b="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Handeln</a:t>
            </a:r>
            <a:r>
              <a:rPr lang="de-DE" dirty="0">
                <a:latin typeface="Calibri" panose="020F0502020204030204" pitchFamily="34" charset="0"/>
                <a:ea typeface="Calibri" panose="020F0502020204030204" pitchFamily="34" charset="0"/>
                <a:cs typeface="Times New Roman" panose="02020603050405020304" pitchFamily="18" charset="0"/>
              </a:rPr>
              <a:t>: Handlung / Dokumentieren</a:t>
            </a:r>
          </a:p>
          <a:p>
            <a:r>
              <a:rPr lang="de-DE"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Reflektieren</a:t>
            </a:r>
            <a:r>
              <a:rPr lang="de-DE" dirty="0">
                <a:latin typeface="Calibri" panose="020F0502020204030204" pitchFamily="34" charset="0"/>
                <a:ea typeface="Calibri" panose="020F0502020204030204" pitchFamily="34" charset="0"/>
                <a:cs typeface="Times New Roman" panose="02020603050405020304" pitchFamily="18" charset="0"/>
              </a:rPr>
              <a:t>: Reflexion / Evaluieren</a:t>
            </a:r>
          </a:p>
          <a:p>
            <a:pPr marL="0" indent="0">
              <a:buNone/>
            </a:pPr>
            <a:r>
              <a:rPr lang="de-DE"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Lernzyklus </a:t>
            </a:r>
            <a:r>
              <a:rPr lang="de-D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(Zimmermann, 2000)</a:t>
            </a:r>
          </a:p>
          <a:p>
            <a:endPar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de-D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endParaRPr lang="de-DE" dirty="0"/>
          </a:p>
          <a:p>
            <a:pPr marL="0" indent="0">
              <a:buNone/>
            </a:pPr>
            <a:endParaRPr lang="en-GB" dirty="0"/>
          </a:p>
          <a:p>
            <a:pPr marL="0" indent="0">
              <a:buNone/>
            </a:pPr>
            <a:endParaRPr lang="en-GB" dirty="0"/>
          </a:p>
        </p:txBody>
      </p:sp>
      <p:graphicFrame>
        <p:nvGraphicFramePr>
          <p:cNvPr id="6" name="Diagram 5">
            <a:extLst>
              <a:ext uri="{FF2B5EF4-FFF2-40B4-BE49-F238E27FC236}">
                <a16:creationId xmlns:a16="http://schemas.microsoft.com/office/drawing/2014/main" id="{B3FDC1BB-197F-413C-B2B2-3F83E742DCA9}"/>
              </a:ext>
            </a:extLst>
          </p:cNvPr>
          <p:cNvGraphicFramePr/>
          <p:nvPr/>
        </p:nvGraphicFramePr>
        <p:xfrm>
          <a:off x="410589" y="4864230"/>
          <a:ext cx="10929855" cy="952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354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9C864C-A28C-4B1B-A42C-F2DBC79E5CEB}"/>
              </a:ext>
            </a:extLst>
          </p:cNvPr>
          <p:cNvSpPr>
            <a:spLocks noGrp="1"/>
          </p:cNvSpPr>
          <p:nvPr>
            <p:ph type="title"/>
          </p:nvPr>
        </p:nvSpPr>
        <p:spPr>
          <a:xfrm>
            <a:off x="838200" y="365125"/>
            <a:ext cx="10515600" cy="815975"/>
          </a:xfrm>
        </p:spPr>
        <p:txBody>
          <a:bodyPr>
            <a:normAutofit/>
          </a:bodyPr>
          <a:lstStyle/>
          <a:p>
            <a:r>
              <a:rPr lang="en-GB" dirty="0" err="1"/>
              <a:t>Lernzyklus</a:t>
            </a:r>
            <a:r>
              <a:rPr lang="en-GB" dirty="0"/>
              <a:t> </a:t>
            </a:r>
            <a:r>
              <a:rPr lang="en-GB" dirty="0" err="1"/>
              <a:t>angewendet</a:t>
            </a:r>
            <a:r>
              <a:rPr lang="en-GB" dirty="0"/>
              <a:t> auf das ESP</a:t>
            </a:r>
          </a:p>
        </p:txBody>
      </p:sp>
      <p:graphicFrame>
        <p:nvGraphicFramePr>
          <p:cNvPr id="4" name="Content Placeholder 3">
            <a:extLst>
              <a:ext uri="{FF2B5EF4-FFF2-40B4-BE49-F238E27FC236}">
                <a16:creationId xmlns:a16="http://schemas.microsoft.com/office/drawing/2014/main" id="{5DA5E05C-C1DD-4D59-AF67-613907009D6B}"/>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D0B91A77-3392-46B3-8F9B-14F5C68597B5}"/>
              </a:ext>
            </a:extLst>
          </p:cNvPr>
          <p:cNvSpPr>
            <a:spLocks noGrp="1"/>
          </p:cNvSpPr>
          <p:nvPr>
            <p:ph sz="half" idx="2"/>
          </p:nvPr>
        </p:nvSpPr>
        <p:spPr>
          <a:xfrm>
            <a:off x="6019800" y="1087655"/>
            <a:ext cx="5638800" cy="5560795"/>
          </a:xfrm>
        </p:spPr>
        <p:txBody>
          <a:bodyPr>
            <a:normAutofit lnSpcReduction="10000"/>
          </a:bodyPr>
          <a:lstStyle/>
          <a:p>
            <a:pPr lvl="0"/>
            <a:r>
              <a:rPr lang="en-GB" sz="2600" dirty="0" err="1"/>
              <a:t>I</a:t>
            </a:r>
            <a:r>
              <a:rPr lang="en-GB" sz="2600" b="1" dirty="0" err="1"/>
              <a:t>dentifizieren</a:t>
            </a:r>
            <a:r>
              <a:rPr lang="en-GB" sz="2600" dirty="0"/>
              <a:t>: </a:t>
            </a:r>
            <a:r>
              <a:rPr lang="en-GB" sz="2600" dirty="0" err="1"/>
              <a:t>Selbstevaluierung</a:t>
            </a:r>
            <a:r>
              <a:rPr lang="en-GB" sz="2600" dirty="0"/>
              <a:t> (die </a:t>
            </a:r>
            <a:r>
              <a:rPr lang="en-GB" sz="2600" dirty="0" err="1"/>
              <a:t>eigenen</a:t>
            </a:r>
            <a:r>
              <a:rPr lang="en-GB" sz="2600" dirty="0"/>
              <a:t> </a:t>
            </a:r>
            <a:r>
              <a:rPr lang="en-GB" sz="2600" dirty="0" err="1"/>
              <a:t>Stärken</a:t>
            </a:r>
            <a:r>
              <a:rPr lang="en-GB" sz="2600" dirty="0"/>
              <a:t> und </a:t>
            </a:r>
            <a:r>
              <a:rPr lang="en-GB" sz="2600" dirty="0" err="1"/>
              <a:t>Schwächen</a:t>
            </a:r>
            <a:r>
              <a:rPr lang="en-GB" sz="2600" dirty="0"/>
              <a:t> </a:t>
            </a:r>
            <a:r>
              <a:rPr lang="en-GB" sz="2600" dirty="0" err="1"/>
              <a:t>identifizieren</a:t>
            </a:r>
            <a:r>
              <a:rPr lang="en-GB" sz="2600" dirty="0"/>
              <a:t>) </a:t>
            </a:r>
          </a:p>
          <a:p>
            <a:pPr lvl="0"/>
            <a:r>
              <a:rPr lang="en-GB" sz="2600" b="1" dirty="0" err="1"/>
              <a:t>Planen</a:t>
            </a:r>
            <a:r>
              <a:rPr lang="en-GB" sz="2600" dirty="0"/>
              <a:t> – </a:t>
            </a:r>
            <a:r>
              <a:rPr lang="en-GB" sz="2600" dirty="0" err="1"/>
              <a:t>Lernziele</a:t>
            </a:r>
            <a:r>
              <a:rPr lang="en-GB" sz="2600" dirty="0"/>
              <a:t> </a:t>
            </a:r>
            <a:r>
              <a:rPr lang="en-GB" sz="2600" dirty="0" err="1"/>
              <a:t>setzen</a:t>
            </a:r>
            <a:r>
              <a:rPr lang="en-GB" sz="2600" dirty="0"/>
              <a:t> (Wie </a:t>
            </a:r>
            <a:r>
              <a:rPr lang="en-GB" sz="2600" dirty="0" err="1"/>
              <a:t>umgehen</a:t>
            </a:r>
            <a:r>
              <a:rPr lang="en-GB" sz="2600" dirty="0"/>
              <a:t> </a:t>
            </a:r>
            <a:r>
              <a:rPr lang="en-GB" sz="2600" dirty="0" err="1"/>
              <a:t>mit</a:t>
            </a:r>
            <a:r>
              <a:rPr lang="en-GB" sz="2600" dirty="0"/>
              <a:t> den </a:t>
            </a:r>
            <a:r>
              <a:rPr lang="en-GB" sz="2600" dirty="0" err="1"/>
              <a:t>identifizierten</a:t>
            </a:r>
            <a:r>
              <a:rPr lang="en-GB" sz="2600" dirty="0"/>
              <a:t> </a:t>
            </a:r>
            <a:r>
              <a:rPr lang="en-GB" sz="2600" dirty="0" err="1"/>
              <a:t>Schwächen</a:t>
            </a:r>
            <a:r>
              <a:rPr lang="en-GB" sz="2600" dirty="0"/>
              <a:t>)</a:t>
            </a:r>
          </a:p>
          <a:p>
            <a:pPr lvl="0"/>
            <a:r>
              <a:rPr lang="en-GB" sz="2600" b="1" dirty="0" err="1"/>
              <a:t>Handeln</a:t>
            </a:r>
            <a:endParaRPr lang="en-GB" sz="2600" b="1" dirty="0"/>
          </a:p>
          <a:p>
            <a:pPr lvl="0"/>
            <a:r>
              <a:rPr lang="en-GB" sz="2600" b="1" dirty="0" err="1"/>
              <a:t>Dokumentieren</a:t>
            </a:r>
            <a:r>
              <a:rPr lang="en-GB" sz="2600" dirty="0"/>
              <a:t> – Dossier (</a:t>
            </a:r>
            <a:r>
              <a:rPr lang="en-GB" sz="2600" dirty="0" err="1"/>
              <a:t>Nachweise</a:t>
            </a:r>
            <a:r>
              <a:rPr lang="en-GB" sz="2600" dirty="0"/>
              <a:t> </a:t>
            </a:r>
            <a:r>
              <a:rPr lang="en-GB" sz="2600" dirty="0" err="1"/>
              <a:t>guter</a:t>
            </a:r>
            <a:r>
              <a:rPr lang="en-GB" sz="2600" dirty="0"/>
              <a:t> Arbeit und </a:t>
            </a:r>
            <a:r>
              <a:rPr lang="en-GB" sz="2600" dirty="0" err="1"/>
              <a:t>guter</a:t>
            </a:r>
            <a:r>
              <a:rPr lang="en-GB" sz="2600" dirty="0"/>
              <a:t> </a:t>
            </a:r>
            <a:r>
              <a:rPr lang="en-GB" sz="2600" dirty="0" err="1"/>
              <a:t>Aufgaben</a:t>
            </a:r>
            <a:r>
              <a:rPr lang="en-GB" sz="2600" dirty="0"/>
              <a:t> </a:t>
            </a:r>
            <a:r>
              <a:rPr lang="en-GB" sz="2600" dirty="0" err="1"/>
              <a:t>sammeln</a:t>
            </a:r>
            <a:r>
              <a:rPr lang="en-GB" sz="2600" dirty="0"/>
              <a:t>)</a:t>
            </a:r>
          </a:p>
          <a:p>
            <a:pPr lvl="0"/>
            <a:r>
              <a:rPr lang="en-GB" sz="2600" b="1" dirty="0" err="1"/>
              <a:t>Rückblick</a:t>
            </a:r>
            <a:r>
              <a:rPr lang="en-GB" sz="2600" dirty="0"/>
              <a:t> – Reflexion (</a:t>
            </a:r>
            <a:r>
              <a:rPr lang="en-GB" sz="2600" dirty="0" err="1"/>
              <a:t>Lernbiographie</a:t>
            </a:r>
            <a:r>
              <a:rPr lang="en-GB" sz="2600" dirty="0"/>
              <a:t>, </a:t>
            </a:r>
            <a:r>
              <a:rPr lang="en-GB" sz="2600" dirty="0" err="1"/>
              <a:t>vermittelt</a:t>
            </a:r>
            <a:r>
              <a:rPr lang="en-GB" sz="2600" dirty="0"/>
              <a:t> </a:t>
            </a:r>
            <a:r>
              <a:rPr lang="en-GB" sz="2600" dirty="0" err="1"/>
              <a:t>über</a:t>
            </a:r>
            <a:r>
              <a:rPr lang="en-GB" sz="2600" dirty="0"/>
              <a:t> </a:t>
            </a:r>
            <a:r>
              <a:rPr lang="en-GB" sz="2600" dirty="0" err="1"/>
              <a:t>ein</a:t>
            </a:r>
            <a:r>
              <a:rPr lang="en-GB" sz="2600" dirty="0"/>
              <a:t> </a:t>
            </a:r>
            <a:r>
              <a:rPr lang="en-GB" sz="2600" dirty="0" err="1"/>
              <a:t>Lerntagebuch</a:t>
            </a:r>
            <a:r>
              <a:rPr lang="en-GB" sz="2600" dirty="0"/>
              <a:t>, das den </a:t>
            </a:r>
            <a:r>
              <a:rPr lang="en-GB" sz="2600" dirty="0" err="1"/>
              <a:t>Rückblick</a:t>
            </a:r>
            <a:r>
              <a:rPr lang="en-GB" sz="2600" dirty="0"/>
              <a:t> und die </a:t>
            </a:r>
            <a:r>
              <a:rPr lang="en-GB" sz="2600" dirty="0" err="1"/>
              <a:t>Evaluierung</a:t>
            </a:r>
            <a:r>
              <a:rPr lang="en-GB" sz="2600" dirty="0"/>
              <a:t> des </a:t>
            </a:r>
            <a:r>
              <a:rPr lang="en-GB" sz="2600" dirty="0" err="1"/>
              <a:t>ganzen</a:t>
            </a:r>
            <a:r>
              <a:rPr lang="en-GB" sz="2600" dirty="0"/>
              <a:t> </a:t>
            </a:r>
            <a:r>
              <a:rPr lang="en-GB" sz="2600" dirty="0" err="1"/>
              <a:t>Lernprozesses</a:t>
            </a:r>
            <a:r>
              <a:rPr lang="en-GB" sz="2600" dirty="0"/>
              <a:t> </a:t>
            </a:r>
            <a:r>
              <a:rPr lang="en-GB" sz="2600" dirty="0" err="1"/>
              <a:t>mit</a:t>
            </a:r>
            <a:r>
              <a:rPr lang="en-GB" sz="2600" dirty="0"/>
              <a:t> </a:t>
            </a:r>
            <a:r>
              <a:rPr lang="en-GB" sz="2600" dirty="0" err="1"/>
              <a:t>Hilfe</a:t>
            </a:r>
            <a:r>
              <a:rPr lang="en-GB" sz="2600" dirty="0"/>
              <a:t> von </a:t>
            </a:r>
            <a:r>
              <a:rPr lang="en-GB" sz="2600" dirty="0" err="1"/>
              <a:t>Selbststeuerung</a:t>
            </a:r>
            <a:r>
              <a:rPr lang="en-GB" sz="2600" dirty="0"/>
              <a:t> </a:t>
            </a:r>
            <a:r>
              <a:rPr lang="en-GB" sz="2600" dirty="0" err="1"/>
              <a:t>erlaubt</a:t>
            </a:r>
            <a:r>
              <a:rPr lang="en-GB" sz="2600" dirty="0"/>
              <a:t> )</a:t>
            </a:r>
          </a:p>
          <a:p>
            <a:endParaRPr lang="en-GB" dirty="0"/>
          </a:p>
          <a:p>
            <a:endParaRPr lang="en-GB" dirty="0"/>
          </a:p>
        </p:txBody>
      </p:sp>
    </p:spTree>
    <p:extLst>
      <p:ext uri="{BB962C8B-B14F-4D97-AF65-F5344CB8AC3E}">
        <p14:creationId xmlns:p14="http://schemas.microsoft.com/office/powerpoint/2010/main" val="2306196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D15DAD-B974-49B0-AB3D-84061230DF93}"/>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6600" kern="1200">
                <a:solidFill>
                  <a:schemeClr val="tx1"/>
                </a:solidFill>
                <a:latin typeface="+mj-lt"/>
                <a:ea typeface="+mj-ea"/>
                <a:cs typeface="+mj-cs"/>
              </a:rPr>
              <a:t>OneNote Office 365</a:t>
            </a:r>
          </a:p>
        </p:txBody>
      </p:sp>
      <p:sp>
        <p:nvSpPr>
          <p:cNvPr id="3" name="Content Placeholder 2">
            <a:extLst>
              <a:ext uri="{FF2B5EF4-FFF2-40B4-BE49-F238E27FC236}">
                <a16:creationId xmlns:a16="http://schemas.microsoft.com/office/drawing/2014/main" id="{ED7DCAC3-66A3-424C-9DE2-F2114C11AB47}"/>
              </a:ext>
            </a:extLst>
          </p:cNvPr>
          <p:cNvSpPr>
            <a:spLocks noGrp="1"/>
          </p:cNvSpPr>
          <p:nvPr>
            <p:ph sz="half" idx="1"/>
          </p:nvPr>
        </p:nvSpPr>
        <p:spPr>
          <a:xfrm>
            <a:off x="640080" y="2706624"/>
            <a:ext cx="6894576" cy="3483864"/>
          </a:xfrm>
        </p:spPr>
        <p:txBody>
          <a:bodyPr vert="horz" lIns="91440" tIns="45720" rIns="91440" bIns="45720" rtlCol="0">
            <a:normAutofit/>
          </a:bodyPr>
          <a:lstStyle/>
          <a:p>
            <a:r>
              <a:rPr lang="en-US" sz="2200" dirty="0"/>
              <a:t>OneNote </a:t>
            </a:r>
            <a:r>
              <a:rPr lang="en-US" sz="2200" dirty="0" err="1"/>
              <a:t>ist</a:t>
            </a:r>
            <a:r>
              <a:rPr lang="en-US" sz="2200" dirty="0"/>
              <a:t> </a:t>
            </a:r>
            <a:r>
              <a:rPr lang="en-US" sz="2200" dirty="0" err="1"/>
              <a:t>ein</a:t>
            </a:r>
            <a:r>
              <a:rPr lang="en-US" sz="2200" dirty="0"/>
              <a:t> </a:t>
            </a:r>
            <a:r>
              <a:rPr lang="en-US" sz="2200" dirty="0" err="1"/>
              <a:t>sehr</a:t>
            </a:r>
            <a:r>
              <a:rPr lang="en-US" sz="2200" dirty="0"/>
              <a:t> flexibles </a:t>
            </a:r>
            <a:r>
              <a:rPr lang="en-US" sz="2200" dirty="0" err="1"/>
              <a:t>Werkzeug</a:t>
            </a:r>
            <a:endParaRPr lang="en-US" sz="2200" dirty="0"/>
          </a:p>
          <a:p>
            <a:r>
              <a:rPr lang="en-US" sz="2200" dirty="0"/>
              <a:t>Man </a:t>
            </a:r>
            <a:r>
              <a:rPr lang="en-US" sz="2200" dirty="0" err="1"/>
              <a:t>kann</a:t>
            </a:r>
            <a:r>
              <a:rPr lang="en-US" sz="2200" dirty="0"/>
              <a:t> es </a:t>
            </a:r>
            <a:r>
              <a:rPr lang="en-US" sz="2200" dirty="0" err="1"/>
              <a:t>überall</a:t>
            </a:r>
            <a:r>
              <a:rPr lang="en-US" sz="2200" dirty="0"/>
              <a:t> </a:t>
            </a:r>
            <a:r>
              <a:rPr lang="en-US" sz="2200" dirty="0" err="1"/>
              <a:t>benutzen</a:t>
            </a:r>
            <a:r>
              <a:rPr lang="en-US" sz="2200" dirty="0"/>
              <a:t>, </a:t>
            </a:r>
            <a:r>
              <a:rPr lang="en-US" sz="2200" dirty="0" err="1"/>
              <a:t>mit</a:t>
            </a:r>
            <a:r>
              <a:rPr lang="en-US" sz="2200" dirty="0"/>
              <a:t> </a:t>
            </a:r>
            <a:r>
              <a:rPr lang="en-US" sz="2200" dirty="0" err="1"/>
              <a:t>jedem</a:t>
            </a:r>
            <a:r>
              <a:rPr lang="en-US" sz="2200" dirty="0"/>
              <a:t> </a:t>
            </a:r>
            <a:r>
              <a:rPr lang="en-US" sz="2200" dirty="0" err="1"/>
              <a:t>Gerät</a:t>
            </a:r>
            <a:r>
              <a:rPr lang="en-US" sz="2200" dirty="0"/>
              <a:t> (Handy, </a:t>
            </a:r>
            <a:r>
              <a:rPr lang="en-US" sz="2200" dirty="0" err="1"/>
              <a:t>Ipad</a:t>
            </a:r>
            <a:r>
              <a:rPr lang="en-US" sz="2200" dirty="0"/>
              <a:t>, </a:t>
            </a:r>
            <a:r>
              <a:rPr lang="en-US" sz="2200" dirty="0" err="1"/>
              <a:t>Rechner</a:t>
            </a:r>
            <a:r>
              <a:rPr lang="en-US" sz="2200" dirty="0"/>
              <a:t>)</a:t>
            </a:r>
          </a:p>
          <a:p>
            <a:r>
              <a:rPr lang="en-US" sz="2200" dirty="0"/>
              <a:t>Es </a:t>
            </a:r>
            <a:r>
              <a:rPr lang="en-US" sz="2200" dirty="0" err="1"/>
              <a:t>speichert</a:t>
            </a:r>
            <a:r>
              <a:rPr lang="en-US" sz="2200" dirty="0"/>
              <a:t> </a:t>
            </a:r>
            <a:r>
              <a:rPr lang="en-US" sz="2200" dirty="0" err="1"/>
              <a:t>automatisch</a:t>
            </a:r>
            <a:r>
              <a:rPr lang="en-US" sz="2200" dirty="0"/>
              <a:t> </a:t>
            </a:r>
            <a:r>
              <a:rPr lang="en-US" sz="2200" dirty="0" err="1"/>
              <a:t>neue</a:t>
            </a:r>
            <a:r>
              <a:rPr lang="en-US" sz="2200" dirty="0"/>
              <a:t> </a:t>
            </a:r>
            <a:r>
              <a:rPr lang="en-US" sz="2200" dirty="0" err="1"/>
              <a:t>Inhalte</a:t>
            </a:r>
            <a:endParaRPr lang="en-US" sz="2200" dirty="0"/>
          </a:p>
          <a:p>
            <a:r>
              <a:rPr lang="en-US" sz="2200" dirty="0"/>
              <a:t>Es </a:t>
            </a:r>
            <a:r>
              <a:rPr lang="en-US" sz="2200" dirty="0" err="1"/>
              <a:t>ist</a:t>
            </a:r>
            <a:r>
              <a:rPr lang="en-US" sz="2200" dirty="0"/>
              <a:t> </a:t>
            </a:r>
            <a:r>
              <a:rPr lang="en-US" sz="2200" dirty="0" err="1"/>
              <a:t>leicht</a:t>
            </a:r>
            <a:r>
              <a:rPr lang="en-US" sz="2200" dirty="0"/>
              <a:t>, </a:t>
            </a:r>
            <a:r>
              <a:rPr lang="en-US" sz="2200" dirty="0" err="1"/>
              <a:t>neue</a:t>
            </a:r>
            <a:r>
              <a:rPr lang="en-US" sz="2200" dirty="0"/>
              <a:t> Seiten </a:t>
            </a:r>
            <a:r>
              <a:rPr lang="en-US" sz="2200" dirty="0" err="1"/>
              <a:t>hinzuzufügen</a:t>
            </a:r>
            <a:r>
              <a:rPr lang="en-US" sz="2200" dirty="0"/>
              <a:t>, </a:t>
            </a:r>
            <a:r>
              <a:rPr lang="en-US" sz="2200" dirty="0" err="1"/>
              <a:t>Inhalte</a:t>
            </a:r>
            <a:r>
              <a:rPr lang="en-US" sz="2200" dirty="0"/>
              <a:t> </a:t>
            </a:r>
            <a:r>
              <a:rPr lang="en-US" sz="2200" dirty="0" err="1"/>
              <a:t>zu</a:t>
            </a:r>
            <a:r>
              <a:rPr lang="en-US" sz="2200" dirty="0"/>
              <a:t> </a:t>
            </a:r>
            <a:r>
              <a:rPr lang="en-US" sz="2200" dirty="0" err="1"/>
              <a:t>markieren</a:t>
            </a:r>
            <a:r>
              <a:rPr lang="en-US" sz="2200" dirty="0"/>
              <a:t>, Links, </a:t>
            </a:r>
            <a:r>
              <a:rPr lang="en-US" sz="2200" dirty="0" err="1"/>
              <a:t>Fotos</a:t>
            </a:r>
            <a:r>
              <a:rPr lang="en-US" sz="2200" dirty="0"/>
              <a:t>, </a:t>
            </a:r>
            <a:r>
              <a:rPr lang="en-US" sz="2200" dirty="0" err="1"/>
              <a:t>Graphiken</a:t>
            </a:r>
            <a:r>
              <a:rPr lang="en-US" sz="2200" dirty="0"/>
              <a:t> </a:t>
            </a:r>
            <a:r>
              <a:rPr lang="en-US" sz="2200" dirty="0" err="1"/>
              <a:t>hinzuzufügen</a:t>
            </a:r>
            <a:r>
              <a:rPr lang="en-US" sz="2200" dirty="0"/>
              <a:t>.</a:t>
            </a:r>
          </a:p>
          <a:p>
            <a:endParaRPr lang="en-US" sz="2200" dirty="0"/>
          </a:p>
        </p:txBody>
      </p:sp>
      <p:pic>
        <p:nvPicPr>
          <p:cNvPr id="4" name="Content Placeholder 5" descr="A close up of a sign&#10;&#10;Description generated with very high confidence">
            <a:extLst>
              <a:ext uri="{FF2B5EF4-FFF2-40B4-BE49-F238E27FC236}">
                <a16:creationId xmlns:a16="http://schemas.microsoft.com/office/drawing/2014/main" id="{A030F13A-9057-495B-BF3B-B7A875E355F0}"/>
              </a:ext>
            </a:extLst>
          </p:cNvPr>
          <p:cNvPicPr>
            <a:picLocks noChangeAspect="1"/>
          </p:cNvPicPr>
          <p:nvPr/>
        </p:nvPicPr>
        <p:blipFill rotWithShape="1">
          <a:blip r:embed="rId2"/>
          <a:srcRect l="5118" r="-1" b="-1"/>
          <a:stretch/>
        </p:blipFill>
        <p:spPr>
          <a:xfrm>
            <a:off x="8771138" y="930886"/>
            <a:ext cx="1804223" cy="1868273"/>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7" name="Picture 2" descr="Image result for images of a zen garden">
            <a:extLst>
              <a:ext uri="{FF2B5EF4-FFF2-40B4-BE49-F238E27FC236}">
                <a16:creationId xmlns:a16="http://schemas.microsoft.com/office/drawing/2014/main" id="{D39C5007-F3A9-44DA-9CE4-1716206B4C5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 b="4107"/>
          <a:stretch/>
        </p:blipFill>
        <p:spPr bwMode="auto">
          <a:xfrm>
            <a:off x="7837981" y="3599680"/>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7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CD8239-8705-4D17-9D21-3A816C6C01A8}"/>
              </a:ext>
            </a:extLst>
          </p:cNvPr>
          <p:cNvPicPr>
            <a:picLocks noGrp="1" noChangeAspect="1"/>
          </p:cNvPicPr>
          <p:nvPr>
            <p:ph idx="1"/>
          </p:nvPr>
        </p:nvPicPr>
        <p:blipFill>
          <a:blip r:embed="rId2"/>
          <a:stretch>
            <a:fillRect/>
          </a:stretch>
        </p:blipFill>
        <p:spPr>
          <a:xfrm>
            <a:off x="1117600" y="284163"/>
            <a:ext cx="9855199" cy="5592762"/>
          </a:xfrm>
        </p:spPr>
      </p:pic>
    </p:spTree>
    <p:extLst>
      <p:ext uri="{BB962C8B-B14F-4D97-AF65-F5344CB8AC3E}">
        <p14:creationId xmlns:p14="http://schemas.microsoft.com/office/powerpoint/2010/main" val="1464687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80077-FD18-449E-AF9A-1227398E4EFD}"/>
              </a:ext>
            </a:extLst>
          </p:cNvPr>
          <p:cNvSpPr>
            <a:spLocks noGrp="1"/>
          </p:cNvSpPr>
          <p:nvPr>
            <p:ph type="title"/>
          </p:nvPr>
        </p:nvSpPr>
        <p:spPr>
          <a:xfrm>
            <a:off x="838200" y="365125"/>
            <a:ext cx="10515600" cy="868871"/>
          </a:xfrm>
        </p:spPr>
        <p:txBody>
          <a:bodyPr/>
          <a:lstStyle/>
          <a:p>
            <a:r>
              <a:rPr lang="de-CH" dirty="0"/>
              <a:t>Die OneNote-Vorlage für ein </a:t>
            </a:r>
            <a:r>
              <a:rPr lang="de-CH" dirty="0" err="1"/>
              <a:t>ePortfolio</a:t>
            </a:r>
            <a:endParaRPr lang="en-GB" dirty="0"/>
          </a:p>
        </p:txBody>
      </p:sp>
      <p:sp>
        <p:nvSpPr>
          <p:cNvPr id="5" name="Content Placeholder 4">
            <a:extLst>
              <a:ext uri="{FF2B5EF4-FFF2-40B4-BE49-F238E27FC236}">
                <a16:creationId xmlns:a16="http://schemas.microsoft.com/office/drawing/2014/main" id="{97FD305C-8F6F-421C-8296-1FDE1F51480D}"/>
              </a:ext>
            </a:extLst>
          </p:cNvPr>
          <p:cNvSpPr>
            <a:spLocks noGrp="1"/>
          </p:cNvSpPr>
          <p:nvPr>
            <p:ph idx="1"/>
          </p:nvPr>
        </p:nvSpPr>
        <p:spPr>
          <a:xfrm>
            <a:off x="719091" y="1340528"/>
            <a:ext cx="10634709" cy="5024762"/>
          </a:xfrm>
        </p:spPr>
        <p:txBody>
          <a:bodyPr/>
          <a:lstStyle/>
          <a:p>
            <a:endParaRPr lang="en-GB"/>
          </a:p>
          <a:p>
            <a:endParaRPr lang="en-GB"/>
          </a:p>
          <a:p>
            <a:endParaRPr lang="en-GB" dirty="0"/>
          </a:p>
        </p:txBody>
      </p:sp>
      <p:pic>
        <p:nvPicPr>
          <p:cNvPr id="3" name="Picture 2">
            <a:extLst>
              <a:ext uri="{FF2B5EF4-FFF2-40B4-BE49-F238E27FC236}">
                <a16:creationId xmlns:a16="http://schemas.microsoft.com/office/drawing/2014/main" id="{306D1482-D2AA-4721-B8FB-DE135BF80855}"/>
              </a:ext>
            </a:extLst>
          </p:cNvPr>
          <p:cNvPicPr>
            <a:picLocks noChangeAspect="1"/>
          </p:cNvPicPr>
          <p:nvPr/>
        </p:nvPicPr>
        <p:blipFill>
          <a:blip r:embed="rId2"/>
          <a:stretch>
            <a:fillRect/>
          </a:stretch>
        </p:blipFill>
        <p:spPr>
          <a:xfrm>
            <a:off x="0" y="1137920"/>
            <a:ext cx="12192000" cy="4287520"/>
          </a:xfrm>
          <a:prstGeom prst="rect">
            <a:avLst/>
          </a:prstGeom>
        </p:spPr>
      </p:pic>
    </p:spTree>
    <p:extLst>
      <p:ext uri="{BB962C8B-B14F-4D97-AF65-F5344CB8AC3E}">
        <p14:creationId xmlns:p14="http://schemas.microsoft.com/office/powerpoint/2010/main" val="623301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AAB6-1435-4045-BD57-CCAE780A59F2}"/>
              </a:ext>
            </a:extLst>
          </p:cNvPr>
          <p:cNvSpPr>
            <a:spLocks noGrp="1"/>
          </p:cNvSpPr>
          <p:nvPr>
            <p:ph type="title"/>
          </p:nvPr>
        </p:nvSpPr>
        <p:spPr>
          <a:xfrm>
            <a:off x="838200" y="365125"/>
            <a:ext cx="10515600" cy="663575"/>
          </a:xfrm>
        </p:spPr>
        <p:txBody>
          <a:bodyPr>
            <a:normAutofit fontScale="90000"/>
          </a:bodyPr>
          <a:lstStyle/>
          <a:p>
            <a:r>
              <a:rPr lang="en-GB" dirty="0" err="1"/>
              <a:t>Lernen</a:t>
            </a:r>
            <a:r>
              <a:rPr lang="en-GB" dirty="0"/>
              <a:t> </a:t>
            </a:r>
            <a:r>
              <a:rPr lang="en-GB" dirty="0" err="1"/>
              <a:t>mit</a:t>
            </a:r>
            <a:r>
              <a:rPr lang="en-GB" dirty="0"/>
              <a:t> </a:t>
            </a:r>
            <a:r>
              <a:rPr lang="en-GB" dirty="0" err="1"/>
              <a:t>dem</a:t>
            </a:r>
            <a:r>
              <a:rPr lang="en-GB" dirty="0"/>
              <a:t> OneNote </a:t>
            </a:r>
            <a:r>
              <a:rPr lang="en-GB" dirty="0" err="1"/>
              <a:t>ePortfolio</a:t>
            </a:r>
            <a:endParaRPr lang="en-GB" dirty="0"/>
          </a:p>
        </p:txBody>
      </p:sp>
      <p:sp>
        <p:nvSpPr>
          <p:cNvPr id="3" name="Content Placeholder 2">
            <a:extLst>
              <a:ext uri="{FF2B5EF4-FFF2-40B4-BE49-F238E27FC236}">
                <a16:creationId xmlns:a16="http://schemas.microsoft.com/office/drawing/2014/main" id="{FE39F700-2E87-4841-8DCB-56E79FCF44E4}"/>
              </a:ext>
            </a:extLst>
          </p:cNvPr>
          <p:cNvSpPr>
            <a:spLocks noGrp="1"/>
          </p:cNvSpPr>
          <p:nvPr>
            <p:ph idx="1"/>
          </p:nvPr>
        </p:nvSpPr>
        <p:spPr>
          <a:xfrm>
            <a:off x="838200" y="1209675"/>
            <a:ext cx="10515600" cy="4967288"/>
          </a:xfrm>
        </p:spPr>
        <p:txBody>
          <a:bodyPr>
            <a:normAutofit fontScale="92500"/>
          </a:bodyPr>
          <a:lstStyle/>
          <a:p>
            <a:r>
              <a:rPr lang="en-GB" dirty="0" err="1"/>
              <a:t>Flexibel</a:t>
            </a:r>
            <a:r>
              <a:rPr lang="en-GB" dirty="0"/>
              <a:t>, </a:t>
            </a:r>
            <a:r>
              <a:rPr lang="en-GB" dirty="0" err="1"/>
              <a:t>leicht</a:t>
            </a:r>
            <a:r>
              <a:rPr lang="en-GB" dirty="0"/>
              <a:t> </a:t>
            </a:r>
            <a:r>
              <a:rPr lang="en-GB" dirty="0" err="1"/>
              <a:t>nach</a:t>
            </a:r>
            <a:r>
              <a:rPr lang="en-GB" dirty="0"/>
              <a:t> </a:t>
            </a:r>
            <a:r>
              <a:rPr lang="en-GB" dirty="0" err="1"/>
              <a:t>individuellem</a:t>
            </a:r>
            <a:r>
              <a:rPr lang="en-GB" dirty="0"/>
              <a:t> </a:t>
            </a:r>
            <a:r>
              <a:rPr lang="en-GB" dirty="0" err="1"/>
              <a:t>Maß</a:t>
            </a:r>
            <a:r>
              <a:rPr lang="en-GB" dirty="0"/>
              <a:t> </a:t>
            </a:r>
            <a:r>
              <a:rPr lang="en-GB" dirty="0" err="1"/>
              <a:t>zu</a:t>
            </a:r>
            <a:r>
              <a:rPr lang="en-GB" dirty="0"/>
              <a:t> </a:t>
            </a:r>
            <a:r>
              <a:rPr lang="en-GB" dirty="0" err="1"/>
              <a:t>schneidern</a:t>
            </a:r>
            <a:endParaRPr lang="en-GB" dirty="0"/>
          </a:p>
          <a:p>
            <a:r>
              <a:rPr lang="en-GB" dirty="0" err="1"/>
              <a:t>Klare</a:t>
            </a:r>
            <a:r>
              <a:rPr lang="en-GB" dirty="0"/>
              <a:t> </a:t>
            </a:r>
            <a:r>
              <a:rPr lang="en-GB" dirty="0" err="1"/>
              <a:t>Struktur</a:t>
            </a:r>
            <a:r>
              <a:rPr lang="en-GB" dirty="0"/>
              <a:t> (</a:t>
            </a:r>
            <a:r>
              <a:rPr lang="en-GB" dirty="0" err="1"/>
              <a:t>horizontale</a:t>
            </a:r>
            <a:r>
              <a:rPr lang="en-GB" dirty="0"/>
              <a:t> and </a:t>
            </a:r>
            <a:r>
              <a:rPr lang="en-GB" dirty="0" err="1"/>
              <a:t>vertikale</a:t>
            </a:r>
            <a:r>
              <a:rPr lang="en-GB" dirty="0"/>
              <a:t> </a:t>
            </a:r>
            <a:r>
              <a:rPr lang="en-GB" dirty="0" err="1"/>
              <a:t>Achsen</a:t>
            </a:r>
            <a:r>
              <a:rPr lang="en-GB" dirty="0"/>
              <a:t>) </a:t>
            </a:r>
          </a:p>
          <a:p>
            <a:r>
              <a:rPr lang="en-GB" dirty="0"/>
              <a:t>Die Tabs  </a:t>
            </a:r>
            <a:r>
              <a:rPr lang="en-GB" dirty="0" err="1"/>
              <a:t>können</a:t>
            </a:r>
            <a:r>
              <a:rPr lang="en-GB" dirty="0"/>
              <a:t> </a:t>
            </a:r>
            <a:r>
              <a:rPr lang="en-GB" dirty="0" err="1"/>
              <a:t>dazu</a:t>
            </a:r>
            <a:r>
              <a:rPr lang="en-GB" dirty="0"/>
              <a:t> </a:t>
            </a:r>
            <a:r>
              <a:rPr lang="en-GB" dirty="0" err="1"/>
              <a:t>benutzt</a:t>
            </a:r>
            <a:r>
              <a:rPr lang="en-GB" dirty="0"/>
              <a:t>  </a:t>
            </a:r>
            <a:r>
              <a:rPr lang="en-GB" dirty="0" err="1"/>
              <a:t>werden</a:t>
            </a:r>
            <a:r>
              <a:rPr lang="en-GB" dirty="0"/>
              <a:t>, das Portfolio </a:t>
            </a:r>
            <a:r>
              <a:rPr lang="en-GB" dirty="0" err="1"/>
              <a:t>zu</a:t>
            </a:r>
            <a:r>
              <a:rPr lang="en-GB" dirty="0"/>
              <a:t> </a:t>
            </a:r>
            <a:r>
              <a:rPr lang="en-GB" dirty="0" err="1"/>
              <a:t>strukturieren</a:t>
            </a:r>
            <a:r>
              <a:rPr lang="en-GB" dirty="0"/>
              <a:t>, das es in der Weise </a:t>
            </a:r>
            <a:r>
              <a:rPr lang="en-GB" dirty="0" err="1"/>
              <a:t>benutzt</a:t>
            </a:r>
            <a:r>
              <a:rPr lang="en-GB" dirty="0"/>
              <a:t> </a:t>
            </a:r>
            <a:r>
              <a:rPr lang="en-GB" dirty="0" err="1"/>
              <a:t>werden</a:t>
            </a:r>
            <a:r>
              <a:rPr lang="en-GB" dirty="0"/>
              <a:t> </a:t>
            </a:r>
            <a:r>
              <a:rPr lang="en-GB" dirty="0" err="1"/>
              <a:t>kann</a:t>
            </a:r>
            <a:r>
              <a:rPr lang="en-GB" dirty="0"/>
              <a:t>, </a:t>
            </a:r>
            <a:r>
              <a:rPr lang="en-GB" dirty="0" err="1"/>
              <a:t>wie</a:t>
            </a:r>
            <a:r>
              <a:rPr lang="en-GB" dirty="0"/>
              <a:t> es </a:t>
            </a:r>
            <a:r>
              <a:rPr lang="en-GB" dirty="0" err="1"/>
              <a:t>dem</a:t>
            </a:r>
            <a:r>
              <a:rPr lang="en-GB" dirty="0"/>
              <a:t> </a:t>
            </a:r>
            <a:r>
              <a:rPr lang="en-GB" dirty="0" err="1"/>
              <a:t>Lernzyklus</a:t>
            </a:r>
            <a:r>
              <a:rPr lang="en-GB" dirty="0"/>
              <a:t> </a:t>
            </a:r>
            <a:r>
              <a:rPr lang="en-GB" dirty="0" err="1"/>
              <a:t>entspricht</a:t>
            </a:r>
            <a:r>
              <a:rPr lang="en-GB" dirty="0"/>
              <a:t>.</a:t>
            </a:r>
          </a:p>
          <a:p>
            <a:r>
              <a:rPr lang="en-GB" dirty="0"/>
              <a:t>Es </a:t>
            </a:r>
            <a:r>
              <a:rPr lang="en-GB" dirty="0" err="1"/>
              <a:t>stellt</a:t>
            </a:r>
            <a:r>
              <a:rPr lang="en-GB" dirty="0"/>
              <a:t> </a:t>
            </a:r>
            <a:r>
              <a:rPr lang="en-GB" dirty="0" err="1"/>
              <a:t>Lernenden</a:t>
            </a:r>
            <a:r>
              <a:rPr lang="en-GB" dirty="0"/>
              <a:t> die </a:t>
            </a:r>
            <a:r>
              <a:rPr lang="en-GB" dirty="0" err="1"/>
              <a:t>Werkzeuge</a:t>
            </a:r>
            <a:r>
              <a:rPr lang="en-GB" dirty="0"/>
              <a:t> </a:t>
            </a:r>
            <a:r>
              <a:rPr lang="en-GB" dirty="0" err="1"/>
              <a:t>zur</a:t>
            </a:r>
            <a:r>
              <a:rPr lang="en-GB" dirty="0"/>
              <a:t> </a:t>
            </a:r>
            <a:r>
              <a:rPr lang="en-GB" dirty="0" err="1"/>
              <a:t>Verfügung</a:t>
            </a:r>
            <a:r>
              <a:rPr lang="en-GB" dirty="0"/>
              <a:t>, die </a:t>
            </a:r>
            <a:r>
              <a:rPr lang="en-GB" dirty="0" err="1"/>
              <a:t>sie</a:t>
            </a:r>
            <a:r>
              <a:rPr lang="en-GB" dirty="0"/>
              <a:t> </a:t>
            </a:r>
            <a:r>
              <a:rPr lang="en-GB" dirty="0" err="1"/>
              <a:t>brauchen</a:t>
            </a:r>
            <a:r>
              <a:rPr lang="en-GB" dirty="0"/>
              <a:t>, um </a:t>
            </a:r>
            <a:r>
              <a:rPr lang="en-GB" dirty="0" err="1"/>
              <a:t>ihr</a:t>
            </a:r>
            <a:r>
              <a:rPr lang="en-GB" dirty="0"/>
              <a:t> </a:t>
            </a:r>
            <a:r>
              <a:rPr lang="en-GB" dirty="0" err="1"/>
              <a:t>eigenes</a:t>
            </a:r>
            <a:r>
              <a:rPr lang="en-GB" dirty="0"/>
              <a:t> </a:t>
            </a:r>
            <a:r>
              <a:rPr lang="en-GB" dirty="0" err="1"/>
              <a:t>Lernen</a:t>
            </a:r>
            <a:r>
              <a:rPr lang="en-GB" dirty="0"/>
              <a:t> </a:t>
            </a:r>
            <a:r>
              <a:rPr lang="en-GB" dirty="0" err="1"/>
              <a:t>zu</a:t>
            </a:r>
            <a:r>
              <a:rPr lang="en-GB" dirty="0"/>
              <a:t> </a:t>
            </a:r>
            <a:r>
              <a:rPr lang="en-GB" dirty="0" err="1"/>
              <a:t>kontrollieren</a:t>
            </a:r>
            <a:endParaRPr lang="en-GB" dirty="0"/>
          </a:p>
          <a:p>
            <a:r>
              <a:rPr lang="en-GB" dirty="0"/>
              <a:t>Das ESP </a:t>
            </a:r>
            <a:r>
              <a:rPr lang="en-GB" dirty="0" err="1"/>
              <a:t>wurde</a:t>
            </a:r>
            <a:r>
              <a:rPr lang="en-GB" dirty="0"/>
              <a:t> </a:t>
            </a:r>
            <a:r>
              <a:rPr lang="en-GB" dirty="0" err="1"/>
              <a:t>erfunden</a:t>
            </a:r>
            <a:r>
              <a:rPr lang="en-GB" dirty="0"/>
              <a:t>, um “</a:t>
            </a:r>
            <a:r>
              <a:rPr lang="en-GB" dirty="0" err="1"/>
              <a:t>Lernen</a:t>
            </a:r>
            <a:r>
              <a:rPr lang="en-GB" dirty="0"/>
              <a:t> </a:t>
            </a:r>
            <a:r>
              <a:rPr lang="en-GB" dirty="0" err="1"/>
              <a:t>zu</a:t>
            </a:r>
            <a:r>
              <a:rPr lang="en-GB" dirty="0"/>
              <a:t> </a:t>
            </a:r>
            <a:r>
              <a:rPr lang="en-GB" dirty="0" err="1"/>
              <a:t>lernen</a:t>
            </a:r>
            <a:r>
              <a:rPr lang="en-GB" dirty="0"/>
              <a:t>” </a:t>
            </a:r>
            <a:r>
              <a:rPr lang="en-GB" dirty="0" err="1"/>
              <a:t>sowie</a:t>
            </a:r>
            <a:r>
              <a:rPr lang="en-GB" dirty="0"/>
              <a:t> </a:t>
            </a:r>
            <a:r>
              <a:rPr lang="en-GB" dirty="0" err="1"/>
              <a:t>handlungsorientiertes</a:t>
            </a:r>
            <a:r>
              <a:rPr lang="en-GB" dirty="0"/>
              <a:t> </a:t>
            </a:r>
            <a:r>
              <a:rPr lang="en-GB" dirty="0" err="1"/>
              <a:t>Lernen</a:t>
            </a:r>
            <a:r>
              <a:rPr lang="en-GB" dirty="0"/>
              <a:t> </a:t>
            </a:r>
            <a:r>
              <a:rPr lang="en-GB" dirty="0" err="1"/>
              <a:t>zu</a:t>
            </a:r>
            <a:r>
              <a:rPr lang="en-GB" dirty="0"/>
              <a:t> </a:t>
            </a:r>
            <a:r>
              <a:rPr lang="en-GB" dirty="0" err="1"/>
              <a:t>fördern</a:t>
            </a:r>
            <a:endParaRPr lang="en-GB" dirty="0"/>
          </a:p>
          <a:p>
            <a:r>
              <a:rPr lang="en-GB" dirty="0"/>
              <a:t>Die </a:t>
            </a:r>
            <a:r>
              <a:rPr lang="en-GB" dirty="0" err="1"/>
              <a:t>Bedeutung</a:t>
            </a:r>
            <a:r>
              <a:rPr lang="en-GB" dirty="0"/>
              <a:t>, sein </a:t>
            </a:r>
            <a:r>
              <a:rPr lang="en-GB" dirty="0" err="1"/>
              <a:t>Handeln</a:t>
            </a:r>
            <a:r>
              <a:rPr lang="en-GB" dirty="0"/>
              <a:t> </a:t>
            </a:r>
            <a:r>
              <a:rPr lang="en-GB" dirty="0" err="1"/>
              <a:t>selbst</a:t>
            </a:r>
            <a:r>
              <a:rPr lang="en-GB" dirty="0"/>
              <a:t> </a:t>
            </a:r>
            <a:r>
              <a:rPr lang="en-GB" dirty="0" err="1"/>
              <a:t>zu</a:t>
            </a:r>
            <a:r>
              <a:rPr lang="en-GB" dirty="0"/>
              <a:t> </a:t>
            </a:r>
            <a:r>
              <a:rPr lang="en-GB" dirty="0" err="1"/>
              <a:t>kontrollieren</a:t>
            </a:r>
            <a:r>
              <a:rPr lang="en-GB" dirty="0"/>
              <a:t>:  </a:t>
            </a:r>
            <a:r>
              <a:rPr lang="en-GB" dirty="0" err="1"/>
              <a:t>Lernende</a:t>
            </a:r>
            <a:r>
              <a:rPr lang="en-GB" dirty="0"/>
              <a:t> </a:t>
            </a:r>
            <a:r>
              <a:rPr lang="en-GB" dirty="0" err="1"/>
              <a:t>planen</a:t>
            </a:r>
            <a:r>
              <a:rPr lang="en-GB" dirty="0"/>
              <a:t>, </a:t>
            </a:r>
            <a:r>
              <a:rPr lang="en-GB" dirty="0" err="1"/>
              <a:t>führen</a:t>
            </a:r>
            <a:r>
              <a:rPr lang="en-GB" dirty="0"/>
              <a:t> aus, </a:t>
            </a:r>
            <a:r>
              <a:rPr lang="en-GB" dirty="0" err="1"/>
              <a:t>überwachen</a:t>
            </a:r>
            <a:r>
              <a:rPr lang="en-GB" dirty="0"/>
              <a:t> und </a:t>
            </a:r>
            <a:r>
              <a:rPr lang="en-GB" dirty="0" err="1"/>
              <a:t>evaluieren</a:t>
            </a:r>
            <a:r>
              <a:rPr lang="en-GB" dirty="0"/>
              <a:t> </a:t>
            </a:r>
            <a:r>
              <a:rPr lang="en-GB" dirty="0" err="1"/>
              <a:t>ihr</a:t>
            </a:r>
            <a:r>
              <a:rPr lang="en-GB" dirty="0"/>
              <a:t> </a:t>
            </a:r>
            <a:r>
              <a:rPr lang="en-GB" dirty="0" err="1"/>
              <a:t>eigenes</a:t>
            </a:r>
            <a:r>
              <a:rPr lang="en-GB" dirty="0"/>
              <a:t> </a:t>
            </a:r>
            <a:r>
              <a:rPr lang="en-GB" dirty="0" err="1"/>
              <a:t>Lernen</a:t>
            </a:r>
            <a:r>
              <a:rPr lang="en-GB" dirty="0"/>
              <a:t>. (Little, 2019)  </a:t>
            </a:r>
          </a:p>
          <a:p>
            <a:r>
              <a:rPr lang="en-GB" dirty="0" err="1"/>
              <a:t>Selbststeuerung</a:t>
            </a:r>
            <a:endParaRPr lang="en-GB" dirty="0"/>
          </a:p>
        </p:txBody>
      </p:sp>
    </p:spTree>
    <p:extLst>
      <p:ext uri="{BB962C8B-B14F-4D97-AF65-F5344CB8AC3E}">
        <p14:creationId xmlns:p14="http://schemas.microsoft.com/office/powerpoint/2010/main" val="2791578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DF63-D266-4473-A5D0-C3ED55ABEC96}"/>
              </a:ext>
            </a:extLst>
          </p:cNvPr>
          <p:cNvSpPr>
            <a:spLocks noGrp="1"/>
          </p:cNvSpPr>
          <p:nvPr>
            <p:ph type="title"/>
          </p:nvPr>
        </p:nvSpPr>
        <p:spPr/>
        <p:txBody>
          <a:bodyPr/>
          <a:lstStyle/>
          <a:p>
            <a:r>
              <a:rPr lang="en-GB" b="1" dirty="0" err="1"/>
              <a:t>Ergebnisse</a:t>
            </a:r>
            <a:r>
              <a:rPr lang="en-GB" b="1" dirty="0"/>
              <a:t> der Workshops </a:t>
            </a:r>
            <a:r>
              <a:rPr lang="en-GB" b="1" dirty="0" err="1"/>
              <a:t>zum</a:t>
            </a:r>
            <a:r>
              <a:rPr lang="en-GB" b="1" dirty="0"/>
              <a:t> Portfolio “EPOS-Brücke (</a:t>
            </a:r>
            <a:r>
              <a:rPr lang="en-GB" b="1" dirty="0" err="1"/>
              <a:t>Armenien</a:t>
            </a:r>
            <a:r>
              <a:rPr lang="en-GB" b="1" dirty="0"/>
              <a:t>, 2018; Montenegro, 2019)</a:t>
            </a:r>
          </a:p>
        </p:txBody>
      </p:sp>
      <p:sp>
        <p:nvSpPr>
          <p:cNvPr id="3" name="Content Placeholder 2">
            <a:extLst>
              <a:ext uri="{FF2B5EF4-FFF2-40B4-BE49-F238E27FC236}">
                <a16:creationId xmlns:a16="http://schemas.microsoft.com/office/drawing/2014/main" id="{7A52896D-2CE1-45A9-899B-0E6593557273}"/>
              </a:ext>
            </a:extLst>
          </p:cNvPr>
          <p:cNvSpPr>
            <a:spLocks noGrp="1"/>
          </p:cNvSpPr>
          <p:nvPr>
            <p:ph idx="1"/>
          </p:nvPr>
        </p:nvSpPr>
        <p:spPr/>
        <p:txBody>
          <a:bodyPr>
            <a:normAutofit/>
          </a:bodyPr>
          <a:lstStyle/>
          <a:p>
            <a:pPr marL="0" indent="0">
              <a:buNone/>
            </a:pPr>
            <a:r>
              <a:rPr lang="en-GB" b="1" dirty="0"/>
              <a:t>Ein Portfolio </a:t>
            </a:r>
            <a:r>
              <a:rPr lang="en-GB" b="1" dirty="0" err="1"/>
              <a:t>für</a:t>
            </a:r>
            <a:r>
              <a:rPr lang="en-GB" b="1" dirty="0"/>
              <a:t> </a:t>
            </a:r>
            <a:r>
              <a:rPr lang="en-GB" b="1" dirty="0" err="1"/>
              <a:t>Lernende</a:t>
            </a:r>
            <a:r>
              <a:rPr lang="en-GB" b="1" dirty="0"/>
              <a:t> auf der Basis von OneNote </a:t>
            </a:r>
          </a:p>
          <a:p>
            <a:r>
              <a:rPr lang="en-GB" dirty="0"/>
              <a:t>Es </a:t>
            </a:r>
            <a:r>
              <a:rPr lang="en-GB" dirty="0" err="1"/>
              <a:t>ist</a:t>
            </a:r>
            <a:r>
              <a:rPr lang="en-GB" dirty="0"/>
              <a:t> </a:t>
            </a:r>
            <a:r>
              <a:rPr lang="en-GB" dirty="0" err="1"/>
              <a:t>leicht</a:t>
            </a:r>
            <a:r>
              <a:rPr lang="en-GB" dirty="0"/>
              <a:t> </a:t>
            </a:r>
            <a:r>
              <a:rPr lang="en-GB" dirty="0" err="1"/>
              <a:t>zu</a:t>
            </a:r>
            <a:r>
              <a:rPr lang="en-GB" dirty="0"/>
              <a:t> </a:t>
            </a:r>
            <a:r>
              <a:rPr lang="en-GB" dirty="0" err="1"/>
              <a:t>benutzen</a:t>
            </a:r>
            <a:r>
              <a:rPr lang="en-GB" dirty="0"/>
              <a:t>, </a:t>
            </a:r>
          </a:p>
          <a:p>
            <a:r>
              <a:rPr lang="en-GB" dirty="0"/>
              <a:t>Von </a:t>
            </a:r>
            <a:r>
              <a:rPr lang="en-GB" dirty="0" err="1"/>
              <a:t>Lernenden</a:t>
            </a:r>
            <a:r>
              <a:rPr lang="en-GB" dirty="0"/>
              <a:t> </a:t>
            </a:r>
            <a:r>
              <a:rPr lang="en-GB" dirty="0" err="1"/>
              <a:t>erstellten</a:t>
            </a:r>
            <a:r>
              <a:rPr lang="en-GB" dirty="0"/>
              <a:t> </a:t>
            </a:r>
            <a:r>
              <a:rPr lang="en-GB" dirty="0" err="1"/>
              <a:t>Dokumente</a:t>
            </a:r>
            <a:r>
              <a:rPr lang="en-GB" dirty="0"/>
              <a:t> </a:t>
            </a:r>
            <a:r>
              <a:rPr lang="en-GB" dirty="0" err="1"/>
              <a:t>können</a:t>
            </a:r>
            <a:r>
              <a:rPr lang="en-GB" dirty="0"/>
              <a:t> </a:t>
            </a:r>
            <a:r>
              <a:rPr lang="en-GB" dirty="0" err="1"/>
              <a:t>einfach</a:t>
            </a:r>
            <a:r>
              <a:rPr lang="en-GB" dirty="0"/>
              <a:t> </a:t>
            </a:r>
            <a:r>
              <a:rPr lang="en-GB" dirty="0" err="1"/>
              <a:t>integriert</a:t>
            </a:r>
            <a:r>
              <a:rPr lang="en-GB" dirty="0"/>
              <a:t> </a:t>
            </a:r>
            <a:r>
              <a:rPr lang="en-GB" dirty="0" err="1"/>
              <a:t>werden</a:t>
            </a:r>
            <a:r>
              <a:rPr lang="en-GB" dirty="0"/>
              <a:t>,</a:t>
            </a:r>
          </a:p>
          <a:p>
            <a:r>
              <a:rPr lang="en-GB" dirty="0" err="1"/>
              <a:t>Lernende</a:t>
            </a:r>
            <a:r>
              <a:rPr lang="en-GB" dirty="0"/>
              <a:t> </a:t>
            </a:r>
            <a:r>
              <a:rPr lang="en-GB" dirty="0" err="1"/>
              <a:t>haben</a:t>
            </a:r>
            <a:r>
              <a:rPr lang="en-GB" dirty="0"/>
              <a:t> </a:t>
            </a:r>
            <a:r>
              <a:rPr lang="en-GB" dirty="0" err="1"/>
              <a:t>nur</a:t>
            </a:r>
            <a:r>
              <a:rPr lang="en-GB" dirty="0"/>
              <a:t> das, was </a:t>
            </a:r>
            <a:r>
              <a:rPr lang="en-GB" dirty="0" err="1"/>
              <a:t>sie</a:t>
            </a:r>
            <a:r>
              <a:rPr lang="en-GB" dirty="0"/>
              <a:t> </a:t>
            </a:r>
            <a:r>
              <a:rPr lang="en-GB" dirty="0" err="1"/>
              <a:t>brauchen</a:t>
            </a:r>
            <a:r>
              <a:rPr lang="en-GB" dirty="0"/>
              <a:t>, </a:t>
            </a:r>
            <a:r>
              <a:rPr lang="en-GB" dirty="0" err="1"/>
              <a:t>keine</a:t>
            </a:r>
            <a:r>
              <a:rPr lang="en-GB" dirty="0"/>
              <a:t> </a:t>
            </a:r>
            <a:r>
              <a:rPr lang="en-GB" dirty="0" err="1"/>
              <a:t>unnötigen</a:t>
            </a:r>
            <a:r>
              <a:rPr lang="en-GB" dirty="0"/>
              <a:t> </a:t>
            </a:r>
            <a:r>
              <a:rPr lang="en-GB" dirty="0" err="1"/>
              <a:t>Dokumente</a:t>
            </a:r>
            <a:r>
              <a:rPr lang="en-GB" dirty="0"/>
              <a:t>,</a:t>
            </a:r>
          </a:p>
          <a:p>
            <a:r>
              <a:rPr lang="en-GB" dirty="0"/>
              <a:t>Sie </a:t>
            </a:r>
            <a:r>
              <a:rPr lang="en-GB" dirty="0" err="1"/>
              <a:t>brauchen</a:t>
            </a:r>
            <a:r>
              <a:rPr lang="en-GB" dirty="0"/>
              <a:t> </a:t>
            </a:r>
            <a:r>
              <a:rPr lang="en-GB" dirty="0" err="1"/>
              <a:t>nur</a:t>
            </a:r>
            <a:r>
              <a:rPr lang="en-GB" dirty="0"/>
              <a:t> </a:t>
            </a:r>
            <a:r>
              <a:rPr lang="en-GB" dirty="0" err="1"/>
              <a:t>Basiskenntnisse</a:t>
            </a:r>
            <a:r>
              <a:rPr lang="en-GB" dirty="0"/>
              <a:t> von Word-</a:t>
            </a:r>
            <a:r>
              <a:rPr lang="en-GB" dirty="0" err="1"/>
              <a:t>Processoren</a:t>
            </a:r>
            <a:r>
              <a:rPr lang="en-GB" dirty="0"/>
              <a:t>, um </a:t>
            </a:r>
            <a:r>
              <a:rPr lang="en-GB" dirty="0" err="1"/>
              <a:t>mit</a:t>
            </a:r>
            <a:r>
              <a:rPr lang="en-GB" dirty="0"/>
              <a:t> OneNote </a:t>
            </a:r>
            <a:r>
              <a:rPr lang="en-GB" dirty="0" err="1"/>
              <a:t>zu</a:t>
            </a:r>
            <a:r>
              <a:rPr lang="en-GB" dirty="0"/>
              <a:t> </a:t>
            </a:r>
            <a:r>
              <a:rPr lang="en-GB" dirty="0" err="1"/>
              <a:t>arbeiten</a:t>
            </a:r>
            <a:r>
              <a:rPr lang="en-GB" dirty="0"/>
              <a:t>,</a:t>
            </a:r>
          </a:p>
          <a:p>
            <a:r>
              <a:rPr lang="en-GB" dirty="0" err="1"/>
              <a:t>Integrierte</a:t>
            </a:r>
            <a:r>
              <a:rPr lang="en-GB" dirty="0"/>
              <a:t> </a:t>
            </a:r>
            <a:r>
              <a:rPr lang="en-GB" dirty="0" err="1"/>
              <a:t>Werkzeuge</a:t>
            </a:r>
            <a:r>
              <a:rPr lang="en-GB" dirty="0"/>
              <a:t> </a:t>
            </a:r>
            <a:r>
              <a:rPr lang="en-GB" dirty="0" err="1"/>
              <a:t>erlauben</a:t>
            </a:r>
            <a:r>
              <a:rPr lang="en-GB" dirty="0"/>
              <a:t> </a:t>
            </a:r>
            <a:r>
              <a:rPr lang="en-GB" dirty="0" err="1"/>
              <a:t>eine</a:t>
            </a:r>
            <a:r>
              <a:rPr lang="en-GB" dirty="0"/>
              <a:t> </a:t>
            </a:r>
            <a:r>
              <a:rPr lang="en-GB" dirty="0" err="1"/>
              <a:t>einfache</a:t>
            </a:r>
            <a:r>
              <a:rPr lang="en-GB" dirty="0"/>
              <a:t> </a:t>
            </a:r>
            <a:r>
              <a:rPr lang="en-GB" dirty="0" err="1"/>
              <a:t>Anwendung</a:t>
            </a:r>
            <a:r>
              <a:rPr lang="en-GB" dirty="0"/>
              <a:t> von Audio- und </a:t>
            </a:r>
            <a:r>
              <a:rPr lang="en-GB" dirty="0" err="1"/>
              <a:t>Videodokmenten</a:t>
            </a:r>
            <a:r>
              <a:rPr lang="en-GB" dirty="0"/>
              <a:t> </a:t>
            </a:r>
            <a:r>
              <a:rPr lang="en-GB" dirty="0" err="1"/>
              <a:t>für</a:t>
            </a:r>
            <a:r>
              <a:rPr lang="en-GB" dirty="0"/>
              <a:t> das Dossier.  </a:t>
            </a:r>
          </a:p>
          <a:p>
            <a:endParaRPr lang="en-GB" dirty="0"/>
          </a:p>
        </p:txBody>
      </p:sp>
    </p:spTree>
    <p:extLst>
      <p:ext uri="{BB962C8B-B14F-4D97-AF65-F5344CB8AC3E}">
        <p14:creationId xmlns:p14="http://schemas.microsoft.com/office/powerpoint/2010/main" val="3834631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0913-CA9E-4507-A635-D1F809D0CC6B}"/>
              </a:ext>
            </a:extLst>
          </p:cNvPr>
          <p:cNvSpPr>
            <a:spLocks noGrp="1"/>
          </p:cNvSpPr>
          <p:nvPr>
            <p:ph type="title"/>
          </p:nvPr>
        </p:nvSpPr>
        <p:spPr/>
        <p:txBody>
          <a:bodyPr/>
          <a:lstStyle/>
          <a:p>
            <a:r>
              <a:rPr lang="en-GB"/>
              <a:t>   </a:t>
            </a:r>
            <a:endParaRPr lang="en-GB" dirty="0"/>
          </a:p>
        </p:txBody>
      </p:sp>
      <p:sp>
        <p:nvSpPr>
          <p:cNvPr id="3" name="Content Placeholder 2">
            <a:extLst>
              <a:ext uri="{FF2B5EF4-FFF2-40B4-BE49-F238E27FC236}">
                <a16:creationId xmlns:a16="http://schemas.microsoft.com/office/drawing/2014/main" id="{A0ACB364-9E62-4FAA-9A7F-5FA5CF99F795}"/>
              </a:ext>
            </a:extLst>
          </p:cNvPr>
          <p:cNvSpPr>
            <a:spLocks noGrp="1"/>
          </p:cNvSpPr>
          <p:nvPr>
            <p:ph idx="1"/>
          </p:nvPr>
        </p:nvSpPr>
        <p:spPr>
          <a:xfrm>
            <a:off x="490654" y="1270000"/>
            <a:ext cx="11218126" cy="4606693"/>
          </a:xfrm>
        </p:spPr>
        <p:txBody>
          <a:bodyPr>
            <a:normAutofit lnSpcReduction="10000"/>
          </a:bodyPr>
          <a:lstStyle/>
          <a:p>
            <a:r>
              <a:rPr lang="en-GB" dirty="0"/>
              <a:t>Die </a:t>
            </a:r>
            <a:r>
              <a:rPr lang="en-GB" dirty="0" err="1"/>
              <a:t>Originalversion</a:t>
            </a:r>
            <a:r>
              <a:rPr lang="en-GB" dirty="0"/>
              <a:t> von </a:t>
            </a:r>
            <a:r>
              <a:rPr lang="en-GB" dirty="0" err="1"/>
              <a:t>Mahara</a:t>
            </a:r>
            <a:r>
              <a:rPr lang="en-GB" dirty="0"/>
              <a:t> </a:t>
            </a:r>
            <a:r>
              <a:rPr lang="en-GB" dirty="0" err="1"/>
              <a:t>gibt</a:t>
            </a:r>
            <a:r>
              <a:rPr lang="en-GB" dirty="0"/>
              <a:t> es </a:t>
            </a:r>
            <a:r>
              <a:rPr lang="en-GB" dirty="0" err="1"/>
              <a:t>nicht</a:t>
            </a:r>
            <a:r>
              <a:rPr lang="en-GB" dirty="0"/>
              <a:t> </a:t>
            </a:r>
            <a:r>
              <a:rPr lang="en-GB" dirty="0" err="1"/>
              <a:t>mehr</a:t>
            </a:r>
            <a:r>
              <a:rPr lang="en-GB" dirty="0"/>
              <a:t>.</a:t>
            </a:r>
          </a:p>
          <a:p>
            <a:r>
              <a:rPr lang="en-GB" dirty="0"/>
              <a:t>Die </a:t>
            </a:r>
            <a:r>
              <a:rPr lang="en-GB" dirty="0" err="1"/>
              <a:t>neue</a:t>
            </a:r>
            <a:r>
              <a:rPr lang="en-GB" dirty="0"/>
              <a:t> Version von </a:t>
            </a:r>
            <a:r>
              <a:rPr lang="en-GB" dirty="0" err="1"/>
              <a:t>Mahara</a:t>
            </a:r>
            <a:r>
              <a:rPr lang="en-GB" dirty="0"/>
              <a:t> </a:t>
            </a:r>
            <a:r>
              <a:rPr lang="en-GB" dirty="0" err="1"/>
              <a:t>ist</a:t>
            </a:r>
            <a:r>
              <a:rPr lang="en-GB" dirty="0"/>
              <a:t> </a:t>
            </a:r>
            <a:r>
              <a:rPr lang="en-GB" dirty="0" err="1"/>
              <a:t>nicht</a:t>
            </a:r>
            <a:r>
              <a:rPr lang="en-GB" dirty="0"/>
              <a:t> in der Weise </a:t>
            </a:r>
            <a:r>
              <a:rPr lang="en-GB" dirty="0" err="1"/>
              <a:t>konstruiert</a:t>
            </a:r>
            <a:r>
              <a:rPr lang="en-GB" dirty="0"/>
              <a:t>, </a:t>
            </a:r>
            <a:r>
              <a:rPr lang="en-GB" dirty="0" err="1"/>
              <a:t>wie</a:t>
            </a:r>
            <a:r>
              <a:rPr lang="en-GB" dirty="0"/>
              <a:t> EPOS </a:t>
            </a:r>
            <a:r>
              <a:rPr lang="en-GB" dirty="0" err="1"/>
              <a:t>oder</a:t>
            </a:r>
            <a:r>
              <a:rPr lang="en-GB" dirty="0"/>
              <a:t> epos-Brücke (</a:t>
            </a:r>
            <a:r>
              <a:rPr lang="en-GB" dirty="0" err="1"/>
              <a:t>mit</a:t>
            </a:r>
            <a:r>
              <a:rPr lang="en-GB" dirty="0"/>
              <a:t>  </a:t>
            </a:r>
            <a:r>
              <a:rPr lang="en-GB" dirty="0" err="1"/>
              <a:t>vorgegebenen</a:t>
            </a:r>
            <a:r>
              <a:rPr lang="en-GB" dirty="0"/>
              <a:t> </a:t>
            </a:r>
            <a:r>
              <a:rPr lang="en-GB" dirty="0" err="1"/>
              <a:t>Funktionen</a:t>
            </a:r>
            <a:r>
              <a:rPr lang="en-GB" dirty="0"/>
              <a:t>, die </a:t>
            </a:r>
            <a:r>
              <a:rPr lang="en-GB" dirty="0" err="1"/>
              <a:t>mit</a:t>
            </a:r>
            <a:r>
              <a:rPr lang="en-GB" dirty="0"/>
              <a:t> </a:t>
            </a:r>
            <a:r>
              <a:rPr lang="en-GB" dirty="0" err="1"/>
              <a:t>Handlungen</a:t>
            </a:r>
            <a:r>
              <a:rPr lang="en-GB" dirty="0"/>
              <a:t> </a:t>
            </a:r>
            <a:r>
              <a:rPr lang="en-GB" dirty="0" err="1"/>
              <a:t>verknüpft</a:t>
            </a:r>
            <a:r>
              <a:rPr lang="en-GB" dirty="0"/>
              <a:t> </a:t>
            </a:r>
            <a:r>
              <a:rPr lang="en-GB" dirty="0" err="1"/>
              <a:t>waren</a:t>
            </a:r>
            <a:r>
              <a:rPr lang="en-GB" dirty="0"/>
              <a:t>) </a:t>
            </a:r>
            <a:r>
              <a:rPr lang="en-GB" dirty="0" err="1"/>
              <a:t>waren</a:t>
            </a:r>
            <a:r>
              <a:rPr lang="en-GB" dirty="0"/>
              <a:t>, um </a:t>
            </a:r>
            <a:r>
              <a:rPr lang="en-GB" dirty="0" err="1"/>
              <a:t>selbstgesteuertes</a:t>
            </a:r>
            <a:r>
              <a:rPr lang="en-GB" dirty="0"/>
              <a:t> </a:t>
            </a:r>
            <a:r>
              <a:rPr lang="en-GB" dirty="0" err="1"/>
              <a:t>Lernen</a:t>
            </a:r>
            <a:r>
              <a:rPr lang="en-GB" dirty="0"/>
              <a:t> </a:t>
            </a:r>
            <a:r>
              <a:rPr lang="en-GB" dirty="0" err="1"/>
              <a:t>zu</a:t>
            </a:r>
            <a:r>
              <a:rPr lang="en-GB" dirty="0"/>
              <a:t> </a:t>
            </a:r>
            <a:r>
              <a:rPr lang="en-GB" dirty="0" err="1"/>
              <a:t>fördern</a:t>
            </a:r>
            <a:r>
              <a:rPr lang="en-GB" dirty="0"/>
              <a:t>.</a:t>
            </a:r>
          </a:p>
          <a:p>
            <a:r>
              <a:rPr lang="en-GB" dirty="0"/>
              <a:t>Das </a:t>
            </a:r>
            <a:r>
              <a:rPr lang="en-GB" dirty="0" err="1"/>
              <a:t>neue</a:t>
            </a:r>
            <a:r>
              <a:rPr lang="en-GB" dirty="0"/>
              <a:t> </a:t>
            </a:r>
            <a:r>
              <a:rPr lang="en-GB" dirty="0" err="1"/>
              <a:t>Mahara</a:t>
            </a:r>
            <a:r>
              <a:rPr lang="en-GB" dirty="0"/>
              <a:t> </a:t>
            </a:r>
            <a:r>
              <a:rPr lang="en-GB" dirty="0" err="1"/>
              <a:t>ist</a:t>
            </a:r>
            <a:r>
              <a:rPr lang="en-GB" dirty="0"/>
              <a:t> </a:t>
            </a:r>
            <a:r>
              <a:rPr lang="en-GB" dirty="0" err="1"/>
              <a:t>mehr</a:t>
            </a:r>
            <a:r>
              <a:rPr lang="en-GB" dirty="0"/>
              <a:t> </a:t>
            </a:r>
            <a:r>
              <a:rPr lang="en-GB" dirty="0" err="1"/>
              <a:t>lernendenzentriert</a:t>
            </a:r>
            <a:r>
              <a:rPr lang="en-GB" dirty="0"/>
              <a:t> und </a:t>
            </a:r>
            <a:r>
              <a:rPr lang="en-GB" dirty="0" err="1"/>
              <a:t>fördert</a:t>
            </a:r>
            <a:r>
              <a:rPr lang="en-GB" dirty="0"/>
              <a:t> die </a:t>
            </a:r>
            <a:r>
              <a:rPr lang="en-GB" dirty="0" err="1"/>
              <a:t>Autonomie</a:t>
            </a:r>
            <a:r>
              <a:rPr lang="en-GB" dirty="0"/>
              <a:t> der </a:t>
            </a:r>
            <a:r>
              <a:rPr lang="en-GB" dirty="0" err="1"/>
              <a:t>Lernenden</a:t>
            </a:r>
            <a:r>
              <a:rPr lang="en-GB" dirty="0"/>
              <a:t> </a:t>
            </a:r>
            <a:r>
              <a:rPr lang="en-GB" dirty="0" err="1"/>
              <a:t>dabei</a:t>
            </a:r>
            <a:r>
              <a:rPr lang="en-GB" dirty="0"/>
              <a:t>, </a:t>
            </a:r>
            <a:r>
              <a:rPr lang="en-GB" dirty="0" err="1"/>
              <a:t>ihr</a:t>
            </a:r>
            <a:r>
              <a:rPr lang="en-GB" dirty="0"/>
              <a:t> </a:t>
            </a:r>
            <a:r>
              <a:rPr lang="en-GB" dirty="0" err="1"/>
              <a:t>eigenes</a:t>
            </a:r>
            <a:r>
              <a:rPr lang="en-GB" dirty="0"/>
              <a:t> Portfolio </a:t>
            </a:r>
            <a:r>
              <a:rPr lang="en-GB" dirty="0" err="1"/>
              <a:t>zu</a:t>
            </a:r>
            <a:r>
              <a:rPr lang="en-GB" dirty="0"/>
              <a:t> </a:t>
            </a:r>
            <a:r>
              <a:rPr lang="en-GB" dirty="0" err="1"/>
              <a:t>entwickeln</a:t>
            </a:r>
            <a:r>
              <a:rPr lang="en-GB" dirty="0"/>
              <a:t>.</a:t>
            </a:r>
          </a:p>
          <a:p>
            <a:r>
              <a:rPr lang="en-GB" dirty="0"/>
              <a:t>Seine </a:t>
            </a:r>
            <a:r>
              <a:rPr lang="en-GB" dirty="0" err="1"/>
              <a:t>Grundfunktionen</a:t>
            </a:r>
            <a:r>
              <a:rPr lang="en-GB" dirty="0"/>
              <a:t>:</a:t>
            </a:r>
          </a:p>
          <a:p>
            <a:endParaRPr lang="en-GB" dirty="0">
              <a:solidFill>
                <a:srgbClr val="FF0000"/>
              </a:solidFill>
            </a:endParaRPr>
          </a:p>
          <a:p>
            <a:r>
              <a:rPr lang="en-GB" dirty="0">
                <a:solidFill>
                  <a:srgbClr val="FF0000"/>
                </a:solidFill>
              </a:rPr>
              <a:t>Das </a:t>
            </a:r>
            <a:r>
              <a:rPr lang="en-GB" dirty="0" err="1">
                <a:solidFill>
                  <a:srgbClr val="FF0000"/>
                </a:solidFill>
              </a:rPr>
              <a:t>neue</a:t>
            </a:r>
            <a:r>
              <a:rPr lang="en-GB" dirty="0">
                <a:solidFill>
                  <a:srgbClr val="FF0000"/>
                </a:solidFill>
              </a:rPr>
              <a:t> </a:t>
            </a:r>
            <a:r>
              <a:rPr lang="en-GB" dirty="0" err="1">
                <a:solidFill>
                  <a:srgbClr val="FF0000"/>
                </a:solidFill>
              </a:rPr>
              <a:t>Mahara</a:t>
            </a:r>
            <a:r>
              <a:rPr lang="en-GB" dirty="0">
                <a:solidFill>
                  <a:srgbClr val="FF0000"/>
                </a:solidFill>
              </a:rPr>
              <a:t> </a:t>
            </a:r>
            <a:r>
              <a:rPr lang="en-GB" dirty="0" err="1">
                <a:solidFill>
                  <a:srgbClr val="FF0000"/>
                </a:solidFill>
              </a:rPr>
              <a:t>ist</a:t>
            </a:r>
            <a:r>
              <a:rPr lang="en-GB" dirty="0">
                <a:solidFill>
                  <a:srgbClr val="FF0000"/>
                </a:solidFill>
              </a:rPr>
              <a:t> </a:t>
            </a:r>
          </a:p>
          <a:p>
            <a:r>
              <a:rPr lang="en-GB" dirty="0">
                <a:solidFill>
                  <a:srgbClr val="FF0000"/>
                </a:solidFill>
              </a:rPr>
              <a:t>It is based on the functions: </a:t>
            </a:r>
          </a:p>
          <a:p>
            <a:endParaRPr lang="en-GB" dirty="0"/>
          </a:p>
          <a:p>
            <a:endParaRPr lang="en-GB" dirty="0"/>
          </a:p>
          <a:p>
            <a:endParaRPr lang="en-GB" dirty="0"/>
          </a:p>
        </p:txBody>
      </p:sp>
      <p:pic>
        <p:nvPicPr>
          <p:cNvPr id="6" name="Picture 5">
            <a:extLst>
              <a:ext uri="{FF2B5EF4-FFF2-40B4-BE49-F238E27FC236}">
                <a16:creationId xmlns:a16="http://schemas.microsoft.com/office/drawing/2014/main" id="{77170BFE-7C07-4558-8E43-6FA5F501718B}"/>
              </a:ext>
            </a:extLst>
          </p:cNvPr>
          <p:cNvPicPr>
            <a:picLocks noChangeAspect="1"/>
          </p:cNvPicPr>
          <p:nvPr/>
        </p:nvPicPr>
        <p:blipFill>
          <a:blip r:embed="rId2"/>
          <a:stretch>
            <a:fillRect/>
          </a:stretch>
        </p:blipFill>
        <p:spPr>
          <a:xfrm>
            <a:off x="490654" y="123031"/>
            <a:ext cx="3733800" cy="904875"/>
          </a:xfrm>
          <a:prstGeom prst="rect">
            <a:avLst/>
          </a:prstGeom>
        </p:spPr>
      </p:pic>
      <p:pic>
        <p:nvPicPr>
          <p:cNvPr id="5" name="Picture 4">
            <a:extLst>
              <a:ext uri="{FF2B5EF4-FFF2-40B4-BE49-F238E27FC236}">
                <a16:creationId xmlns:a16="http://schemas.microsoft.com/office/drawing/2014/main" id="{0596798E-B7F6-427C-A0C4-8028CFF9B25D}"/>
              </a:ext>
            </a:extLst>
          </p:cNvPr>
          <p:cNvPicPr>
            <a:picLocks noChangeAspect="1"/>
          </p:cNvPicPr>
          <p:nvPr/>
        </p:nvPicPr>
        <p:blipFill>
          <a:blip r:embed="rId3"/>
          <a:stretch>
            <a:fillRect/>
          </a:stretch>
        </p:blipFill>
        <p:spPr>
          <a:xfrm>
            <a:off x="158100" y="4318599"/>
            <a:ext cx="11851020" cy="1790626"/>
          </a:xfrm>
          <a:prstGeom prst="rect">
            <a:avLst/>
          </a:prstGeom>
        </p:spPr>
      </p:pic>
    </p:spTree>
    <p:extLst>
      <p:ext uri="{BB962C8B-B14F-4D97-AF65-F5344CB8AC3E}">
        <p14:creationId xmlns:p14="http://schemas.microsoft.com/office/powerpoint/2010/main" val="2297888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723406"/>
            <a:ext cx="3234018" cy="3826728"/>
          </a:xfrm>
        </p:spPr>
        <p:txBody>
          <a:bodyPr anchor="b">
            <a:normAutofit/>
          </a:bodyPr>
          <a:lstStyle/>
          <a:p>
            <a:r>
              <a:rPr lang="de-DE" sz="3500"/>
              <a:t>E-Portfolios zur Unterstützung sprachlichen Lernens | I.Wanner (2021)</a:t>
            </a:r>
            <a:endParaRPr lang="de-AT" sz="3500"/>
          </a:p>
        </p:txBody>
      </p:sp>
      <p:pic>
        <p:nvPicPr>
          <p:cNvPr id="5" name="Picture 4">
            <a:extLst>
              <a:ext uri="{FF2B5EF4-FFF2-40B4-BE49-F238E27FC236}">
                <a16:creationId xmlns:a16="http://schemas.microsoft.com/office/drawing/2014/main" id="{92898493-420D-4D1C-8749-ACFE06D68489}"/>
              </a:ext>
            </a:extLst>
          </p:cNvPr>
          <p:cNvPicPr>
            <a:picLocks noChangeAspect="1"/>
          </p:cNvPicPr>
          <p:nvPr/>
        </p:nvPicPr>
        <p:blipFill>
          <a:blip r:embed="rId2"/>
          <a:stretch>
            <a:fillRect/>
          </a:stretch>
        </p:blipFill>
        <p:spPr>
          <a:xfrm>
            <a:off x="4916251" y="1207501"/>
            <a:ext cx="6631341" cy="4442997"/>
          </a:xfrm>
          <a:prstGeom prst="rect">
            <a:avLst/>
          </a:prstGeom>
        </p:spPr>
      </p:pic>
    </p:spTree>
    <p:extLst>
      <p:ext uri="{BB962C8B-B14F-4D97-AF65-F5344CB8AC3E}">
        <p14:creationId xmlns:p14="http://schemas.microsoft.com/office/powerpoint/2010/main" val="4175165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6948" y="1225117"/>
            <a:ext cx="10011052" cy="4554245"/>
          </a:xfrm>
        </p:spPr>
        <p:txBody>
          <a:bodyPr/>
          <a:lstStyle/>
          <a:p>
            <a:pPr algn="l"/>
            <a:endParaRPr lang="de-AT" dirty="0">
              <a:solidFill>
                <a:schemeClr val="accent5">
                  <a:lumMod val="50000"/>
                </a:schemeClr>
              </a:solidFill>
            </a:endParaRPr>
          </a:p>
          <a:p>
            <a:pPr algn="l"/>
            <a:r>
              <a:rPr lang="de-AT" dirty="0">
                <a:solidFill>
                  <a:schemeClr val="accent5">
                    <a:lumMod val="50000"/>
                  </a:schemeClr>
                </a:solidFill>
              </a:rPr>
              <a:t>Zur Zeit f</a:t>
            </a:r>
            <a:r>
              <a:rPr lang="de-AT" dirty="0">
                <a:solidFill>
                  <a:schemeClr val="accent5">
                    <a:lumMod val="50000"/>
                  </a:schemeClr>
                </a:solidFill>
                <a:latin typeface="Calibri" panose="020F0502020204030204" pitchFamily="34" charset="0"/>
                <a:cs typeface="Calibri" panose="020F0502020204030204" pitchFamily="34" charset="0"/>
              </a:rPr>
              <a:t>ü</a:t>
            </a:r>
            <a:r>
              <a:rPr lang="de-AT" dirty="0">
                <a:solidFill>
                  <a:schemeClr val="accent5">
                    <a:lumMod val="50000"/>
                  </a:schemeClr>
                </a:solidFill>
              </a:rPr>
              <a:t>hre ich mit einer Kollegin ein Eportfolio Mahara Pilot mit Studierenden aus der OU und der Universität RJC (Madrid) durch</a:t>
            </a:r>
          </a:p>
          <a:p>
            <a:pPr algn="l"/>
            <a:endParaRPr lang="de-AT" dirty="0">
              <a:solidFill>
                <a:schemeClr val="accent5">
                  <a:lumMod val="50000"/>
                </a:schemeClr>
              </a:solidFill>
            </a:endParaRPr>
          </a:p>
          <a:p>
            <a:pPr algn="l"/>
            <a:r>
              <a:rPr lang="de-AT" dirty="0">
                <a:solidFill>
                  <a:schemeClr val="accent5">
                    <a:lumMod val="50000"/>
                  </a:schemeClr>
                </a:solidFill>
              </a:rPr>
              <a:t>„</a:t>
            </a:r>
            <a:r>
              <a:rPr lang="de-AT" dirty="0"/>
              <a:t>Listening to students voices:</a:t>
            </a:r>
            <a:r>
              <a:rPr lang="en-GB" sz="1800" b="1" kern="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GB" kern="0" dirty="0">
                <a:effectLst/>
                <a:ea typeface="Times New Roman" panose="02020603050405020304" pitchFamily="18" charset="0"/>
                <a:cs typeface="Times New Roman" panose="02020603050405020304" pitchFamily="18" charset="0"/>
              </a:rPr>
              <a:t>towards a learner-created </a:t>
            </a:r>
            <a:r>
              <a:rPr lang="en-GB" kern="0" dirty="0" err="1">
                <a:effectLst/>
                <a:ea typeface="Times New Roman" panose="02020603050405020304" pitchFamily="18" charset="0"/>
                <a:cs typeface="Times New Roman" panose="02020603050405020304" pitchFamily="18" charset="0"/>
              </a:rPr>
              <a:t>Mahara</a:t>
            </a:r>
            <a:r>
              <a:rPr lang="en-GB" kern="0" dirty="0">
                <a:effectLst/>
                <a:ea typeface="Times New Roman" panose="02020603050405020304" pitchFamily="18" charset="0"/>
                <a:cs typeface="Times New Roman" panose="02020603050405020304" pitchFamily="18" charset="0"/>
              </a:rPr>
              <a:t> </a:t>
            </a:r>
            <a:r>
              <a:rPr lang="en-GB" kern="0" dirty="0" err="1">
                <a:effectLst/>
                <a:ea typeface="Times New Roman" panose="02020603050405020304" pitchFamily="18" charset="0"/>
                <a:cs typeface="Times New Roman" panose="02020603050405020304" pitchFamily="18" charset="0"/>
              </a:rPr>
              <a:t>ePortfolio</a:t>
            </a:r>
            <a:r>
              <a:rPr lang="de-AT" dirty="0"/>
              <a:t>“ </a:t>
            </a:r>
          </a:p>
          <a:p>
            <a:pPr algn="l"/>
            <a:endParaRPr lang="de-AT" dirty="0"/>
          </a:p>
          <a:p>
            <a:pPr algn="l"/>
            <a:r>
              <a:rPr lang="de-AT" dirty="0">
                <a:solidFill>
                  <a:schemeClr val="accent5">
                    <a:lumMod val="50000"/>
                  </a:schemeClr>
                </a:solidFill>
              </a:rPr>
              <a:t>Wir wollen herausfinden, wie Studierende von sich aus ein E-Portfolio anwenden möchten</a:t>
            </a:r>
          </a:p>
          <a:p>
            <a:pPr algn="l"/>
            <a:r>
              <a:rPr lang="de-AT" dirty="0">
                <a:solidFill>
                  <a:schemeClr val="accent5">
                    <a:lumMod val="50000"/>
                  </a:schemeClr>
                </a:solidFill>
              </a:rPr>
              <a:t>Was f</a:t>
            </a:r>
            <a:r>
              <a:rPr lang="de-AT" dirty="0">
                <a:solidFill>
                  <a:schemeClr val="accent5">
                    <a:lumMod val="50000"/>
                  </a:schemeClr>
                </a:solidFill>
                <a:latin typeface="Calibri" panose="020F0502020204030204" pitchFamily="34" charset="0"/>
                <a:cs typeface="Calibri" panose="020F0502020204030204" pitchFamily="34" charset="0"/>
              </a:rPr>
              <a:t>ür sie wichtig und relevant ist</a:t>
            </a:r>
          </a:p>
          <a:p>
            <a:pPr algn="l"/>
            <a:r>
              <a:rPr lang="de-AT" dirty="0">
                <a:solidFill>
                  <a:schemeClr val="accent5">
                    <a:lumMod val="50000"/>
                  </a:schemeClr>
                </a:solidFill>
                <a:latin typeface="Calibri" panose="020F0502020204030204" pitchFamily="34" charset="0"/>
                <a:cs typeface="Calibri" panose="020F0502020204030204" pitchFamily="34" charset="0"/>
              </a:rPr>
              <a:t>Wie sie es für ihr (Sprachen)Studium einsetzen.</a:t>
            </a:r>
            <a:endParaRPr lang="de-AT" dirty="0">
              <a:solidFill>
                <a:schemeClr val="accent5">
                  <a:lumMod val="50000"/>
                </a:schemeClr>
              </a:solidFill>
            </a:endParaRPr>
          </a:p>
        </p:txBody>
      </p:sp>
      <p:pic>
        <p:nvPicPr>
          <p:cNvPr id="4" name="Picture 3">
            <a:extLst>
              <a:ext uri="{FF2B5EF4-FFF2-40B4-BE49-F238E27FC236}">
                <a16:creationId xmlns:a16="http://schemas.microsoft.com/office/drawing/2014/main" id="{FE674BDB-AEAB-4BC7-8273-BB47F9C2A680}"/>
              </a:ext>
            </a:extLst>
          </p:cNvPr>
          <p:cNvPicPr>
            <a:picLocks noChangeAspect="1"/>
          </p:cNvPicPr>
          <p:nvPr/>
        </p:nvPicPr>
        <p:blipFill>
          <a:blip r:embed="rId2"/>
          <a:stretch>
            <a:fillRect/>
          </a:stretch>
        </p:blipFill>
        <p:spPr>
          <a:xfrm>
            <a:off x="579431" y="320242"/>
            <a:ext cx="3733800" cy="904875"/>
          </a:xfrm>
          <a:prstGeom prst="rect">
            <a:avLst/>
          </a:prstGeom>
        </p:spPr>
      </p:pic>
    </p:spTree>
    <p:extLst>
      <p:ext uri="{BB962C8B-B14F-4D97-AF65-F5344CB8AC3E}">
        <p14:creationId xmlns:p14="http://schemas.microsoft.com/office/powerpoint/2010/main" val="2693628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2490-2CDA-4DCA-B091-95434A79125A}"/>
              </a:ext>
            </a:extLst>
          </p:cNvPr>
          <p:cNvSpPr>
            <a:spLocks noGrp="1"/>
          </p:cNvSpPr>
          <p:nvPr>
            <p:ph type="title"/>
          </p:nvPr>
        </p:nvSpPr>
        <p:spPr>
          <a:xfrm>
            <a:off x="490654" y="365126"/>
            <a:ext cx="11218126" cy="806726"/>
          </a:xfrm>
        </p:spPr>
        <p:txBody>
          <a:bodyPr>
            <a:normAutofit/>
          </a:bodyPr>
          <a:lstStyle/>
          <a:p>
            <a:endParaRPr lang="en-GB" dirty="0"/>
          </a:p>
        </p:txBody>
      </p:sp>
      <p:sp>
        <p:nvSpPr>
          <p:cNvPr id="3" name="Content Placeholder 2">
            <a:extLst>
              <a:ext uri="{FF2B5EF4-FFF2-40B4-BE49-F238E27FC236}">
                <a16:creationId xmlns:a16="http://schemas.microsoft.com/office/drawing/2014/main" id="{46D083AB-D6B8-42A2-B3D8-84FD432A72EA}"/>
              </a:ext>
            </a:extLst>
          </p:cNvPr>
          <p:cNvSpPr>
            <a:spLocks noGrp="1"/>
          </p:cNvSpPr>
          <p:nvPr>
            <p:ph idx="1"/>
          </p:nvPr>
        </p:nvSpPr>
        <p:spPr/>
        <p:txBody>
          <a:bodyPr/>
          <a:lstStyle/>
          <a:p>
            <a:r>
              <a:rPr lang="en-GB" dirty="0" err="1"/>
              <a:t>Als</a:t>
            </a:r>
            <a:r>
              <a:rPr lang="en-GB" dirty="0"/>
              <a:t> </a:t>
            </a:r>
            <a:r>
              <a:rPr lang="en-GB" dirty="0" err="1"/>
              <a:t>TeilnehmerInnen</a:t>
            </a:r>
            <a:r>
              <a:rPr lang="en-GB" dirty="0"/>
              <a:t> </a:t>
            </a:r>
            <a:r>
              <a:rPr lang="en-GB" dirty="0" err="1"/>
              <a:t>haben</a:t>
            </a:r>
            <a:r>
              <a:rPr lang="en-GB" dirty="0"/>
              <a:t> Sie die </a:t>
            </a:r>
            <a:r>
              <a:rPr lang="en-GB" dirty="0" err="1"/>
              <a:t>Möglichkeit</a:t>
            </a:r>
            <a:r>
              <a:rPr lang="en-GB" dirty="0"/>
              <a:t>, </a:t>
            </a:r>
            <a:r>
              <a:rPr lang="en-GB" dirty="0" err="1"/>
              <a:t>beide</a:t>
            </a:r>
            <a:r>
              <a:rPr lang="en-GB" dirty="0"/>
              <a:t> E-Portfolios </a:t>
            </a:r>
            <a:r>
              <a:rPr lang="en-GB" dirty="0" err="1"/>
              <a:t>auszuprobieren</a:t>
            </a:r>
            <a:endParaRPr lang="en-GB" dirty="0"/>
          </a:p>
          <a:p>
            <a:r>
              <a:rPr lang="en-GB" dirty="0"/>
              <a:t>OneNote </a:t>
            </a:r>
            <a:r>
              <a:rPr lang="en-GB" dirty="0" err="1"/>
              <a:t>wird</a:t>
            </a:r>
            <a:r>
              <a:rPr lang="en-GB" dirty="0"/>
              <a:t> </a:t>
            </a:r>
            <a:r>
              <a:rPr lang="en-GB" dirty="0" err="1"/>
              <a:t>als</a:t>
            </a:r>
            <a:r>
              <a:rPr lang="en-GB" dirty="0"/>
              <a:t> Template </a:t>
            </a:r>
            <a:r>
              <a:rPr lang="en-GB" dirty="0" err="1"/>
              <a:t>zur</a:t>
            </a:r>
            <a:r>
              <a:rPr lang="en-GB" dirty="0"/>
              <a:t> </a:t>
            </a:r>
            <a:r>
              <a:rPr lang="en-GB" dirty="0" err="1"/>
              <a:t>Verf</a:t>
            </a:r>
            <a:r>
              <a:rPr lang="en-GB" dirty="0" err="1">
                <a:latin typeface="Calibri" panose="020F0502020204030204" pitchFamily="34" charset="0"/>
                <a:cs typeface="Calibri" panose="020F0502020204030204" pitchFamily="34" charset="0"/>
              </a:rPr>
              <a:t>ügung</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gestellt</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Sie </a:t>
            </a:r>
            <a:r>
              <a:rPr lang="en-GB" dirty="0" err="1">
                <a:latin typeface="Calibri" panose="020F0502020204030204" pitchFamily="34" charset="0"/>
                <a:cs typeface="Calibri" panose="020F0502020204030204" pitchFamily="34" charset="0"/>
              </a:rPr>
              <a:t>erhalten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Zugang</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zu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Mahara</a:t>
            </a:r>
            <a:endParaRPr lang="en-GB"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178330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93FD-DC22-473A-91F7-3DDA716390E9}"/>
              </a:ext>
            </a:extLst>
          </p:cNvPr>
          <p:cNvSpPr>
            <a:spLocks noGrp="1"/>
          </p:cNvSpPr>
          <p:nvPr>
            <p:ph type="title"/>
          </p:nvPr>
        </p:nvSpPr>
        <p:spPr/>
        <p:txBody>
          <a:bodyPr/>
          <a:lstStyle/>
          <a:p>
            <a:r>
              <a:rPr lang="en-GB" b="1" dirty="0" err="1"/>
              <a:t>Themen</a:t>
            </a:r>
            <a:r>
              <a:rPr lang="en-GB" b="1" dirty="0"/>
              <a:t> </a:t>
            </a:r>
            <a:r>
              <a:rPr lang="en-GB" b="1" dirty="0" err="1"/>
              <a:t>für</a:t>
            </a:r>
            <a:r>
              <a:rPr lang="en-GB" b="1" dirty="0"/>
              <a:t> die </a:t>
            </a:r>
            <a:r>
              <a:rPr lang="en-GB" b="1" dirty="0" err="1"/>
              <a:t>Diskussion</a:t>
            </a:r>
            <a:r>
              <a:rPr lang="en-GB" b="1" dirty="0"/>
              <a:t> in den </a:t>
            </a:r>
            <a:r>
              <a:rPr lang="en-GB" b="1" dirty="0" err="1"/>
              <a:t>Arbeitsgruppen</a:t>
            </a:r>
            <a:endParaRPr lang="en-GB" b="1" dirty="0"/>
          </a:p>
        </p:txBody>
      </p:sp>
      <p:sp>
        <p:nvSpPr>
          <p:cNvPr id="3" name="Content Placeholder 2">
            <a:extLst>
              <a:ext uri="{FF2B5EF4-FFF2-40B4-BE49-F238E27FC236}">
                <a16:creationId xmlns:a16="http://schemas.microsoft.com/office/drawing/2014/main" id="{91759270-E572-405C-95AD-59D7E0BB0D39}"/>
              </a:ext>
            </a:extLst>
          </p:cNvPr>
          <p:cNvSpPr>
            <a:spLocks noGrp="1"/>
          </p:cNvSpPr>
          <p:nvPr>
            <p:ph idx="1"/>
          </p:nvPr>
        </p:nvSpPr>
        <p:spPr/>
        <p:txBody>
          <a:bodyPr>
            <a:normAutofit fontScale="77500" lnSpcReduction="20000"/>
          </a:bodyPr>
          <a:lstStyle/>
          <a:p>
            <a:pPr marL="342900" lvl="0" indent="-342900" algn="l">
              <a:buFont typeface="+mj-lt"/>
              <a:buAutoNum type="arabicPeriod"/>
              <a:tabLst>
                <a:tab pos="457200" algn="l"/>
              </a:tabLst>
            </a:pPr>
            <a:r>
              <a:rPr lang="de-DE" sz="2800" dirty="0">
                <a:effectLst/>
                <a:latin typeface="Arial" panose="020B0604020202020204" pitchFamily="34" charset="0"/>
                <a:ea typeface="Times New Roman" panose="02020603050405020304" pitchFamily="18" charset="0"/>
              </a:rPr>
              <a:t>E-Portfolios einsetzen</a:t>
            </a:r>
            <a:r>
              <a:rPr lang="de-DE" sz="2800" dirty="0">
                <a:effectLst/>
                <a:latin typeface="Calibri" panose="020F0502020204030204" pitchFamily="34" charset="0"/>
                <a:ea typeface="Times New Roman" panose="02020603050405020304" pitchFamily="18" charset="0"/>
              </a:rPr>
              <a:t> </a:t>
            </a:r>
            <a:r>
              <a:rPr lang="en-GB" sz="2800" dirty="0">
                <a:effectLst/>
                <a:latin typeface="Arial" panose="020B0604020202020204" pitchFamily="34" charset="0"/>
                <a:ea typeface="Calibri" panose="020F0502020204030204" pitchFamily="34" charset="0"/>
              </a:rPr>
              <a:t> </a:t>
            </a:r>
            <a:endParaRPr lang="en-GB" sz="2800" dirty="0">
              <a:effectLst/>
              <a:latin typeface="Calibri" panose="020F0502020204030204" pitchFamily="34" charset="0"/>
              <a:ea typeface="Calibri" panose="020F0502020204030204" pitchFamily="34" charset="0"/>
            </a:endParaRPr>
          </a:p>
          <a:p>
            <a:pPr marL="0" indent="0" algn="l">
              <a:buNone/>
            </a:pPr>
            <a:r>
              <a:rPr lang="en-GB" sz="2800" dirty="0">
                <a:effectLst/>
                <a:latin typeface="Calibri" panose="020F0502020204030204" pitchFamily="34" charset="0"/>
                <a:ea typeface="Calibri" panose="020F0502020204030204" pitchFamily="34" charset="0"/>
              </a:rPr>
              <a:t> </a:t>
            </a:r>
          </a:p>
          <a:p>
            <a:pPr marL="342900" lvl="0" indent="-342900" algn="l">
              <a:buFont typeface="+mj-lt"/>
              <a:buAutoNum type="arabicPeriod" startAt="2"/>
              <a:tabLst>
                <a:tab pos="457200" algn="l"/>
              </a:tabLst>
            </a:pPr>
            <a:r>
              <a:rPr lang="de-DE" sz="2800" dirty="0">
                <a:effectLst/>
                <a:latin typeface="Arial" panose="020B0604020202020204" pitchFamily="34" charset="0"/>
                <a:ea typeface="Times New Roman" panose="02020603050405020304" pitchFamily="18" charset="0"/>
              </a:rPr>
              <a:t>Reflexion fördern</a:t>
            </a:r>
            <a:r>
              <a:rPr lang="de-DE" sz="2800" dirty="0">
                <a:effectLst/>
                <a:latin typeface="Calibri" panose="020F0502020204030204" pitchFamily="34" charset="0"/>
                <a:ea typeface="Times New Roman" panose="02020603050405020304" pitchFamily="18" charset="0"/>
              </a:rPr>
              <a:t> </a:t>
            </a:r>
            <a:endParaRPr lang="en-GB" sz="2800" dirty="0">
              <a:effectLst/>
              <a:latin typeface="Calibri" panose="020F0502020204030204" pitchFamily="34" charset="0"/>
              <a:ea typeface="Calibri" panose="020F0502020204030204" pitchFamily="34" charset="0"/>
            </a:endParaRPr>
          </a:p>
          <a:p>
            <a:pPr indent="0" algn="l">
              <a:buNone/>
            </a:pPr>
            <a:r>
              <a:rPr lang="en-GB" sz="2800" dirty="0">
                <a:effectLst/>
                <a:latin typeface="Calibri" panose="020F0502020204030204" pitchFamily="34" charset="0"/>
                <a:ea typeface="Calibri" panose="020F0502020204030204" pitchFamily="34" charset="0"/>
              </a:rPr>
              <a:t> </a:t>
            </a:r>
          </a:p>
          <a:p>
            <a:pPr marL="342900" lvl="0" indent="-342900" algn="l">
              <a:buFont typeface="+mj-lt"/>
              <a:buAutoNum type="arabicPeriod" startAt="3"/>
              <a:tabLst>
                <a:tab pos="457200" algn="l"/>
              </a:tabLst>
            </a:pPr>
            <a:r>
              <a:rPr lang="de-DE" sz="2800" dirty="0">
                <a:effectLst/>
                <a:latin typeface="Arial" panose="020B0604020202020204" pitchFamily="34" charset="0"/>
                <a:ea typeface="Times New Roman" panose="02020603050405020304" pitchFamily="18" charset="0"/>
              </a:rPr>
              <a:t>Das Lernen lernen</a:t>
            </a:r>
            <a:r>
              <a:rPr lang="de-DE" sz="2800" dirty="0">
                <a:effectLst/>
                <a:latin typeface="Calibri" panose="020F0502020204030204" pitchFamily="34" charset="0"/>
                <a:ea typeface="Times New Roman" panose="02020603050405020304" pitchFamily="18" charset="0"/>
              </a:rPr>
              <a:t> </a:t>
            </a:r>
            <a:endParaRPr lang="en-GB" sz="2800" dirty="0">
              <a:effectLst/>
              <a:latin typeface="Calibri" panose="020F0502020204030204" pitchFamily="34" charset="0"/>
              <a:ea typeface="Calibri" panose="020F0502020204030204" pitchFamily="34" charset="0"/>
            </a:endParaRPr>
          </a:p>
          <a:p>
            <a:pPr indent="0" algn="l">
              <a:buNone/>
            </a:pPr>
            <a:r>
              <a:rPr lang="en-GB" sz="2800" dirty="0">
                <a:effectLst/>
                <a:latin typeface="Calibri" panose="020F0502020204030204" pitchFamily="34" charset="0"/>
                <a:ea typeface="Calibri" panose="020F0502020204030204" pitchFamily="34" charset="0"/>
              </a:rPr>
              <a:t> </a:t>
            </a:r>
          </a:p>
          <a:p>
            <a:pPr marL="342900" lvl="0" indent="-342900" algn="l">
              <a:buFont typeface="+mj-lt"/>
              <a:buAutoNum type="arabicPeriod" startAt="4"/>
              <a:tabLst>
                <a:tab pos="457200" algn="l"/>
              </a:tabLst>
            </a:pPr>
            <a:r>
              <a:rPr lang="de-DE" sz="2800" dirty="0">
                <a:effectLst/>
                <a:latin typeface="Arial" panose="020B0604020202020204" pitchFamily="34" charset="0"/>
                <a:ea typeface="Times New Roman" panose="02020603050405020304" pitchFamily="18" charset="0"/>
              </a:rPr>
              <a:t>Selbstgesteuertes Lernen trainieren</a:t>
            </a:r>
            <a:r>
              <a:rPr lang="de-DE" sz="2800" dirty="0">
                <a:effectLst/>
                <a:latin typeface="Calibri" panose="020F0502020204030204" pitchFamily="34" charset="0"/>
                <a:ea typeface="Times New Roman" panose="02020603050405020304" pitchFamily="18" charset="0"/>
              </a:rPr>
              <a:t> </a:t>
            </a:r>
            <a:endParaRPr lang="en-GB" sz="2800" dirty="0">
              <a:effectLst/>
              <a:latin typeface="Calibri" panose="020F0502020204030204" pitchFamily="34" charset="0"/>
              <a:ea typeface="Calibri" panose="020F0502020204030204" pitchFamily="34" charset="0"/>
            </a:endParaRPr>
          </a:p>
          <a:p>
            <a:pPr indent="0" algn="l">
              <a:buNone/>
            </a:pPr>
            <a:r>
              <a:rPr lang="en-GB" sz="2800" dirty="0">
                <a:effectLst/>
                <a:latin typeface="Arial" panose="020B0604020202020204" pitchFamily="34" charset="0"/>
                <a:ea typeface="Calibri" panose="020F0502020204030204" pitchFamily="34" charset="0"/>
              </a:rPr>
              <a:t> </a:t>
            </a:r>
            <a:r>
              <a:rPr lang="en-GB" sz="2800" dirty="0">
                <a:effectLst/>
                <a:latin typeface="Calibri" panose="020F0502020204030204" pitchFamily="34" charset="0"/>
                <a:ea typeface="Calibri" panose="020F0502020204030204" pitchFamily="34" charset="0"/>
              </a:rPr>
              <a:t> </a:t>
            </a:r>
          </a:p>
          <a:p>
            <a:pPr marL="342900" lvl="0" indent="-342900" algn="l">
              <a:buFont typeface="+mj-lt"/>
              <a:buAutoNum type="arabicPeriod" startAt="5"/>
              <a:tabLst>
                <a:tab pos="457200" algn="l"/>
              </a:tabLst>
            </a:pPr>
            <a:r>
              <a:rPr lang="de-DE" sz="2800" dirty="0">
                <a:effectLst/>
                <a:latin typeface="Arial" panose="020B0604020202020204" pitchFamily="34" charset="0"/>
                <a:ea typeface="Times New Roman" panose="02020603050405020304" pitchFamily="18" charset="0"/>
              </a:rPr>
              <a:t>TANDEM-Lernen</a:t>
            </a:r>
            <a:r>
              <a:rPr lang="de-DE" sz="2800" dirty="0">
                <a:effectLst/>
                <a:latin typeface="Calibri" panose="020F0502020204030204" pitchFamily="34" charset="0"/>
                <a:ea typeface="Times New Roman" panose="02020603050405020304" pitchFamily="18" charset="0"/>
              </a:rPr>
              <a:t> </a:t>
            </a:r>
            <a:endParaRPr lang="en-GB" sz="2800" dirty="0">
              <a:effectLst/>
              <a:latin typeface="Calibri" panose="020F0502020204030204" pitchFamily="34" charset="0"/>
              <a:ea typeface="Calibri" panose="020F0502020204030204" pitchFamily="34" charset="0"/>
            </a:endParaRPr>
          </a:p>
          <a:p>
            <a:pPr indent="0" algn="l">
              <a:buNone/>
            </a:pPr>
            <a:r>
              <a:rPr lang="en-GB" sz="2800" dirty="0">
                <a:effectLst/>
                <a:latin typeface="Arial" panose="020B0604020202020204" pitchFamily="34" charset="0"/>
                <a:ea typeface="Calibri" panose="020F0502020204030204" pitchFamily="34" charset="0"/>
              </a:rPr>
              <a:t> </a:t>
            </a:r>
            <a:endParaRPr lang="en-GB" sz="2800" dirty="0">
              <a:effectLst/>
              <a:latin typeface="Calibri" panose="020F0502020204030204" pitchFamily="34" charset="0"/>
              <a:ea typeface="Calibri" panose="020F0502020204030204" pitchFamily="34" charset="0"/>
            </a:endParaRPr>
          </a:p>
          <a:p>
            <a:pPr marL="342900" lvl="0" indent="-342900" algn="l">
              <a:buFont typeface="+mj-lt"/>
              <a:buAutoNum type="arabicPeriod" startAt="6"/>
              <a:tabLst>
                <a:tab pos="457200" algn="l"/>
              </a:tabLst>
            </a:pPr>
            <a:r>
              <a:rPr lang="de-DE" sz="2800" dirty="0">
                <a:effectLst/>
                <a:latin typeface="Arial" panose="020B0604020202020204" pitchFamily="34" charset="0"/>
                <a:ea typeface="Times New Roman" panose="02020603050405020304" pitchFamily="18" charset="0"/>
              </a:rPr>
              <a:t>Projektbasiertes Lernen</a:t>
            </a:r>
            <a:r>
              <a:rPr lang="de-DE" sz="2800" dirty="0">
                <a:effectLst/>
                <a:latin typeface="Calibri" panose="020F0502020204030204" pitchFamily="34" charset="0"/>
                <a:ea typeface="Times New Roman" panose="02020603050405020304" pitchFamily="18" charset="0"/>
              </a:rPr>
              <a:t> </a:t>
            </a:r>
            <a:endParaRPr lang="en-GB" sz="2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40808688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1648-A366-4200-9BB1-B2A816112F22}"/>
              </a:ext>
            </a:extLst>
          </p:cNvPr>
          <p:cNvSpPr>
            <a:spLocks noGrp="1"/>
          </p:cNvSpPr>
          <p:nvPr>
            <p:ph type="title"/>
          </p:nvPr>
        </p:nvSpPr>
        <p:spPr>
          <a:xfrm>
            <a:off x="490654" y="365126"/>
            <a:ext cx="11218126" cy="935774"/>
          </a:xfrm>
        </p:spPr>
        <p:txBody>
          <a:bodyPr/>
          <a:lstStyle/>
          <a:p>
            <a:r>
              <a:rPr lang="en-GB" sz="4400" dirty="0" err="1">
                <a:latin typeface="+mn-lt"/>
              </a:rPr>
              <a:t>Gruppenergebnisse</a:t>
            </a:r>
            <a:r>
              <a:rPr lang="en-GB" sz="4400" dirty="0">
                <a:latin typeface="+mn-lt"/>
              </a:rPr>
              <a:t> und </a:t>
            </a:r>
            <a:r>
              <a:rPr lang="en-GB" sz="4400" dirty="0" err="1">
                <a:latin typeface="+mn-lt"/>
              </a:rPr>
              <a:t>Aufgaben</a:t>
            </a:r>
            <a:r>
              <a:rPr lang="en-GB" sz="4400" dirty="0">
                <a:latin typeface="+mn-lt"/>
              </a:rPr>
              <a:t> </a:t>
            </a:r>
            <a:r>
              <a:rPr lang="en-GB" sz="4400" dirty="0" err="1">
                <a:latin typeface="+mn-lt"/>
              </a:rPr>
              <a:t>f</a:t>
            </a:r>
            <a:r>
              <a:rPr lang="en-GB" sz="4400" dirty="0" err="1">
                <a:latin typeface="+mn-lt"/>
                <a:cs typeface="Calibri" panose="020F0502020204030204" pitchFamily="34" charset="0"/>
              </a:rPr>
              <a:t>ür</a:t>
            </a:r>
            <a:r>
              <a:rPr lang="en-GB" sz="4400" dirty="0">
                <a:latin typeface="+mn-lt"/>
                <a:cs typeface="Calibri" panose="020F0502020204030204" pitchFamily="34" charset="0"/>
              </a:rPr>
              <a:t> Phase 2 </a:t>
            </a:r>
            <a:endParaRPr lang="en-GB" dirty="0"/>
          </a:p>
        </p:txBody>
      </p:sp>
      <p:sp>
        <p:nvSpPr>
          <p:cNvPr id="3" name="Content Placeholder 2">
            <a:extLst>
              <a:ext uri="{FF2B5EF4-FFF2-40B4-BE49-F238E27FC236}">
                <a16:creationId xmlns:a16="http://schemas.microsoft.com/office/drawing/2014/main" id="{7C00F473-77E3-42AE-B2D0-DB147AB1162B}"/>
              </a:ext>
            </a:extLst>
          </p:cNvPr>
          <p:cNvSpPr>
            <a:spLocks noGrp="1"/>
          </p:cNvSpPr>
          <p:nvPr>
            <p:ph idx="1"/>
          </p:nvPr>
        </p:nvSpPr>
        <p:spPr>
          <a:xfrm>
            <a:off x="490654" y="1300900"/>
            <a:ext cx="11218126" cy="4575793"/>
          </a:xfrm>
        </p:spPr>
        <p:txBody>
          <a:bodyPr/>
          <a:lstStyle/>
          <a:p>
            <a:pPr marL="0" indent="0">
              <a:buNone/>
            </a:pPr>
            <a:r>
              <a:rPr lang="en-GB" dirty="0"/>
              <a:t>Phase 2 </a:t>
            </a:r>
          </a:p>
          <a:p>
            <a:pPr marL="0" indent="0">
              <a:buNone/>
            </a:pPr>
            <a:r>
              <a:rPr lang="en-GB" dirty="0" err="1"/>
              <a:t>Im</a:t>
            </a:r>
            <a:r>
              <a:rPr lang="en-GB" dirty="0"/>
              <a:t> </a:t>
            </a:r>
            <a:r>
              <a:rPr lang="en-GB" dirty="0" err="1"/>
              <a:t>digitalen</a:t>
            </a:r>
            <a:r>
              <a:rPr lang="en-GB" dirty="0"/>
              <a:t> Forum des ECML </a:t>
            </a:r>
            <a:r>
              <a:rPr lang="en-GB" dirty="0" err="1"/>
              <a:t>gibt</a:t>
            </a:r>
            <a:r>
              <a:rPr lang="en-GB" dirty="0"/>
              <a:t> es</a:t>
            </a:r>
          </a:p>
          <a:p>
            <a:pPr>
              <a:buFontTx/>
              <a:buChar char="-"/>
            </a:pPr>
            <a:r>
              <a:rPr lang="en-GB" dirty="0" err="1"/>
              <a:t>Materialien</a:t>
            </a:r>
            <a:r>
              <a:rPr lang="en-GB" dirty="0"/>
              <a:t> </a:t>
            </a:r>
            <a:r>
              <a:rPr lang="en-GB" dirty="0" err="1"/>
              <a:t>aus</a:t>
            </a:r>
            <a:r>
              <a:rPr lang="en-GB" dirty="0"/>
              <a:t> Phase 1 (</a:t>
            </a:r>
            <a:r>
              <a:rPr lang="en-GB" dirty="0" err="1"/>
              <a:t>Präsentationen</a:t>
            </a:r>
            <a:r>
              <a:rPr lang="en-GB" dirty="0"/>
              <a:t>, </a:t>
            </a:r>
            <a:r>
              <a:rPr lang="en-GB" dirty="0" err="1"/>
              <a:t>Literaturliste</a:t>
            </a:r>
            <a:r>
              <a:rPr lang="en-GB" dirty="0"/>
              <a:t>, </a:t>
            </a:r>
            <a:r>
              <a:rPr lang="en-GB" dirty="0" err="1"/>
              <a:t>usw</a:t>
            </a:r>
            <a:r>
              <a:rPr lang="en-GB" dirty="0"/>
              <a:t>)</a:t>
            </a:r>
          </a:p>
          <a:p>
            <a:pPr>
              <a:buFontTx/>
              <a:buChar char="-"/>
            </a:pPr>
            <a:r>
              <a:rPr lang="en-GB" dirty="0" err="1"/>
              <a:t>Gruppendiskussionen</a:t>
            </a:r>
            <a:endParaRPr lang="en-GB" dirty="0"/>
          </a:p>
          <a:p>
            <a:pPr>
              <a:buFontTx/>
              <a:buChar char="-"/>
            </a:pPr>
            <a:r>
              <a:rPr lang="en-GB" dirty="0" err="1"/>
              <a:t>Gebrauchsanweisungen</a:t>
            </a:r>
            <a:r>
              <a:rPr lang="en-GB" dirty="0"/>
              <a:t> </a:t>
            </a:r>
            <a:r>
              <a:rPr lang="en-GB" dirty="0" err="1"/>
              <a:t>für</a:t>
            </a:r>
            <a:r>
              <a:rPr lang="en-GB" dirty="0"/>
              <a:t> E-Portfolios</a:t>
            </a:r>
          </a:p>
          <a:p>
            <a:pPr>
              <a:buFontTx/>
              <a:buChar char="-"/>
            </a:pPr>
            <a:endParaRPr lang="en-GB" dirty="0"/>
          </a:p>
          <a:p>
            <a:pPr>
              <a:buFontTx/>
              <a:buChar char="-"/>
            </a:pPr>
            <a:r>
              <a:rPr lang="en-GB" dirty="0" err="1"/>
              <a:t>TeilnehmerInnen</a:t>
            </a:r>
            <a:r>
              <a:rPr lang="en-GB" dirty="0"/>
              <a:t> </a:t>
            </a:r>
            <a:r>
              <a:rPr lang="en-GB" dirty="0" err="1"/>
              <a:t>arbeiten</a:t>
            </a:r>
            <a:r>
              <a:rPr lang="en-GB" dirty="0"/>
              <a:t> an </a:t>
            </a:r>
            <a:r>
              <a:rPr lang="en-GB" dirty="0" err="1"/>
              <a:t>einem</a:t>
            </a:r>
            <a:r>
              <a:rPr lang="en-GB" dirty="0"/>
              <a:t> Mini-</a:t>
            </a:r>
            <a:r>
              <a:rPr lang="en-GB" dirty="0" err="1"/>
              <a:t>Projekt</a:t>
            </a:r>
            <a:r>
              <a:rPr lang="en-GB" dirty="0"/>
              <a:t> und </a:t>
            </a:r>
            <a:r>
              <a:rPr lang="en-GB" dirty="0" err="1"/>
              <a:t>dokumentieren</a:t>
            </a:r>
            <a:r>
              <a:rPr lang="en-GB" dirty="0"/>
              <a:t> den </a:t>
            </a:r>
            <a:r>
              <a:rPr lang="en-GB" dirty="0" err="1"/>
              <a:t>Prozess</a:t>
            </a:r>
            <a:r>
              <a:rPr lang="en-GB" dirty="0"/>
              <a:t> </a:t>
            </a:r>
            <a:r>
              <a:rPr lang="en-GB" dirty="0" err="1"/>
              <a:t>im</a:t>
            </a:r>
            <a:r>
              <a:rPr lang="en-GB" dirty="0"/>
              <a:t> </a:t>
            </a:r>
            <a:r>
              <a:rPr lang="en-GB" dirty="0" err="1"/>
              <a:t>ePortfolio</a:t>
            </a:r>
            <a:r>
              <a:rPr lang="en-GB" dirty="0"/>
              <a:t> (OneNote </a:t>
            </a:r>
            <a:r>
              <a:rPr lang="en-GB" dirty="0" err="1"/>
              <a:t>oder</a:t>
            </a:r>
            <a:r>
              <a:rPr lang="en-GB" dirty="0"/>
              <a:t> </a:t>
            </a:r>
            <a:r>
              <a:rPr lang="en-GB" dirty="0" err="1"/>
              <a:t>Mahara</a:t>
            </a:r>
            <a:r>
              <a:rPr lang="en-GB" dirty="0"/>
              <a:t>) </a:t>
            </a:r>
          </a:p>
          <a:p>
            <a:endParaRPr lang="en-GB" dirty="0"/>
          </a:p>
        </p:txBody>
      </p:sp>
    </p:spTree>
    <p:extLst>
      <p:ext uri="{BB962C8B-B14F-4D97-AF65-F5344CB8AC3E}">
        <p14:creationId xmlns:p14="http://schemas.microsoft.com/office/powerpoint/2010/main" val="176288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77787-6020-4428-9AB9-38C13A9BFB49}"/>
              </a:ext>
            </a:extLst>
          </p:cNvPr>
          <p:cNvSpPr>
            <a:spLocks noGrp="1"/>
          </p:cNvSpPr>
          <p:nvPr>
            <p:ph idx="1"/>
          </p:nvPr>
        </p:nvSpPr>
        <p:spPr>
          <a:xfrm>
            <a:off x="490654" y="242596"/>
            <a:ext cx="11218126" cy="5980650"/>
          </a:xfrm>
        </p:spPr>
        <p:txBody>
          <a:bodyPr/>
          <a:lstStyle/>
          <a:p>
            <a:pPr marL="0" indent="0">
              <a:buNone/>
            </a:pPr>
            <a:r>
              <a:rPr lang="de-DE" b="1" dirty="0">
                <a:solidFill>
                  <a:srgbClr val="404040"/>
                </a:solidFill>
                <a:latin typeface="Roboto" panose="02000000000000000000" pitchFamily="2" charset="0"/>
              </a:rPr>
              <a:t>Erwartungen an die Fortbildung</a:t>
            </a:r>
          </a:p>
          <a:p>
            <a:pPr marL="0" indent="0">
              <a:buNone/>
            </a:pPr>
            <a:endParaRPr lang="de-DE" b="1" dirty="0">
              <a:solidFill>
                <a:srgbClr val="404040"/>
              </a:solidFill>
              <a:latin typeface="Roboto" panose="02000000000000000000" pitchFamily="2" charset="0"/>
            </a:endParaRPr>
          </a:p>
          <a:p>
            <a:r>
              <a:rPr lang="de-DE" dirty="0">
                <a:solidFill>
                  <a:srgbClr val="404040"/>
                </a:solidFill>
                <a:latin typeface="Roboto" panose="02000000000000000000" pitchFamily="2" charset="0"/>
              </a:rPr>
              <a:t>I</a:t>
            </a:r>
            <a:r>
              <a:rPr lang="de-DE" b="0" i="0" dirty="0">
                <a:solidFill>
                  <a:srgbClr val="404040"/>
                </a:solidFill>
                <a:effectLst/>
                <a:latin typeface="Roboto" panose="02000000000000000000" pitchFamily="2" charset="0"/>
              </a:rPr>
              <a:t>nhaltliche Definition der Lernerautonomie, praxiserprobte Anwendungsmethoden  </a:t>
            </a:r>
          </a:p>
          <a:p>
            <a:r>
              <a:rPr lang="de-DE" b="0" i="0" dirty="0">
                <a:solidFill>
                  <a:srgbClr val="404040"/>
                </a:solidFill>
                <a:effectLst/>
                <a:latin typeface="Roboto" panose="02000000000000000000" pitchFamily="2" charset="0"/>
              </a:rPr>
              <a:t>Methoden, Lernerautonomie und Elemente </a:t>
            </a:r>
            <a:r>
              <a:rPr lang="de-DE" dirty="0">
                <a:solidFill>
                  <a:srgbClr val="404040"/>
                </a:solidFill>
                <a:latin typeface="Roboto" panose="02000000000000000000" pitchFamily="2" charset="0"/>
              </a:rPr>
              <a:t>des</a:t>
            </a:r>
            <a:r>
              <a:rPr lang="de-DE" b="0" i="0" dirty="0">
                <a:solidFill>
                  <a:srgbClr val="404040"/>
                </a:solidFill>
                <a:effectLst/>
                <a:latin typeface="Roboto" panose="02000000000000000000" pitchFamily="2" charset="0"/>
              </a:rPr>
              <a:t> selbstgesteuerten Lernens sinnvoll in Kurse zu integrieren</a:t>
            </a:r>
          </a:p>
          <a:p>
            <a:r>
              <a:rPr lang="de-DE" b="0" i="0" dirty="0">
                <a:solidFill>
                  <a:srgbClr val="404040"/>
                </a:solidFill>
                <a:effectLst/>
                <a:latin typeface="Roboto" panose="02000000000000000000" pitchFamily="2" charset="0"/>
              </a:rPr>
              <a:t>Möglichkeiten, selbstgesteuertes Lernen sowohl als praktisches Element im regulären Sprachkursunterricht an der Hochschule zu stärken, als auch als Kompetenz insgesamt zu fördern.</a:t>
            </a:r>
          </a:p>
          <a:p>
            <a:r>
              <a:rPr lang="de-DE" b="0" i="0" dirty="0">
                <a:solidFill>
                  <a:srgbClr val="404040"/>
                </a:solidFill>
                <a:effectLst/>
                <a:latin typeface="Roboto" panose="02000000000000000000" pitchFamily="2" charset="0"/>
              </a:rPr>
              <a:t> Einen guten Überblick über Einsatzmöglichkeiten des Europäischen Sprachenportfolios zu bekommen</a:t>
            </a:r>
          </a:p>
          <a:p>
            <a:r>
              <a:rPr lang="de-DE" b="0" i="0" dirty="0">
                <a:solidFill>
                  <a:srgbClr val="404040"/>
                </a:solidFill>
                <a:effectLst/>
                <a:latin typeface="Roboto" panose="02000000000000000000" pitchFamily="2" charset="0"/>
              </a:rPr>
              <a:t>Neue Ideen, wie man Lernende zu mehr Selbstständigkeit beim Lernen und zu mehr Motivation führen kann.</a:t>
            </a:r>
          </a:p>
          <a:p>
            <a:endParaRPr lang="en-GB" dirty="0"/>
          </a:p>
        </p:txBody>
      </p:sp>
    </p:spTree>
    <p:extLst>
      <p:ext uri="{BB962C8B-B14F-4D97-AF65-F5344CB8AC3E}">
        <p14:creationId xmlns:p14="http://schemas.microsoft.com/office/powerpoint/2010/main" val="246737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C2043-29DA-4165-8F1E-98411326ACF2}"/>
              </a:ext>
            </a:extLst>
          </p:cNvPr>
          <p:cNvSpPr>
            <a:spLocks noGrp="1"/>
          </p:cNvSpPr>
          <p:nvPr>
            <p:ph idx="1"/>
          </p:nvPr>
        </p:nvSpPr>
        <p:spPr>
          <a:xfrm>
            <a:off x="490654" y="416560"/>
            <a:ext cx="11218126" cy="5460133"/>
          </a:xfrm>
        </p:spPr>
        <p:txBody>
          <a:bodyPr/>
          <a:lstStyle/>
          <a:p>
            <a:r>
              <a:rPr lang="en-GB" dirty="0" err="1"/>
              <a:t>Zusammenfassend</a:t>
            </a:r>
            <a:r>
              <a:rPr lang="en-GB" dirty="0"/>
              <a:t>: </a:t>
            </a:r>
          </a:p>
          <a:p>
            <a:pPr marL="0" indent="0">
              <a:buNone/>
            </a:pPr>
            <a:r>
              <a:rPr lang="en-GB" dirty="0">
                <a:solidFill>
                  <a:srgbClr val="0070C0"/>
                </a:solidFill>
              </a:rPr>
              <a:t>“Wie </a:t>
            </a:r>
            <a:r>
              <a:rPr lang="en-GB" dirty="0" err="1">
                <a:solidFill>
                  <a:srgbClr val="0070C0"/>
                </a:solidFill>
              </a:rPr>
              <a:t>kann</a:t>
            </a:r>
            <a:r>
              <a:rPr lang="en-GB" dirty="0">
                <a:solidFill>
                  <a:srgbClr val="0070C0"/>
                </a:solidFill>
              </a:rPr>
              <a:t> ich </a:t>
            </a:r>
            <a:r>
              <a:rPr lang="en-GB" dirty="0" err="1">
                <a:solidFill>
                  <a:srgbClr val="0070C0"/>
                </a:solidFill>
              </a:rPr>
              <a:t>Autonomie</a:t>
            </a:r>
            <a:r>
              <a:rPr lang="en-GB" dirty="0">
                <a:solidFill>
                  <a:srgbClr val="0070C0"/>
                </a:solidFill>
              </a:rPr>
              <a:t>/ </a:t>
            </a:r>
            <a:r>
              <a:rPr lang="en-GB" dirty="0" err="1">
                <a:solidFill>
                  <a:srgbClr val="0070C0"/>
                </a:solidFill>
              </a:rPr>
              <a:t>selbstgesteuertes</a:t>
            </a:r>
            <a:r>
              <a:rPr lang="en-GB" dirty="0">
                <a:solidFill>
                  <a:srgbClr val="0070C0"/>
                </a:solidFill>
              </a:rPr>
              <a:t> </a:t>
            </a:r>
            <a:r>
              <a:rPr lang="en-GB" dirty="0" err="1">
                <a:solidFill>
                  <a:srgbClr val="0070C0"/>
                </a:solidFill>
              </a:rPr>
              <a:t>Lernen</a:t>
            </a:r>
            <a:r>
              <a:rPr lang="en-GB" dirty="0">
                <a:solidFill>
                  <a:srgbClr val="0070C0"/>
                </a:solidFill>
              </a:rPr>
              <a:t>/ das ESP / E-Portfolios in </a:t>
            </a:r>
            <a:r>
              <a:rPr lang="en-GB" dirty="0" err="1">
                <a:solidFill>
                  <a:srgbClr val="0070C0"/>
                </a:solidFill>
              </a:rPr>
              <a:t>meinem</a:t>
            </a:r>
            <a:r>
              <a:rPr lang="en-GB" dirty="0">
                <a:solidFill>
                  <a:srgbClr val="0070C0"/>
                </a:solidFill>
              </a:rPr>
              <a:t> </a:t>
            </a:r>
            <a:r>
              <a:rPr lang="en-GB" dirty="0" err="1">
                <a:solidFill>
                  <a:srgbClr val="0070C0"/>
                </a:solidFill>
              </a:rPr>
              <a:t>Unterricht</a:t>
            </a:r>
            <a:r>
              <a:rPr lang="en-GB" dirty="0">
                <a:solidFill>
                  <a:srgbClr val="0070C0"/>
                </a:solidFill>
              </a:rPr>
              <a:t> </a:t>
            </a:r>
            <a:r>
              <a:rPr lang="en-GB" dirty="0" err="1">
                <a:solidFill>
                  <a:srgbClr val="0070C0"/>
                </a:solidFill>
              </a:rPr>
              <a:t>einsetzen</a:t>
            </a:r>
            <a:r>
              <a:rPr lang="en-GB" dirty="0">
                <a:solidFill>
                  <a:srgbClr val="0070C0"/>
                </a:solidFill>
              </a:rPr>
              <a:t>?”</a:t>
            </a:r>
          </a:p>
          <a:p>
            <a:pPr marL="0" indent="0">
              <a:buNone/>
            </a:pPr>
            <a:endParaRPr lang="en-GB" dirty="0">
              <a:solidFill>
                <a:srgbClr val="0070C0"/>
              </a:solidFill>
            </a:endParaRPr>
          </a:p>
          <a:p>
            <a:pPr marL="0" indent="0">
              <a:buNone/>
            </a:pPr>
            <a:endParaRPr lang="en-GB" dirty="0">
              <a:solidFill>
                <a:srgbClr val="0070C0"/>
              </a:solidFill>
            </a:endParaRPr>
          </a:p>
          <a:p>
            <a:pPr marL="0" indent="0">
              <a:buNone/>
            </a:pPr>
            <a:endParaRPr lang="en-GB" dirty="0">
              <a:solidFill>
                <a:srgbClr val="0070C0"/>
              </a:solidFill>
            </a:endParaRPr>
          </a:p>
          <a:p>
            <a:pPr marL="0" indent="0">
              <a:buNone/>
            </a:pPr>
            <a:endParaRPr lang="en-GB" dirty="0">
              <a:solidFill>
                <a:srgbClr val="0070C0"/>
              </a:solidFill>
            </a:endParaRPr>
          </a:p>
        </p:txBody>
      </p:sp>
      <p:pic>
        <p:nvPicPr>
          <p:cNvPr id="5" name="Picture 4">
            <a:extLst>
              <a:ext uri="{FF2B5EF4-FFF2-40B4-BE49-F238E27FC236}">
                <a16:creationId xmlns:a16="http://schemas.microsoft.com/office/drawing/2014/main" id="{E9D55B38-68F0-46F4-9DA0-D54FA77BDF89}"/>
              </a:ext>
            </a:extLst>
          </p:cNvPr>
          <p:cNvPicPr>
            <a:picLocks noChangeAspect="1"/>
          </p:cNvPicPr>
          <p:nvPr/>
        </p:nvPicPr>
        <p:blipFill>
          <a:blip r:embed="rId2"/>
          <a:stretch>
            <a:fillRect/>
          </a:stretch>
        </p:blipFill>
        <p:spPr>
          <a:xfrm>
            <a:off x="404812" y="2296160"/>
            <a:ext cx="11382375" cy="3850640"/>
          </a:xfrm>
          <a:prstGeom prst="rect">
            <a:avLst/>
          </a:prstGeom>
        </p:spPr>
      </p:pic>
    </p:spTree>
    <p:extLst>
      <p:ext uri="{BB962C8B-B14F-4D97-AF65-F5344CB8AC3E}">
        <p14:creationId xmlns:p14="http://schemas.microsoft.com/office/powerpoint/2010/main" val="118419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A79D0-21C0-4CB6-A0D5-D29B6111856C}"/>
              </a:ext>
            </a:extLst>
          </p:cNvPr>
          <p:cNvSpPr>
            <a:spLocks noGrp="1"/>
          </p:cNvSpPr>
          <p:nvPr>
            <p:ph type="ctrTitle"/>
          </p:nvPr>
        </p:nvSpPr>
        <p:spPr>
          <a:xfrm>
            <a:off x="660400" y="538481"/>
            <a:ext cx="10871200" cy="822960"/>
          </a:xfrm>
        </p:spPr>
        <p:txBody>
          <a:bodyPr>
            <a:normAutofit fontScale="90000"/>
          </a:bodyPr>
          <a:lstStyle/>
          <a:p>
            <a:r>
              <a:rPr lang="en-GB" b="1" dirty="0"/>
              <a:t>ZIELE DER FORTBILDUNGSREIHE</a:t>
            </a:r>
          </a:p>
        </p:txBody>
      </p:sp>
      <p:sp>
        <p:nvSpPr>
          <p:cNvPr id="5" name="Subtitle 4">
            <a:extLst>
              <a:ext uri="{FF2B5EF4-FFF2-40B4-BE49-F238E27FC236}">
                <a16:creationId xmlns:a16="http://schemas.microsoft.com/office/drawing/2014/main" id="{96D77B17-1ACE-41CA-BF04-8536676E4BF0}"/>
              </a:ext>
            </a:extLst>
          </p:cNvPr>
          <p:cNvSpPr>
            <a:spLocks noGrp="1"/>
          </p:cNvSpPr>
          <p:nvPr>
            <p:ph type="subTitle" idx="1"/>
          </p:nvPr>
        </p:nvSpPr>
        <p:spPr>
          <a:xfrm>
            <a:off x="660400" y="1361441"/>
            <a:ext cx="10871200" cy="4500879"/>
          </a:xfrm>
        </p:spPr>
        <p:txBody>
          <a:bodyPr>
            <a:normAutofit lnSpcReduction="10000"/>
          </a:bodyPr>
          <a:lstStyle/>
          <a:p>
            <a:pPr algn="l"/>
            <a:endParaRPr lang="en-GB" dirty="0"/>
          </a:p>
          <a:p>
            <a:pPr marL="342900" indent="-342900" algn="l">
              <a:buFont typeface="Arial" panose="020B0604020202020204" pitchFamily="34" charset="0"/>
              <a:buChar char="•"/>
            </a:pPr>
            <a:r>
              <a:rPr lang="en-GB" b="1" dirty="0" err="1"/>
              <a:t>Vorphase</a:t>
            </a:r>
            <a:r>
              <a:rPr lang="en-GB" b="1" dirty="0"/>
              <a:t> </a:t>
            </a:r>
            <a:r>
              <a:rPr lang="en-GB" b="1" dirty="0" err="1"/>
              <a:t>mit</a:t>
            </a:r>
            <a:r>
              <a:rPr lang="en-GB" b="1" dirty="0"/>
              <a:t> </a:t>
            </a:r>
            <a:r>
              <a:rPr lang="en-GB" b="1" dirty="0" err="1"/>
              <a:t>Fragebogen</a:t>
            </a:r>
            <a:r>
              <a:rPr lang="en-GB" b="1" dirty="0"/>
              <a:t>: </a:t>
            </a:r>
            <a:r>
              <a:rPr lang="en-GB" dirty="0"/>
              <a:t>Was </a:t>
            </a:r>
            <a:r>
              <a:rPr lang="en-GB" dirty="0" err="1"/>
              <a:t>bringen</a:t>
            </a:r>
            <a:r>
              <a:rPr lang="en-GB" dirty="0"/>
              <a:t> Sie </a:t>
            </a:r>
            <a:r>
              <a:rPr lang="en-GB" dirty="0" err="1"/>
              <a:t>mit</a:t>
            </a:r>
            <a:r>
              <a:rPr lang="en-GB" dirty="0"/>
              <a:t>? Was </a:t>
            </a:r>
            <a:r>
              <a:rPr lang="en-GB" dirty="0" err="1"/>
              <a:t>möchten</a:t>
            </a:r>
            <a:r>
              <a:rPr lang="en-GB" dirty="0"/>
              <a:t> Sie von </a:t>
            </a:r>
            <a:r>
              <a:rPr lang="en-GB" dirty="0" err="1"/>
              <a:t>uns</a:t>
            </a:r>
            <a:r>
              <a:rPr lang="en-GB" dirty="0"/>
              <a:t> </a:t>
            </a:r>
            <a:r>
              <a:rPr lang="en-GB" dirty="0" err="1"/>
              <a:t>wissen</a:t>
            </a:r>
            <a:r>
              <a:rPr lang="en-GB" dirty="0"/>
              <a:t>? </a:t>
            </a:r>
            <a:r>
              <a:rPr lang="en-GB" dirty="0" err="1"/>
              <a:t>Wohin</a:t>
            </a:r>
            <a:r>
              <a:rPr lang="en-GB" dirty="0"/>
              <a:t> </a:t>
            </a:r>
            <a:r>
              <a:rPr lang="en-GB" dirty="0" err="1"/>
              <a:t>könnte</a:t>
            </a:r>
            <a:r>
              <a:rPr lang="en-GB" dirty="0"/>
              <a:t> es </a:t>
            </a:r>
            <a:r>
              <a:rPr lang="en-GB" dirty="0" err="1"/>
              <a:t>gehen</a:t>
            </a:r>
            <a:r>
              <a:rPr lang="en-GB" dirty="0"/>
              <a:t>?</a:t>
            </a:r>
          </a:p>
          <a:p>
            <a:pPr marL="342900" indent="-342900" algn="l">
              <a:buFont typeface="Arial" panose="020B0604020202020204" pitchFamily="34" charset="0"/>
              <a:buChar char="•"/>
            </a:pPr>
            <a:r>
              <a:rPr lang="en-GB" b="1" dirty="0"/>
              <a:t>Phase 1, </a:t>
            </a:r>
            <a:r>
              <a:rPr lang="en-GB" b="1" dirty="0" err="1"/>
              <a:t>Digitale</a:t>
            </a:r>
            <a:r>
              <a:rPr lang="en-GB" b="1" dirty="0"/>
              <a:t> </a:t>
            </a:r>
            <a:r>
              <a:rPr lang="en-GB" b="1" dirty="0" err="1"/>
              <a:t>Tagung</a:t>
            </a:r>
            <a:r>
              <a:rPr lang="en-GB" b="1" dirty="0"/>
              <a:t>: </a:t>
            </a:r>
            <a:r>
              <a:rPr lang="en-GB" dirty="0" err="1"/>
              <a:t>Grundlagen</a:t>
            </a:r>
            <a:r>
              <a:rPr lang="en-GB" dirty="0"/>
              <a:t> und </a:t>
            </a:r>
            <a:r>
              <a:rPr lang="en-GB" dirty="0" err="1"/>
              <a:t>gemeinsame</a:t>
            </a:r>
            <a:r>
              <a:rPr lang="en-GB" dirty="0"/>
              <a:t> </a:t>
            </a:r>
            <a:r>
              <a:rPr lang="en-GB" dirty="0" err="1"/>
              <a:t>Ausgangspunkte</a:t>
            </a:r>
            <a:r>
              <a:rPr lang="en-GB" dirty="0"/>
              <a:t> </a:t>
            </a:r>
            <a:r>
              <a:rPr lang="en-GB" dirty="0" err="1"/>
              <a:t>erinnern</a:t>
            </a:r>
            <a:r>
              <a:rPr lang="en-GB" dirty="0"/>
              <a:t> und/ </a:t>
            </a:r>
            <a:r>
              <a:rPr lang="en-GB" dirty="0" err="1"/>
              <a:t>oder</a:t>
            </a:r>
            <a:r>
              <a:rPr lang="en-GB" dirty="0"/>
              <a:t> </a:t>
            </a:r>
            <a:r>
              <a:rPr lang="en-GB" dirty="0" err="1"/>
              <a:t>erarbeiten</a:t>
            </a:r>
            <a:r>
              <a:rPr lang="en-GB" dirty="0"/>
              <a:t>: Was hat das </a:t>
            </a:r>
            <a:r>
              <a:rPr lang="en-GB" dirty="0" err="1"/>
              <a:t>Sprachenportfolio</a:t>
            </a:r>
            <a:r>
              <a:rPr lang="en-GB" dirty="0"/>
              <a:t> </a:t>
            </a:r>
            <a:r>
              <a:rPr lang="en-GB" dirty="0" err="1"/>
              <a:t>mit</a:t>
            </a:r>
            <a:r>
              <a:rPr lang="en-GB" dirty="0"/>
              <a:t> </a:t>
            </a:r>
            <a:r>
              <a:rPr lang="en-GB" dirty="0" err="1"/>
              <a:t>autonomem</a:t>
            </a:r>
            <a:r>
              <a:rPr lang="en-GB" dirty="0"/>
              <a:t> </a:t>
            </a:r>
            <a:r>
              <a:rPr lang="en-GB" dirty="0" err="1"/>
              <a:t>Lernen</a:t>
            </a:r>
            <a:r>
              <a:rPr lang="en-GB" dirty="0"/>
              <a:t> </a:t>
            </a:r>
            <a:r>
              <a:rPr lang="en-GB" dirty="0" err="1"/>
              <a:t>zu</a:t>
            </a:r>
            <a:r>
              <a:rPr lang="en-GB" dirty="0"/>
              <a:t> tun? Dazu neu </a:t>
            </a:r>
            <a:r>
              <a:rPr lang="en-GB" dirty="0" err="1"/>
              <a:t>kennenlernen</a:t>
            </a:r>
            <a:r>
              <a:rPr lang="en-GB" dirty="0"/>
              <a:t> und/</a:t>
            </a:r>
            <a:r>
              <a:rPr lang="en-GB" dirty="0" err="1"/>
              <a:t>oder</a:t>
            </a:r>
            <a:r>
              <a:rPr lang="en-GB" dirty="0"/>
              <a:t> </a:t>
            </a:r>
            <a:r>
              <a:rPr lang="en-GB" dirty="0" err="1"/>
              <a:t>erinnern</a:t>
            </a:r>
            <a:r>
              <a:rPr lang="en-GB" dirty="0"/>
              <a:t> und </a:t>
            </a:r>
            <a:r>
              <a:rPr lang="en-GB" dirty="0" err="1"/>
              <a:t>diskutieren</a:t>
            </a:r>
            <a:r>
              <a:rPr lang="en-GB" dirty="0"/>
              <a:t>: </a:t>
            </a:r>
            <a:r>
              <a:rPr lang="en-GB" dirty="0" err="1"/>
              <a:t>Definitionen</a:t>
            </a:r>
            <a:r>
              <a:rPr lang="en-GB" dirty="0"/>
              <a:t> und </a:t>
            </a:r>
            <a:r>
              <a:rPr lang="en-GB" dirty="0" err="1"/>
              <a:t>Geschichte</a:t>
            </a:r>
            <a:r>
              <a:rPr lang="en-GB" dirty="0"/>
              <a:t> des </a:t>
            </a:r>
            <a:r>
              <a:rPr lang="en-GB" dirty="0" err="1"/>
              <a:t>autonomen</a:t>
            </a:r>
            <a:r>
              <a:rPr lang="en-GB" dirty="0"/>
              <a:t> </a:t>
            </a:r>
            <a:r>
              <a:rPr lang="en-GB" dirty="0" err="1"/>
              <a:t>Lernens</a:t>
            </a:r>
            <a:r>
              <a:rPr lang="en-GB" dirty="0"/>
              <a:t>, des </a:t>
            </a:r>
            <a:r>
              <a:rPr lang="en-GB" i="1" dirty="0" err="1"/>
              <a:t>Europäischen</a:t>
            </a:r>
            <a:r>
              <a:rPr lang="en-GB" i="1" dirty="0"/>
              <a:t> </a:t>
            </a:r>
            <a:r>
              <a:rPr lang="en-GB" i="1" dirty="0" err="1"/>
              <a:t>Sprachenportfolios</a:t>
            </a:r>
            <a:r>
              <a:rPr lang="en-GB" i="1" dirty="0"/>
              <a:t> des </a:t>
            </a:r>
            <a:r>
              <a:rPr lang="en-GB" i="1" dirty="0" err="1"/>
              <a:t>Europarats</a:t>
            </a:r>
            <a:r>
              <a:rPr lang="en-GB" i="1" dirty="0"/>
              <a:t> (ESP)</a:t>
            </a:r>
            <a:r>
              <a:rPr lang="en-GB" dirty="0"/>
              <a:t>, </a:t>
            </a:r>
            <a:r>
              <a:rPr lang="en-GB" dirty="0" err="1"/>
              <a:t>neuerer</a:t>
            </a:r>
            <a:r>
              <a:rPr lang="en-GB" dirty="0"/>
              <a:t> </a:t>
            </a:r>
            <a:r>
              <a:rPr lang="en-GB" dirty="0" err="1"/>
              <a:t>digitalerVersionen</a:t>
            </a:r>
            <a:r>
              <a:rPr lang="en-GB" dirty="0"/>
              <a:t> des ESP </a:t>
            </a:r>
            <a:r>
              <a:rPr lang="en-GB" i="1" dirty="0"/>
              <a:t>(</a:t>
            </a:r>
            <a:r>
              <a:rPr lang="en-GB" i="1" dirty="0" err="1"/>
              <a:t>eESPs</a:t>
            </a:r>
            <a:r>
              <a:rPr lang="en-GB" i="1" dirty="0"/>
              <a:t>).</a:t>
            </a:r>
          </a:p>
          <a:p>
            <a:pPr marL="342900" indent="-342900" algn="l">
              <a:buFont typeface="Arial" panose="020B0604020202020204" pitchFamily="34" charset="0"/>
              <a:buChar char="•"/>
            </a:pPr>
            <a:r>
              <a:rPr lang="en-GB" b="1" dirty="0"/>
              <a:t>Phase 2, </a:t>
            </a:r>
            <a:r>
              <a:rPr lang="en-GB" b="1" dirty="0" err="1"/>
              <a:t>Individuelle</a:t>
            </a:r>
            <a:r>
              <a:rPr lang="en-GB" b="1" dirty="0"/>
              <a:t> </a:t>
            </a:r>
            <a:r>
              <a:rPr lang="en-GB" b="1" dirty="0" err="1"/>
              <a:t>Auswahl</a:t>
            </a:r>
            <a:r>
              <a:rPr lang="en-GB" b="1" dirty="0"/>
              <a:t> und </a:t>
            </a:r>
            <a:r>
              <a:rPr lang="en-GB" b="1" dirty="0" err="1"/>
              <a:t>Anwendungsphase</a:t>
            </a:r>
            <a:r>
              <a:rPr lang="en-GB" b="1" dirty="0"/>
              <a:t>, </a:t>
            </a:r>
            <a:r>
              <a:rPr lang="en-GB" b="1" dirty="0" err="1"/>
              <a:t>gemeinsame</a:t>
            </a:r>
            <a:r>
              <a:rPr lang="en-GB" b="1" dirty="0"/>
              <a:t> </a:t>
            </a:r>
            <a:r>
              <a:rPr lang="en-GB" b="1" dirty="0" err="1"/>
              <a:t>Kommunikationsphase</a:t>
            </a:r>
            <a:r>
              <a:rPr lang="en-GB" b="1" dirty="0"/>
              <a:t>. </a:t>
            </a:r>
            <a:r>
              <a:rPr lang="en-GB" dirty="0"/>
              <a:t>Dazu </a:t>
            </a:r>
            <a:r>
              <a:rPr lang="en-GB" dirty="0" err="1"/>
              <a:t>als</a:t>
            </a:r>
            <a:r>
              <a:rPr lang="en-GB" dirty="0"/>
              <a:t> </a:t>
            </a:r>
            <a:r>
              <a:rPr lang="en-GB" dirty="0" err="1"/>
              <a:t>gemeinsames</a:t>
            </a:r>
            <a:r>
              <a:rPr lang="en-GB" dirty="0"/>
              <a:t> </a:t>
            </a:r>
            <a:r>
              <a:rPr lang="en-GB" dirty="0" err="1"/>
              <a:t>Kommunikationsforum</a:t>
            </a:r>
            <a:r>
              <a:rPr lang="en-GB" dirty="0"/>
              <a:t> das </a:t>
            </a:r>
            <a:r>
              <a:rPr lang="en-GB" i="1" dirty="0"/>
              <a:t>Forum</a:t>
            </a:r>
            <a:r>
              <a:rPr lang="en-GB" dirty="0"/>
              <a:t> des </a:t>
            </a:r>
            <a:r>
              <a:rPr lang="en-GB" i="1" dirty="0" err="1"/>
              <a:t>Europäischen</a:t>
            </a:r>
            <a:r>
              <a:rPr lang="en-GB" i="1" dirty="0"/>
              <a:t> </a:t>
            </a:r>
            <a:r>
              <a:rPr lang="en-GB" i="1" dirty="0" err="1"/>
              <a:t>Sprachenzentrums</a:t>
            </a:r>
            <a:r>
              <a:rPr lang="en-GB" i="1" dirty="0"/>
              <a:t> des </a:t>
            </a:r>
            <a:r>
              <a:rPr lang="en-GB" i="1" dirty="0" err="1"/>
              <a:t>Europarats</a:t>
            </a:r>
            <a:r>
              <a:rPr lang="en-GB" i="1" dirty="0"/>
              <a:t> (ECML) </a:t>
            </a:r>
            <a:r>
              <a:rPr lang="en-GB" dirty="0" err="1"/>
              <a:t>nutzen</a:t>
            </a:r>
            <a:r>
              <a:rPr lang="en-GB" dirty="0"/>
              <a:t>.</a:t>
            </a:r>
          </a:p>
          <a:p>
            <a:pPr marL="342900" indent="-342900" algn="l">
              <a:buFont typeface="Arial" panose="020B0604020202020204" pitchFamily="34" charset="0"/>
              <a:buChar char="•"/>
            </a:pPr>
            <a:r>
              <a:rPr lang="en-GB" b="1" dirty="0"/>
              <a:t>Phase 3, </a:t>
            </a:r>
            <a:r>
              <a:rPr lang="en-GB" b="1" dirty="0" err="1"/>
              <a:t>Erreichtes</a:t>
            </a:r>
            <a:r>
              <a:rPr lang="en-GB" b="1" dirty="0"/>
              <a:t> </a:t>
            </a:r>
            <a:r>
              <a:rPr lang="en-GB" b="1" dirty="0" err="1"/>
              <a:t>weiterentwickeln</a:t>
            </a:r>
            <a:r>
              <a:rPr lang="en-GB" b="1" dirty="0"/>
              <a:t>: </a:t>
            </a:r>
            <a:r>
              <a:rPr lang="en-GB" dirty="0" err="1"/>
              <a:t>Präsenztagung</a:t>
            </a:r>
            <a:r>
              <a:rPr lang="en-GB" dirty="0"/>
              <a:t> </a:t>
            </a:r>
            <a:r>
              <a:rPr lang="en-GB" dirty="0" err="1"/>
              <a:t>zur</a:t>
            </a:r>
            <a:r>
              <a:rPr lang="en-GB" dirty="0"/>
              <a:t> </a:t>
            </a:r>
            <a:r>
              <a:rPr lang="en-GB" dirty="0" err="1"/>
              <a:t>Präsentation</a:t>
            </a:r>
            <a:r>
              <a:rPr lang="en-GB" dirty="0"/>
              <a:t>,  Reflexion, </a:t>
            </a:r>
            <a:r>
              <a:rPr lang="en-GB" dirty="0" err="1"/>
              <a:t>Diskussion</a:t>
            </a:r>
            <a:r>
              <a:rPr lang="en-GB" dirty="0"/>
              <a:t> und </a:t>
            </a:r>
            <a:r>
              <a:rPr lang="en-GB" dirty="0" err="1"/>
              <a:t>Weiterentwicklung</a:t>
            </a:r>
            <a:r>
              <a:rPr lang="en-GB" dirty="0"/>
              <a:t> </a:t>
            </a:r>
            <a:r>
              <a:rPr lang="en-GB" dirty="0" err="1"/>
              <a:t>für</a:t>
            </a:r>
            <a:r>
              <a:rPr lang="en-GB" dirty="0"/>
              <a:t> </a:t>
            </a:r>
            <a:r>
              <a:rPr lang="en-GB" dirty="0" err="1"/>
              <a:t>konkrete</a:t>
            </a:r>
            <a:r>
              <a:rPr lang="en-GB" dirty="0"/>
              <a:t> </a:t>
            </a:r>
            <a:r>
              <a:rPr lang="en-GB" dirty="0" err="1"/>
              <a:t>Anwendungen</a:t>
            </a:r>
            <a:r>
              <a:rPr lang="en-GB" dirty="0"/>
              <a:t>.</a:t>
            </a:r>
          </a:p>
          <a:p>
            <a:pPr marL="342900" indent="-342900" algn="l">
              <a:buFont typeface="Arial" panose="020B0604020202020204" pitchFamily="34" charset="0"/>
              <a:buChar char="•"/>
            </a:pPr>
            <a:endParaRPr lang="en-GB" dirty="0"/>
          </a:p>
          <a:p>
            <a:pPr algn="l"/>
            <a:endParaRPr lang="en-GB" dirty="0"/>
          </a:p>
          <a:p>
            <a:pPr algn="l"/>
            <a:endParaRPr lang="en-GB" dirty="0"/>
          </a:p>
        </p:txBody>
      </p:sp>
    </p:spTree>
    <p:extLst>
      <p:ext uri="{BB962C8B-B14F-4D97-AF65-F5344CB8AC3E}">
        <p14:creationId xmlns:p14="http://schemas.microsoft.com/office/powerpoint/2010/main" val="3211843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3962</Words>
  <Application>Microsoft Office PowerPoint</Application>
  <PresentationFormat>Widescreen</PresentationFormat>
  <Paragraphs>476</Paragraphs>
  <Slides>68</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Calibri Light</vt:lpstr>
      <vt:lpstr>Roboto</vt:lpstr>
      <vt:lpstr>StarSymbol</vt:lpstr>
      <vt:lpstr>Symbol</vt:lpstr>
      <vt:lpstr>Wingdings</vt:lpstr>
      <vt:lpstr>Wingdings 3</vt:lpstr>
      <vt:lpstr>Office Theme</vt:lpstr>
      <vt:lpstr>Lernerautonomie und Selbstgesteuertes Lernen (Einführung) </vt:lpstr>
      <vt:lpstr>Überblick</vt:lpstr>
      <vt:lpstr>ERGEBNISSE DER UMFRAGE </vt:lpstr>
      <vt:lpstr>PowerPoint Presentation</vt:lpstr>
      <vt:lpstr>PowerPoint Presentation</vt:lpstr>
      <vt:lpstr>PowerPoint Presentation</vt:lpstr>
      <vt:lpstr>PowerPoint Presentation</vt:lpstr>
      <vt:lpstr>PowerPoint Presentation</vt:lpstr>
      <vt:lpstr>ZIELE DER FORTBILDUNGSREIHE</vt:lpstr>
      <vt:lpstr>WAS SAGT DIE THEORIE? </vt:lpstr>
      <vt:lpstr>PowerPoint Presentation</vt:lpstr>
      <vt:lpstr>PowerPoint Presentation</vt:lpstr>
      <vt:lpstr>Autonomie-Versionen</vt:lpstr>
      <vt:lpstr>Autonomie-Versionen: Situativ und technizistisch</vt:lpstr>
      <vt:lpstr>Autonomie-Versionen: Handlungstheoretisch</vt:lpstr>
      <vt:lpstr>Autonomie-Versionen: Strategisch-Technisch</vt:lpstr>
      <vt:lpstr>Autonomie-Versionen: Entwicklungspsychologisch</vt:lpstr>
      <vt:lpstr>Ein dynamisches Autonomiemodell (Tassinari, 2010) </vt:lpstr>
      <vt:lpstr>Was bedeutet Reflexion?</vt:lpstr>
      <vt:lpstr>UMSETZUNGS-MÖGLICHKEITEN </vt:lpstr>
      <vt:lpstr>Lernstrategien trainieren</vt:lpstr>
      <vt:lpstr>Stationenlernen (NILS.BERNSTEIN@UNI -HAMBURG.DE STATIONENLERNEN ALS MÖGLICHKEIT DER BINNENDIFFERENZIERUNG, 5.Bremer Symposion, 2015)  Station Wortschatz, Übung 1</vt:lpstr>
      <vt:lpstr>Stationenlernen (Station Wortschatz, Übung 2)</vt:lpstr>
      <vt:lpstr>Lerntagebuch</vt:lpstr>
      <vt:lpstr>Projektlernen</vt:lpstr>
      <vt:lpstr>Tandemlernen</vt:lpstr>
      <vt:lpstr>Tutorenprogramm</vt:lpstr>
      <vt:lpstr>Sprachlernberatung Beispiel Potsdam (ZESSKO)</vt:lpstr>
      <vt:lpstr>Sprachlernberatung, Illustration</vt:lpstr>
      <vt:lpstr>Fragen für die Gruppendiskussion</vt:lpstr>
      <vt:lpstr>            Und nun zum  Europäischen Sprachenportfolio </vt:lpstr>
      <vt:lpstr>POLITISCHE ZIELE DES GEMEINSAMEN EUROPÄISCHEN REFERENZRAHMENS  </vt:lpstr>
      <vt:lpstr>Die Prinzipien der Lerntheorie, die den GER und mit ihm das ESP beeinflusst haben: </vt:lpstr>
      <vt:lpstr>Kompetenzorientierung kombiniert mit autonomem Lernen</vt:lpstr>
      <vt:lpstr>Der Paradigmenwechsel</vt:lpstr>
      <vt:lpstr>Die Prinzipien des ESP</vt:lpstr>
      <vt:lpstr>    Die verbindlichen Elemente des ESP</vt:lpstr>
      <vt:lpstr>Neue Rollen für Lehrende und Lernende</vt:lpstr>
      <vt:lpstr>Ein Vergleich </vt:lpstr>
      <vt:lpstr>EPOS: Funktionen </vt:lpstr>
      <vt:lpstr>Arbeiten mit EPOS – Beispielszenario</vt:lpstr>
      <vt:lpstr>PowerPoint Presentation</vt:lpstr>
      <vt:lpstr>PowerPoint Presentation</vt:lpstr>
      <vt:lpstr>  Selbstevaluierungstool des ECML  </vt:lpstr>
      <vt:lpstr>Beispielprofil einer Sprachlernerin </vt:lpstr>
      <vt:lpstr>PowerPoint Presentation</vt:lpstr>
      <vt:lpstr>E-Portfolios am Beispiel von OneNote und Mahara </vt:lpstr>
      <vt:lpstr>Überblick</vt:lpstr>
      <vt:lpstr>Warum ein E-Portfolio?</vt:lpstr>
      <vt:lpstr>Warum ein ePortfolio benutzen??</vt:lpstr>
      <vt:lpstr>E-Portfolio Funktionen</vt:lpstr>
      <vt:lpstr>PowerPoint Presentation</vt:lpstr>
      <vt:lpstr>EPOS benutzen</vt:lpstr>
      <vt:lpstr>Ein neues ePortfolio entwickeln (epos-bridge) </vt:lpstr>
      <vt:lpstr>PowerPoint Presentation</vt:lpstr>
      <vt:lpstr>PowerPoint Presentation</vt:lpstr>
      <vt:lpstr>Selbstreguliertes Lernen </vt:lpstr>
      <vt:lpstr>Lernzyklus angewendet auf das ESP</vt:lpstr>
      <vt:lpstr>OneNote Office 365</vt:lpstr>
      <vt:lpstr>Die OneNote-Vorlage für ein ePortfolio</vt:lpstr>
      <vt:lpstr>Lernen mit dem OneNote ePortfolio</vt:lpstr>
      <vt:lpstr>Ergebnisse der Workshops zum Portfolio “EPOS-Brücke (Armenien, 2018; Montenegro, 2019)</vt:lpstr>
      <vt:lpstr>   </vt:lpstr>
      <vt:lpstr>E-Portfolios zur Unterstützung sprachlichen Lernens | I.Wanner (2021)</vt:lpstr>
      <vt:lpstr>PowerPoint Presentation</vt:lpstr>
      <vt:lpstr>PowerPoint Presentation</vt:lpstr>
      <vt:lpstr>Themen für die Diskussion in den Arbeitsgruppen</vt:lpstr>
      <vt:lpstr>Gruppenergebnisse und Aufgaben für Phase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Friedrich</dc:creator>
  <cp:lastModifiedBy>Maria-Luisa.Perez-Cavana</cp:lastModifiedBy>
  <cp:revision>33</cp:revision>
  <dcterms:created xsi:type="dcterms:W3CDTF">2020-01-08T10:10:35Z</dcterms:created>
  <dcterms:modified xsi:type="dcterms:W3CDTF">2021-10-01T06:16:20Z</dcterms:modified>
</cp:coreProperties>
</file>