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899" r:id="rId2"/>
    <p:sldId id="900" r:id="rId3"/>
    <p:sldId id="901" r:id="rId4"/>
    <p:sldId id="432" r:id="rId5"/>
    <p:sldId id="737" r:id="rId6"/>
    <p:sldId id="869" r:id="rId7"/>
    <p:sldId id="849" r:id="rId8"/>
    <p:sldId id="874" r:id="rId9"/>
    <p:sldId id="877" r:id="rId10"/>
    <p:sldId id="878" r:id="rId11"/>
    <p:sldId id="881" r:id="rId12"/>
    <p:sldId id="885" r:id="rId13"/>
    <p:sldId id="884" r:id="rId14"/>
    <p:sldId id="887" r:id="rId15"/>
    <p:sldId id="888" r:id="rId16"/>
    <p:sldId id="872" r:id="rId17"/>
  </p:sldIdLst>
  <p:sldSz cx="9144000" cy="6858000" type="screen4x3"/>
  <p:notesSz cx="6662738" cy="98663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8FCD6"/>
    <a:srgbClr val="FFCCFF"/>
    <a:srgbClr val="CCFFFF"/>
    <a:srgbClr val="FF00FF"/>
    <a:srgbClr val="66CCFF"/>
    <a:srgbClr val="7F0000"/>
    <a:srgbClr val="FFCC99"/>
    <a:srgbClr val="FFCC66"/>
    <a:srgbClr val="7E7E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50" autoAdjust="0"/>
    <p:restoredTop sz="28094" autoAdjust="0"/>
  </p:normalViewPr>
  <p:slideViewPr>
    <p:cSldViewPr>
      <p:cViewPr varScale="1">
        <p:scale>
          <a:sx n="22" d="100"/>
          <a:sy n="22" d="100"/>
        </p:scale>
        <p:origin x="2586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-1974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76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 altLang="fr-FR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5075" y="0"/>
            <a:ext cx="28876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fr-FR" altLang="fr-FR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2600"/>
            <a:ext cx="28876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 altLang="fr-FR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5075" y="9372600"/>
            <a:ext cx="28876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E29CA5C-0524-4C50-8551-3E1C7C50D50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87351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76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 altLang="fr-FR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5075" y="0"/>
            <a:ext cx="28876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fr-FR" altLang="fr-FR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65188" y="739775"/>
            <a:ext cx="4933950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9000" y="4686300"/>
            <a:ext cx="4884738" cy="444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8876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 altLang="fr-FR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5075" y="9372600"/>
            <a:ext cx="28876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4A053D0-2A02-404D-8EE1-158F5D42D7D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786289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Association </a:t>
            </a:r>
            <a:r>
              <a:rPr lang="fr-FR" dirty="0" err="1" smtClean="0"/>
              <a:t>founded</a:t>
            </a:r>
            <a:r>
              <a:rPr lang="fr-FR" dirty="0" smtClean="0"/>
              <a:t> in 2001, </a:t>
            </a:r>
            <a:r>
              <a:rPr lang="fr-FR" dirty="0" err="1" smtClean="0"/>
              <a:t>after</a:t>
            </a:r>
            <a:r>
              <a:rPr lang="fr-FR" dirty="0" smtClean="0"/>
              <a:t> the </a:t>
            </a:r>
            <a:r>
              <a:rPr lang="fr-FR" dirty="0" err="1" smtClean="0"/>
              <a:t>most</a:t>
            </a:r>
            <a:r>
              <a:rPr lang="fr-FR" dirty="0" smtClean="0"/>
              <a:t> important éveil aux langues / </a:t>
            </a:r>
            <a:r>
              <a:rPr lang="fr-FR" dirty="0" err="1" smtClean="0"/>
              <a:t>awakening</a:t>
            </a:r>
            <a:r>
              <a:rPr lang="fr-FR" dirty="0" smtClean="0"/>
              <a:t> to </a:t>
            </a:r>
            <a:r>
              <a:rPr lang="fr-FR" dirty="0" err="1" smtClean="0"/>
              <a:t>languages</a:t>
            </a:r>
            <a:r>
              <a:rPr lang="fr-FR" dirty="0" smtClean="0"/>
              <a:t> </a:t>
            </a:r>
            <a:r>
              <a:rPr lang="fr-FR" dirty="0" err="1" smtClean="0"/>
              <a:t>European</a:t>
            </a:r>
            <a:r>
              <a:rPr lang="fr-FR" dirty="0" smtClean="0"/>
              <a:t> program, </a:t>
            </a:r>
          </a:p>
          <a:p>
            <a:r>
              <a:rPr lang="fr-FR" dirty="0" smtClean="0"/>
              <a:t>&gt;&gt; </a:t>
            </a:r>
            <a:r>
              <a:rPr lang="fr-FR" dirty="0" err="1" smtClean="0"/>
              <a:t>called</a:t>
            </a:r>
            <a:r>
              <a:rPr lang="fr-FR" dirty="0" smtClean="0"/>
              <a:t> EVLANG.</a:t>
            </a:r>
          </a:p>
          <a:p>
            <a:r>
              <a:rPr lang="fr-FR" dirty="0" smtClean="0"/>
              <a:t>Eveil aux langues </a:t>
            </a:r>
            <a:r>
              <a:rPr lang="fr-FR" dirty="0" err="1" smtClean="0"/>
              <a:t>is</a:t>
            </a:r>
            <a:r>
              <a:rPr lang="fr-FR" dirty="0" smtClean="0"/>
              <a:t> one of the </a:t>
            </a:r>
            <a:r>
              <a:rPr lang="fr-FR" dirty="0" err="1" smtClean="0"/>
              <a:t>so</a:t>
            </a:r>
            <a:r>
              <a:rPr lang="fr-FR" dirty="0" smtClean="0"/>
              <a:t> </a:t>
            </a:r>
            <a:r>
              <a:rPr lang="fr-FR" dirty="0" err="1" smtClean="0"/>
              <a:t>called</a:t>
            </a:r>
            <a:r>
              <a:rPr lang="fr-FR" dirty="0" smtClean="0"/>
              <a:t> </a:t>
            </a:r>
            <a:r>
              <a:rPr lang="fr-FR" dirty="0" err="1" smtClean="0"/>
              <a:t>pluralistic</a:t>
            </a:r>
            <a:r>
              <a:rPr lang="fr-FR" dirty="0" smtClean="0"/>
              <a:t> </a:t>
            </a:r>
            <a:r>
              <a:rPr lang="fr-FR" dirty="0" err="1" smtClean="0"/>
              <a:t>approaches</a:t>
            </a:r>
            <a:r>
              <a:rPr lang="fr-FR" dirty="0" smtClean="0"/>
              <a:t>.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053D0-2A02-404D-8EE1-158F5D42D7DA}" type="slidenum">
              <a:rPr lang="fr-FR" altLang="fr-FR" smtClean="0"/>
              <a:pPr/>
              <a:t>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422891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Au Canada : 4 projets en cours, </a:t>
            </a:r>
          </a:p>
          <a:p>
            <a:r>
              <a:rPr lang="fr-FR" dirty="0" smtClean="0"/>
              <a:t>Traitant des migrants, des autochtones, avec des mots clés tels que : albums multilingues, </a:t>
            </a:r>
            <a:r>
              <a:rPr lang="fr-FR" dirty="0" err="1" smtClean="0"/>
              <a:t>multilitéracie</a:t>
            </a:r>
            <a:r>
              <a:rPr lang="fr-FR" dirty="0" smtClean="0"/>
              <a:t>, </a:t>
            </a:r>
            <a:r>
              <a:rPr lang="fr-FR" dirty="0" err="1" smtClean="0"/>
              <a:t>multimodalité</a:t>
            </a:r>
            <a:r>
              <a:rPr lang="fr-FR" dirty="0" smtClean="0"/>
              <a:t>,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théatre</a:t>
            </a:r>
            <a:r>
              <a:rPr lang="fr-FR" baseline="0" dirty="0" smtClean="0"/>
              <a:t>, activités scolaires et extrascolaires, formation des enseignants, histoires familiales, échec scolaire…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&gt;&gt; Le réseau </a:t>
            </a:r>
            <a:r>
              <a:rPr lang="en-US" dirty="0" smtClean="0"/>
              <a:t>DELANOBA (“Le </a:t>
            </a:r>
            <a:r>
              <a:rPr lang="en-US" dirty="0" err="1" smtClean="0"/>
              <a:t>développement</a:t>
            </a:r>
            <a:r>
              <a:rPr lang="en-US" dirty="0" smtClean="0"/>
              <a:t> de </a:t>
            </a:r>
            <a:r>
              <a:rPr lang="en-US" dirty="0" err="1" smtClean="0"/>
              <a:t>l’éveil</a:t>
            </a:r>
            <a:r>
              <a:rPr lang="en-US" dirty="0" smtClean="0"/>
              <a:t> aux </a:t>
            </a:r>
            <a:r>
              <a:rPr lang="en-US" dirty="0" err="1" smtClean="0"/>
              <a:t>langues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les pays Nordiques et </a:t>
            </a:r>
            <a:r>
              <a:rPr lang="en-US" dirty="0" err="1" smtClean="0"/>
              <a:t>baltes</a:t>
            </a:r>
            <a:r>
              <a:rPr lang="en-US" dirty="0" smtClean="0"/>
              <a:t>”, 2013-2016) </a:t>
            </a:r>
            <a:r>
              <a:rPr lang="en-US" dirty="0" err="1" smtClean="0"/>
              <a:t>soutenu</a:t>
            </a:r>
            <a:r>
              <a:rPr lang="en-US" dirty="0" smtClean="0"/>
              <a:t> par le </a:t>
            </a:r>
            <a:r>
              <a:rPr lang="en-US" dirty="0" err="1" smtClean="0"/>
              <a:t>Conseil</a:t>
            </a:r>
            <a:r>
              <a:rPr lang="en-US" dirty="0" smtClean="0"/>
              <a:t> des ministers </a:t>
            </a:r>
            <a:r>
              <a:rPr lang="en-US" dirty="0" err="1" smtClean="0"/>
              <a:t>nordique</a:t>
            </a:r>
            <a:r>
              <a:rPr lang="en-US" dirty="0" smtClean="0"/>
              <a:t>, et </a:t>
            </a:r>
            <a:r>
              <a:rPr lang="en-US" dirty="0" err="1" smtClean="0"/>
              <a:t>coordonné</a:t>
            </a:r>
            <a:r>
              <a:rPr lang="en-US" dirty="0" smtClean="0"/>
              <a:t> par Petra </a:t>
            </a:r>
            <a:r>
              <a:rPr lang="en-US" dirty="0" err="1" smtClean="0"/>
              <a:t>Daryai</a:t>
            </a:r>
            <a:r>
              <a:rPr lang="en-US" dirty="0" smtClean="0"/>
              <a:t>-Hansen 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&gt;&gt; France : plusieurs initiatives surtout universitaires, impliquant des praticiens: représentations du multi-/plurilinguisme</a:t>
            </a:r>
            <a:r>
              <a:rPr lang="fr-FR" baseline="0" dirty="0" smtClean="0"/>
              <a:t> à l’école / pratiques professionnelles dans des classes multilingues / jeunes enfants migrants présentant des troubles de la communication </a:t>
            </a:r>
            <a:r>
              <a:rPr lang="en-US" dirty="0" smtClean="0"/>
              <a:t>/ </a:t>
            </a:r>
            <a:r>
              <a:rPr lang="en-US" dirty="0" err="1" smtClean="0"/>
              <a:t>plurilinguisme</a:t>
            </a:r>
            <a:r>
              <a:rPr lang="en-US" dirty="0" smtClean="0"/>
              <a:t> et </a:t>
            </a:r>
            <a:r>
              <a:rPr lang="en-US" dirty="0" err="1" smtClean="0"/>
              <a:t>matières</a:t>
            </a:r>
            <a:r>
              <a:rPr lang="en-US" dirty="0" smtClean="0"/>
              <a:t> </a:t>
            </a:r>
            <a:r>
              <a:rPr lang="en-US" dirty="0" err="1" smtClean="0"/>
              <a:t>scolaires</a:t>
            </a:r>
            <a:r>
              <a:rPr lang="en-US" dirty="0" smtClean="0"/>
              <a:t> – par </a:t>
            </a:r>
            <a:r>
              <a:rPr lang="en-US" dirty="0" err="1" smtClean="0"/>
              <a:t>exemple</a:t>
            </a:r>
            <a:r>
              <a:rPr lang="en-US" dirty="0" smtClean="0"/>
              <a:t> les </a:t>
            </a:r>
            <a:r>
              <a:rPr lang="en-US" dirty="0" err="1" smtClean="0"/>
              <a:t>mathématiques</a:t>
            </a:r>
            <a:r>
              <a:rPr lang="en-US" dirty="0" smtClean="0"/>
              <a:t>…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lang="fr-FR" dirty="0" smtClean="0"/>
          </a:p>
          <a:p>
            <a:r>
              <a:rPr lang="fr-FR" dirty="0" smtClean="0"/>
              <a:t>&gt;&gt; Portugal,</a:t>
            </a:r>
            <a:r>
              <a:rPr lang="fr-FR" baseline="0" dirty="0" smtClean="0"/>
              <a:t> Université d’Aveiro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</a:t>
            </a:r>
            <a:r>
              <a:rPr lang="en-US" dirty="0" err="1" smtClean="0"/>
              <a:t>intercomprehension</a:t>
            </a:r>
            <a:r>
              <a:rPr lang="en-US" dirty="0" smtClean="0"/>
              <a:t> </a:t>
            </a:r>
            <a:r>
              <a:rPr lang="en-US" dirty="0" err="1" smtClean="0"/>
              <a:t>comme</a:t>
            </a:r>
            <a:r>
              <a:rPr lang="en-US" dirty="0" smtClean="0"/>
              <a:t> approches </a:t>
            </a:r>
            <a:r>
              <a:rPr lang="en-US" dirty="0" err="1" smtClean="0"/>
              <a:t>curriculaire</a:t>
            </a:r>
            <a:r>
              <a:rPr lang="en-US" dirty="0" smtClean="0"/>
              <a:t> à </a:t>
            </a:r>
            <a:r>
              <a:rPr lang="en-US" dirty="0" err="1" smtClean="0"/>
              <a:t>l’école</a:t>
            </a:r>
            <a:r>
              <a:rPr lang="en-US" dirty="0" smtClean="0"/>
              <a:t> </a:t>
            </a:r>
            <a:r>
              <a:rPr lang="en-US" dirty="0" err="1" smtClean="0"/>
              <a:t>primaire</a:t>
            </a:r>
            <a:r>
              <a:rPr lang="en-US" dirty="0" smtClean="0"/>
              <a:t> / </a:t>
            </a:r>
            <a:r>
              <a:rPr lang="fr-FR" dirty="0" smtClean="0"/>
              <a:t>les  représentations d’enseignants par rapport à un travail pédagogique avec les LCO dans les écoles  portugaises (équipe de recherche d'Aveiro et de Hambourg)</a:t>
            </a:r>
            <a:r>
              <a:rPr lang="fr-FR" baseline="0" dirty="0" smtClean="0"/>
              <a:t> / pratiques de </a:t>
            </a:r>
            <a:r>
              <a:rPr lang="fr-FR" baseline="0" dirty="0" err="1" smtClean="0"/>
              <a:t>littéracie</a:t>
            </a:r>
            <a:r>
              <a:rPr lang="fr-FR" baseline="0" dirty="0" smtClean="0"/>
              <a:t> multilingue / méta-analyse portant sur 40 mémoires de master.</a:t>
            </a:r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053D0-2A02-404D-8EE1-158F5D42D7DA}" type="slidenum">
              <a:rPr lang="fr-FR" altLang="fr-FR" smtClean="0"/>
              <a:pPr/>
              <a:t>10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415402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i="1" dirty="0" smtClean="0"/>
              <a:t>…</a:t>
            </a:r>
          </a:p>
          <a:p>
            <a:r>
              <a:rPr lang="fr-FR" dirty="0" smtClean="0"/>
              <a:t>&gt;&gt;</a:t>
            </a:r>
            <a:r>
              <a:rPr lang="fr-FR" baseline="0" dirty="0" smtClean="0"/>
              <a:t> Nous passons à présent à la formation des enseignants, en commençant à nouveau par les initiatives des autorités éducatives.</a:t>
            </a:r>
          </a:p>
          <a:p>
            <a:r>
              <a:rPr lang="fr-FR" baseline="0" dirty="0" smtClean="0"/>
              <a:t>&gt;&gt; Notons qu’il est souvent difficile, ici aussi, de distinguer entre initiatives des autorités éducatives et, disons, des institutions d’enseignement supérieur. </a:t>
            </a:r>
          </a:p>
          <a:p>
            <a:r>
              <a:rPr lang="fr-FR" baseline="0" dirty="0" smtClean="0"/>
              <a:t>En Suisse, la plupart des HEP ont introduit l’éveil aux langues dans leur programme de formation. Mais il faudrait savoir dans quelle mesure cela répond à une demande des autorités éducatives cantonales.</a:t>
            </a:r>
          </a:p>
          <a:p>
            <a:r>
              <a:rPr lang="fr-FR" baseline="0" dirty="0" smtClean="0"/>
              <a:t>C’est clairement le cas au Tessin.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053D0-2A02-404D-8EE1-158F5D42D7DA}" type="slidenum">
              <a:rPr lang="fr-FR" altLang="fr-FR" smtClean="0"/>
              <a:pPr/>
              <a:t>11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326679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&gt;&gt; En </a:t>
            </a:r>
            <a:r>
              <a:rPr lang="fr-FR" dirty="0" err="1" smtClean="0"/>
              <a:t>Fance</a:t>
            </a:r>
            <a:r>
              <a:rPr lang="fr-FR" dirty="0" smtClean="0"/>
              <a:t>: une</a:t>
            </a:r>
            <a:r>
              <a:rPr lang="fr-FR" baseline="0" dirty="0" smtClean="0"/>
              <a:t> formation continue en ligne appelée « </a:t>
            </a:r>
            <a:r>
              <a:rPr lang="fr-FR" baseline="0" dirty="0" err="1" smtClean="0"/>
              <a:t>M@gistère</a:t>
            </a:r>
            <a:r>
              <a:rPr lang="fr-FR" baseline="0" dirty="0" smtClean="0"/>
              <a:t> » (magistère) a été mise en place par le Ministère. 6 cours ayant à voir avec l’éducation inclusive / le plurilinguisme ont été élaborés par des équipes régionales. Parallèlement, on note un accroissement des propositions de formation en présentiel impliquant l’éveil aux langues.</a:t>
            </a:r>
            <a:endParaRPr lang="fr-FR" dirty="0" smtClean="0"/>
          </a:p>
          <a:p>
            <a:r>
              <a:rPr lang="fr-FR" dirty="0" smtClean="0"/>
              <a:t>&gt;&gt;Au Luxembourg, des formations continues sont mises en place sur des thèmes divers</a:t>
            </a:r>
            <a:r>
              <a:rPr lang="fr-FR" baseline="0" dirty="0" smtClean="0"/>
              <a:t> tels que « les sacs d’histoire », les langues de la famille, le « voyage au pays des langues », « mon village multilingue »</a:t>
            </a:r>
            <a:endParaRPr lang="fr-FR" dirty="0" smtClean="0"/>
          </a:p>
          <a:p>
            <a:r>
              <a:rPr lang="fr-FR" dirty="0" smtClean="0"/>
              <a:t>&gt;&gt;En Galice: Une unité d’enseignement concernant l’Eveil aux langues dans la formation initiale des enseignants de maternelle. Les étudiants élaborent des séquences incluant de nombreuses langues connues et non connues : catalan, basque, portugais, français, anglais, italien, allemand, arabe, chinois, espagnol langue des signes espagnole et Braille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053D0-2A02-404D-8EE1-158F5D42D7DA}" type="slidenum">
              <a:rPr lang="fr-FR" altLang="fr-FR" smtClean="0"/>
              <a:pPr/>
              <a:t>12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392821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…</a:t>
            </a:r>
          </a:p>
          <a:p>
            <a:r>
              <a:rPr lang="fr-FR" dirty="0" smtClean="0"/>
              <a:t>Nous restons dans le domaine de la formation des enseignants, et nous intéressons cette fois aux initiatives ne</a:t>
            </a:r>
            <a:r>
              <a:rPr lang="fr-FR" baseline="0" dirty="0" smtClean="0"/>
              <a:t> venant pas des autorités éducatives. </a:t>
            </a:r>
            <a:endParaRPr lang="fr-FR" dirty="0" smtClean="0"/>
          </a:p>
          <a:p>
            <a:r>
              <a:rPr lang="fr-FR" dirty="0" smtClean="0"/>
              <a:t>&gt;&gt;Nous </a:t>
            </a:r>
            <a:r>
              <a:rPr lang="fr-FR" baseline="0" dirty="0" smtClean="0"/>
              <a:t>commencerons par une surprise (du moins pour nous):</a:t>
            </a:r>
          </a:p>
          <a:p>
            <a:r>
              <a:rPr lang="fr-FR" baseline="0" dirty="0" smtClean="0"/>
              <a:t>Il faut que nous sachions maintenant, à cette étape du développement de l’éveil aux langues, qu’il existe des initiatives que nous pouvons découvrir incidemment. C’était le cas quand Brigitte Gerber a animé un atelier du CELV en Belgique néerlandophone en avril dernier, dans le cadre du projet « Classes multilingues ». Elle a rencontré des représentants de deux projets universitaires ayant des points communs avec l’éveil aux langues.</a:t>
            </a:r>
          </a:p>
          <a:p>
            <a:r>
              <a:rPr lang="fr-FR" baseline="0" dirty="0" smtClean="0"/>
              <a:t>C’est particulièrement vrai pour le projet « </a:t>
            </a:r>
            <a:r>
              <a:rPr lang="fr-FR" baseline="0" dirty="0" err="1" smtClean="0"/>
              <a:t>metrotaal</a:t>
            </a:r>
            <a:r>
              <a:rPr lang="fr-FR" baseline="0" dirty="0" smtClean="0"/>
              <a:t> / </a:t>
            </a:r>
            <a:r>
              <a:rPr lang="fr-FR" baseline="0" dirty="0" err="1" smtClean="0"/>
              <a:t>validiv</a:t>
            </a:r>
            <a:r>
              <a:rPr lang="fr-FR" baseline="0" dirty="0" smtClean="0"/>
              <a:t> » des universités de Gand, de Louvain et de l’Université libre de Bruxelles. </a:t>
            </a:r>
          </a:p>
          <a:p>
            <a:r>
              <a:rPr lang="fr-FR" baseline="0" dirty="0" err="1" smtClean="0"/>
              <a:t>Validiv</a:t>
            </a:r>
            <a:r>
              <a:rPr lang="fr-FR" baseline="0" dirty="0" smtClean="0"/>
              <a:t> signifie « Valoriser la diversité linguistique dans des contextes multiples d’enseignement primaire ». Le projet vise à favoriser un traitement positif de la diversité linguistique. Et il n’y a pas que de la formation des enseignants (en ligne), mais aussi de la recherche et de la production de matériaux didactiques.</a:t>
            </a:r>
          </a:p>
          <a:p>
            <a:endParaRPr lang="fr-FR" baseline="0" dirty="0" smtClean="0"/>
          </a:p>
          <a:p>
            <a:endParaRPr lang="fr-FR" baseline="0" dirty="0" smtClean="0"/>
          </a:p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053D0-2A02-404D-8EE1-158F5D42D7DA}" type="slidenum">
              <a:rPr lang="fr-FR" altLang="fr-FR" smtClean="0"/>
              <a:pPr/>
              <a:t>13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583795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Il y a un nombre élevé d’établissements</a:t>
            </a:r>
            <a:r>
              <a:rPr lang="fr-FR" baseline="0" dirty="0" smtClean="0"/>
              <a:t> d’enseignement supérieur qui proposent des activités de formation des enseignants concernant l’éveil aux langues, dans de nombreux pays…</a:t>
            </a:r>
          </a:p>
          <a:p>
            <a:r>
              <a:rPr lang="fr-FR" baseline="0" dirty="0" smtClean="0"/>
              <a:t>Quelques exemples:</a:t>
            </a:r>
            <a:endParaRPr lang="fr-FR" dirty="0" smtClean="0"/>
          </a:p>
          <a:p>
            <a:r>
              <a:rPr lang="fr-FR" dirty="0" smtClean="0"/>
              <a:t>&gt;&gt;Au Canada:</a:t>
            </a:r>
            <a:r>
              <a:rPr lang="fr-FR" baseline="0" dirty="0" smtClean="0"/>
              <a:t> à Vancouver, des contenus répartis dans diverses unité d’enseignement. A Montréal, à la Faculté de Sciences de l’Education, introduction de nouveaux cours depuis 2014, à divers niveaux. A l’Université de Toronto, on va vers des formations à la rentrée 2017 dans deux domaines: approches plurilingues et théâtre, introduction d’une perspective plurilingue dans l’enseignement de la grammaire.</a:t>
            </a:r>
            <a:endParaRPr lang="fr-FR" dirty="0" smtClean="0"/>
          </a:p>
          <a:p>
            <a:r>
              <a:rPr lang="fr-FR" dirty="0" smtClean="0"/>
              <a:t>&gt;&gt; Au Portugal, à Aveiro: des unités </a:t>
            </a:r>
            <a:r>
              <a:rPr lang="fr-FR" dirty="0" err="1" smtClean="0"/>
              <a:t>curriculaires</a:t>
            </a:r>
            <a:r>
              <a:rPr lang="fr-FR" dirty="0" smtClean="0"/>
              <a:t> </a:t>
            </a:r>
            <a:r>
              <a:rPr lang="pt-BR" dirty="0" smtClean="0"/>
              <a:t>de master et licence : Education plurilingue et interculturelle / Pluralité</a:t>
            </a:r>
            <a:r>
              <a:rPr lang="pt-BR" baseline="0" dirty="0" smtClean="0"/>
              <a:t> linguistique et éducation. Et un séminaire </a:t>
            </a:r>
            <a:r>
              <a:rPr lang="pt-BR" dirty="0" smtClean="0"/>
              <a:t>de Recherche en Education : Diversité linguistique et culturelle et développement de la communication et de l’expression.</a:t>
            </a:r>
          </a:p>
          <a:p>
            <a:r>
              <a:rPr lang="pt-BR" dirty="0" smtClean="0"/>
              <a:t>&gt;&gt; Hongrie:</a:t>
            </a:r>
            <a:r>
              <a:rPr lang="pt-BR" baseline="0" dirty="0" smtClean="0"/>
              <a:t> deux sessions de formation continue pour enseignants de langues (à Györ et à Szombathely).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053D0-2A02-404D-8EE1-158F5D42D7DA}" type="slidenum">
              <a:rPr lang="fr-FR" altLang="fr-FR" smtClean="0"/>
              <a:pPr/>
              <a:t>14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832608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En Grèce, des formations d’enseignants liées à une démarche particulière: il s’agit d’initiatives locales impliquant les Municipalités, les NGO, les universités, les écoles, les parents… dans le but de répondre aux besoins de scolarisation et d'intégration des migrants. Et cela à Thessalonique, Larissa et Kozani. </a:t>
            </a:r>
          </a:p>
          <a:p>
            <a:r>
              <a:rPr lang="fr-FR" dirty="0" smtClean="0"/>
              <a:t>&gt;&gt; Pologne: un module de 30 heures intégré dans la formation initiale pour des futurs enseignants d’anglais, d’allemand et de français (environ 250 étudiants  par année)</a:t>
            </a:r>
          </a:p>
          <a:p>
            <a:r>
              <a:rPr lang="fr-FR" dirty="0" smtClean="0"/>
              <a:t>&gt;&gt; Au Japon, à l’Université de l’Education de Nara: des programmes de formation des enseignants, avec</a:t>
            </a:r>
            <a:r>
              <a:rPr lang="fr-FR" baseline="0" dirty="0" smtClean="0"/>
              <a:t> la participation de A</a:t>
            </a:r>
            <a:r>
              <a:rPr lang="en-US" dirty="0" err="1" smtClean="0"/>
              <a:t>ndrea</a:t>
            </a:r>
            <a:r>
              <a:rPr lang="en-US" dirty="0" smtClean="0"/>
              <a:t> YOUNG et Christine </a:t>
            </a:r>
            <a:r>
              <a:rPr lang="en-US" dirty="0" err="1" smtClean="0"/>
              <a:t>Hélot</a:t>
            </a:r>
            <a:r>
              <a:rPr lang="en-US" dirty="0" smtClean="0"/>
              <a:t>. Pour des </a:t>
            </a:r>
            <a:r>
              <a:rPr lang="en-US" dirty="0" err="1" smtClean="0"/>
              <a:t>étudiants</a:t>
            </a:r>
            <a:r>
              <a:rPr lang="en-US" dirty="0" smtClean="0"/>
              <a:t> </a:t>
            </a:r>
            <a:r>
              <a:rPr lang="en-US" dirty="0" err="1" smtClean="0"/>
              <a:t>avancés</a:t>
            </a:r>
            <a:r>
              <a:rPr lang="en-US" dirty="0" smtClean="0"/>
              <a:t> et pour des </a:t>
            </a:r>
            <a:r>
              <a:rPr lang="en-US" dirty="0" err="1" smtClean="0"/>
              <a:t>enseignants</a:t>
            </a:r>
            <a:r>
              <a:rPr lang="en-US" dirty="0" smtClean="0"/>
              <a:t> du </a:t>
            </a:r>
            <a:r>
              <a:rPr lang="en-US" dirty="0" err="1" smtClean="0"/>
              <a:t>primaire</a:t>
            </a:r>
            <a:r>
              <a:rPr lang="en-US" baseline="0" dirty="0" smtClean="0"/>
              <a:t> et du </a:t>
            </a:r>
            <a:r>
              <a:rPr lang="en-US" baseline="0" dirty="0" err="1" smtClean="0"/>
              <a:t>secondaire</a:t>
            </a:r>
            <a:endParaRPr lang="en-US" dirty="0" smtClean="0"/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fr-FR" dirty="0" smtClean="0"/>
              <a:t>&gt;&gt; … ainsi qu’à Malte, au Luxembourg, en France (où on constate un accroissement du nombre des établissements de formation impliqués).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053D0-2A02-404D-8EE1-158F5D42D7DA}" type="slidenum">
              <a:rPr lang="fr-FR" altLang="fr-FR" smtClean="0"/>
              <a:pPr/>
              <a:t>15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27782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Par manque de temps, nous renonçons à donner des détails sur le nombre élevé des publications dont on nous a informés.</a:t>
            </a:r>
          </a:p>
          <a:p>
            <a:r>
              <a:rPr lang="fr-FR" dirty="0" smtClean="0"/>
              <a:t>Pour compenser, nous vous offrons cette image de l’un des ouvrages récents écrits à propos de l’éveil aux langues. C’est pour nous un symbole de l’expansion actuelle des</a:t>
            </a:r>
            <a:r>
              <a:rPr lang="fr-FR" baseline="0" dirty="0" smtClean="0"/>
              <a:t> idées et espoirs que nous partageons.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053D0-2A02-404D-8EE1-158F5D42D7DA}" type="slidenum">
              <a:rPr lang="fr-FR" altLang="fr-FR" smtClean="0"/>
              <a:pPr/>
              <a:t>16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76458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Lire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053D0-2A02-404D-8EE1-158F5D42D7DA}" type="slidenum">
              <a:rPr lang="fr-FR" altLang="fr-FR" smtClean="0"/>
              <a:pPr/>
              <a:t>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8092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Definition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Eveil aux langues = a </a:t>
            </a:r>
            <a:r>
              <a:rPr lang="fr-FR" dirty="0" err="1" smtClean="0"/>
              <a:t>follow</a:t>
            </a:r>
            <a:r>
              <a:rPr lang="fr-FR" dirty="0" smtClean="0"/>
              <a:t> up of the </a:t>
            </a:r>
            <a:r>
              <a:rPr lang="fr-FR" dirty="0" err="1" smtClean="0"/>
              <a:t>Language</a:t>
            </a:r>
            <a:r>
              <a:rPr lang="fr-FR" dirty="0" smtClean="0"/>
              <a:t> </a:t>
            </a:r>
            <a:r>
              <a:rPr lang="fr-FR" dirty="0" err="1" smtClean="0"/>
              <a:t>awareness</a:t>
            </a:r>
            <a:r>
              <a:rPr lang="fr-FR" dirty="0" smtClean="0"/>
              <a:t> </a:t>
            </a:r>
            <a:r>
              <a:rPr lang="fr-FR" dirty="0" err="1" smtClean="0"/>
              <a:t>movement</a:t>
            </a:r>
            <a:r>
              <a:rPr lang="fr-FR" dirty="0" smtClean="0"/>
              <a:t> in the UK. </a:t>
            </a:r>
          </a:p>
          <a:p>
            <a:r>
              <a:rPr lang="fr-FR" dirty="0" smtClean="0"/>
              <a:t>EDILIC </a:t>
            </a:r>
            <a:r>
              <a:rPr lang="fr-FR" dirty="0" err="1" smtClean="0"/>
              <a:t>is</a:t>
            </a:r>
            <a:r>
              <a:rPr lang="fr-FR" dirty="0" smtClean="0"/>
              <a:t> a </a:t>
            </a:r>
            <a:r>
              <a:rPr lang="fr-FR" dirty="0" err="1" smtClean="0"/>
              <a:t>sister</a:t>
            </a:r>
            <a:r>
              <a:rPr lang="fr-FR" dirty="0" smtClean="0"/>
              <a:t> association of ALA</a:t>
            </a:r>
            <a:r>
              <a:rPr lang="fr-FR" baseline="0" dirty="0" smtClean="0"/>
              <a:t> – Association for </a:t>
            </a:r>
            <a:r>
              <a:rPr lang="fr-FR" baseline="0" dirty="0" err="1" smtClean="0"/>
              <a:t>language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awareness</a:t>
            </a:r>
            <a:r>
              <a:rPr lang="fr-FR" baseline="0" dirty="0" smtClean="0"/>
              <a:t> ».</a:t>
            </a:r>
          </a:p>
          <a:p>
            <a:r>
              <a:rPr lang="fr-FR" baseline="0" dirty="0" smtClean="0"/>
              <a:t>There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difference</a:t>
            </a:r>
            <a:r>
              <a:rPr lang="fr-FR" baseline="0" dirty="0" smtClean="0"/>
              <a:t> of focus: 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More </a:t>
            </a:r>
            <a:r>
              <a:rPr lang="fr-FR" baseline="0" dirty="0" err="1" smtClean="0"/>
              <a:t>pedagogical</a:t>
            </a: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err="1" smtClean="0"/>
              <a:t>Less</a:t>
            </a:r>
            <a:r>
              <a:rPr lang="fr-FR" baseline="0" dirty="0" smtClean="0"/>
              <a:t> « </a:t>
            </a:r>
            <a:r>
              <a:rPr lang="fr-FR" baseline="0" dirty="0" err="1" smtClean="0"/>
              <a:t>researchers</a:t>
            </a:r>
            <a:r>
              <a:rPr lang="fr-FR" baseline="0" dirty="0" smtClean="0"/>
              <a:t> » and more « </a:t>
            </a:r>
            <a:r>
              <a:rPr lang="fr-FR" baseline="0" dirty="0" err="1" smtClean="0"/>
              <a:t>grass-root</a:t>
            </a:r>
            <a:r>
              <a:rPr lang="fr-FR" baseline="0" dirty="0" smtClean="0"/>
              <a:t> » </a:t>
            </a:r>
            <a:r>
              <a:rPr lang="fr-FR" baseline="0" dirty="0" err="1" smtClean="0"/>
              <a:t>level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teachers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members</a:t>
            </a: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smtClean="0"/>
              <a:t>It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interested</a:t>
            </a:r>
            <a:r>
              <a:rPr lang="fr-FR" baseline="0" dirty="0" smtClean="0"/>
              <a:t> « </a:t>
            </a:r>
            <a:r>
              <a:rPr lang="fr-FR" baseline="0" dirty="0" err="1" smtClean="0"/>
              <a:t>only</a:t>
            </a:r>
            <a:r>
              <a:rPr lang="fr-FR" baseline="0" dirty="0" smtClean="0"/>
              <a:t> » in </a:t>
            </a:r>
            <a:r>
              <a:rPr lang="fr-FR" b="1" baseline="0" dirty="0" err="1" smtClean="0"/>
              <a:t>multilingual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language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awareness</a:t>
            </a: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smtClean="0"/>
              <a:t>The association as </a:t>
            </a:r>
            <a:r>
              <a:rPr lang="fr-FR" baseline="0" dirty="0" err="1" smtClean="0"/>
              <a:t>such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open to </a:t>
            </a:r>
            <a:r>
              <a:rPr lang="fr-FR" baseline="0" dirty="0" err="1" smtClean="0"/>
              <a:t>any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language</a:t>
            </a:r>
            <a:r>
              <a:rPr lang="fr-FR" baseline="0" dirty="0" smtClean="0"/>
              <a:t> : </a:t>
            </a:r>
            <a:r>
              <a:rPr lang="fr-FR" baseline="0" dirty="0" err="1" smtClean="0"/>
              <a:t>our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conferences</a:t>
            </a:r>
            <a:r>
              <a:rPr lang="fr-FR" baseline="0" dirty="0" smtClean="0"/>
              <a:t> and publications are </a:t>
            </a:r>
            <a:r>
              <a:rPr lang="fr-FR" baseline="0" dirty="0" err="1" smtClean="0"/>
              <a:t>multilingual</a:t>
            </a:r>
            <a:r>
              <a:rPr lang="fr-FR" baseline="0" dirty="0" smtClean="0"/>
              <a:t>. </a:t>
            </a:r>
          </a:p>
          <a:p>
            <a:pPr marL="0" indent="0">
              <a:buFontTx/>
              <a:buNone/>
            </a:pPr>
            <a:r>
              <a:rPr lang="fr-FR" baseline="0" dirty="0" smtClean="0"/>
              <a:t>In </a:t>
            </a:r>
            <a:r>
              <a:rPr lang="fr-FR" baseline="0" dirty="0" err="1" smtClean="0"/>
              <a:t>fact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have </a:t>
            </a:r>
            <a:r>
              <a:rPr lang="fr-FR" baseline="0" dirty="0" err="1" smtClean="0"/>
              <a:t>some</a:t>
            </a:r>
            <a:r>
              <a:rPr lang="fr-FR" baseline="0" dirty="0" smtClean="0"/>
              <a:t> domination of French. But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regret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try</a:t>
            </a:r>
            <a:r>
              <a:rPr lang="fr-FR" baseline="0" dirty="0" smtClean="0"/>
              <a:t> to sin </a:t>
            </a:r>
            <a:r>
              <a:rPr lang="fr-FR" baseline="0" dirty="0" err="1" smtClean="0"/>
              <a:t>less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less</a:t>
            </a:r>
            <a:r>
              <a:rPr lang="fr-FR" baseline="0" dirty="0" smtClean="0"/>
              <a:t>.</a:t>
            </a:r>
          </a:p>
          <a:p>
            <a:pPr marL="0" indent="0">
              <a:buFontTx/>
              <a:buNone/>
            </a:pPr>
            <a:r>
              <a:rPr lang="fr-FR" baseline="0" dirty="0" smtClean="0"/>
              <a:t>It has to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stressed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the focus of the associations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not </a:t>
            </a:r>
            <a:r>
              <a:rPr lang="fr-FR" baseline="0" dirty="0" err="1" smtClean="0"/>
              <a:t>strictly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restricted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Awakening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languages</a:t>
            </a:r>
            <a:r>
              <a:rPr lang="fr-FR" baseline="0" dirty="0" smtClean="0"/>
              <a:t>. It has been more and ore </a:t>
            </a:r>
            <a:r>
              <a:rPr lang="fr-FR" baseline="0" dirty="0" err="1" smtClean="0"/>
              <a:t>extended</a:t>
            </a:r>
            <a:r>
              <a:rPr lang="fr-FR" baseline="0" dirty="0" smtClean="0"/>
              <a:t> – </a:t>
            </a:r>
            <a:r>
              <a:rPr lang="fr-FR" baseline="0" dirty="0" err="1" smtClean="0"/>
              <a:t>concretly</a:t>
            </a:r>
            <a:r>
              <a:rPr lang="fr-FR" baseline="0" dirty="0" smtClean="0"/>
              <a:t> – to of course </a:t>
            </a:r>
            <a:r>
              <a:rPr lang="fr-FR" baseline="0" dirty="0" err="1" smtClean="0"/>
              <a:t>intercultural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education</a:t>
            </a:r>
            <a:r>
              <a:rPr lang="fr-FR" baseline="0" dirty="0" smtClean="0"/>
              <a:t>, but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intercomprehension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between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ralated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languages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integrated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language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teaching</a:t>
            </a:r>
            <a:r>
              <a:rPr lang="fr-FR" baseline="0" dirty="0" smtClean="0"/>
              <a:t>.</a:t>
            </a:r>
          </a:p>
          <a:p>
            <a:pPr marL="0" indent="0">
              <a:buFontTx/>
              <a:buNone/>
            </a:pPr>
            <a:r>
              <a:rPr lang="fr-FR" baseline="0" dirty="0" smtClean="0"/>
              <a:t> </a:t>
            </a:r>
          </a:p>
          <a:p>
            <a:pPr marL="0" indent="0">
              <a:buFontTx/>
              <a:buNone/>
            </a:pPr>
            <a:r>
              <a:rPr lang="fr-FR" baseline="0" dirty="0" smtClean="0"/>
              <a:t>I have been the first and </a:t>
            </a:r>
            <a:r>
              <a:rPr lang="fr-FR" baseline="0" dirty="0" err="1" smtClean="0"/>
              <a:t>founding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president</a:t>
            </a:r>
            <a:r>
              <a:rPr lang="fr-FR" baseline="0" dirty="0" smtClean="0"/>
              <a:t> of the association </a:t>
            </a:r>
            <a:r>
              <a:rPr lang="fr-FR" baseline="0" dirty="0" err="1" smtClean="0"/>
              <a:t>during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years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Then</a:t>
            </a:r>
            <a:r>
              <a:rPr lang="fr-FR" baseline="0" dirty="0" smtClean="0"/>
              <a:t>, Françoise Armand, </a:t>
            </a:r>
            <a:r>
              <a:rPr lang="fr-FR" baseline="0" dirty="0" err="1" smtClean="0"/>
              <a:t>Montreal</a:t>
            </a:r>
            <a:r>
              <a:rPr lang="fr-FR" baseline="0" dirty="0" smtClean="0"/>
              <a:t>, has </a:t>
            </a:r>
            <a:r>
              <a:rPr lang="fr-FR" baseline="0" dirty="0" err="1" smtClean="0"/>
              <a:t>replaced</a:t>
            </a:r>
            <a:r>
              <a:rPr lang="fr-FR" baseline="0" dirty="0" smtClean="0"/>
              <a:t> me and a new </a:t>
            </a:r>
            <a:r>
              <a:rPr lang="fr-FR" baseline="0" dirty="0" err="1" smtClean="0"/>
              <a:t>President</a:t>
            </a:r>
            <a:r>
              <a:rPr lang="fr-FR" baseline="0" dirty="0" smtClean="0"/>
              <a:t> – Marie Paule </a:t>
            </a:r>
            <a:r>
              <a:rPr lang="fr-FR" baseline="0" dirty="0" err="1" smtClean="0"/>
              <a:t>Lory</a:t>
            </a:r>
            <a:r>
              <a:rPr lang="fr-FR" baseline="0" dirty="0" smtClean="0"/>
              <a:t> – </a:t>
            </a:r>
            <a:r>
              <a:rPr lang="fr-FR" baseline="0" dirty="0" err="1" smtClean="0"/>
              <a:t>University</a:t>
            </a:r>
            <a:r>
              <a:rPr lang="fr-FR" baseline="0" dirty="0" smtClean="0"/>
              <a:t> of Toronto – has been </a:t>
            </a:r>
            <a:r>
              <a:rPr lang="fr-FR" baseline="0" dirty="0" err="1" smtClean="0"/>
              <a:t>elected</a:t>
            </a:r>
            <a:r>
              <a:rPr lang="fr-FR" baseline="0" dirty="0" smtClean="0"/>
              <a:t> last </a:t>
            </a:r>
            <a:r>
              <a:rPr lang="fr-FR" baseline="0" dirty="0" err="1" smtClean="0"/>
              <a:t>summer</a:t>
            </a:r>
            <a:r>
              <a:rPr lang="fr-FR" baseline="0" dirty="0" smtClean="0"/>
              <a:t> at </a:t>
            </a:r>
            <a:r>
              <a:rPr lang="fr-FR" baseline="0" dirty="0" err="1" smtClean="0"/>
              <a:t>our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ninth</a:t>
            </a:r>
            <a:r>
              <a:rPr lang="fr-FR" baseline="0" dirty="0" smtClean="0"/>
              <a:t> [ai]</a:t>
            </a:r>
            <a:r>
              <a:rPr lang="fr-FR" baseline="0" dirty="0" err="1" smtClean="0"/>
              <a:t>conference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Warsaw</a:t>
            </a:r>
            <a:r>
              <a:rPr lang="fr-FR" baseline="0" dirty="0" smtClean="0"/>
              <a:t>.</a:t>
            </a:r>
          </a:p>
          <a:p>
            <a:pPr marL="0" indent="0">
              <a:buFontTx/>
              <a:buNone/>
            </a:pPr>
            <a:r>
              <a:rPr lang="fr-FR" baseline="0" dirty="0" err="1" smtClean="0"/>
              <a:t>Executive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members</a:t>
            </a:r>
            <a:r>
              <a:rPr lang="fr-FR" baseline="0" dirty="0" smtClean="0"/>
              <a:t>  are Françoise Armand, Andrea Young (France), </a:t>
            </a:r>
            <a:r>
              <a:rPr lang="fr-FR" baseline="0" dirty="0" err="1" smtClean="0"/>
              <a:t>Filomena</a:t>
            </a:r>
            <a:r>
              <a:rPr lang="fr-FR" baseline="0" dirty="0" smtClean="0"/>
              <a:t> Martins (Portugal) and </a:t>
            </a:r>
            <a:r>
              <a:rPr lang="fr-FR" baseline="0" dirty="0" err="1" smtClean="0"/>
              <a:t>Ildiko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Lörincz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Hungary</a:t>
            </a:r>
            <a:r>
              <a:rPr lang="fr-FR" baseline="0" dirty="0" smtClean="0"/>
              <a:t>). And I </a:t>
            </a:r>
            <a:r>
              <a:rPr lang="fr-FR" baseline="0" dirty="0" err="1" smtClean="0"/>
              <a:t>am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quite</a:t>
            </a:r>
            <a:r>
              <a:rPr lang="fr-FR" baseline="0" dirty="0" smtClean="0"/>
              <a:t> new </a:t>
            </a:r>
            <a:r>
              <a:rPr lang="fr-FR" baseline="0" dirty="0" err="1" smtClean="0"/>
              <a:t>Honorary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President</a:t>
            </a:r>
            <a:r>
              <a:rPr lang="fr-FR" baseline="0" dirty="0" smtClean="0"/>
              <a:t> !</a:t>
            </a:r>
          </a:p>
          <a:p>
            <a:pPr marL="0" indent="0">
              <a:buFontTx/>
              <a:buNone/>
            </a:pPr>
            <a:endParaRPr lang="fr-FR" baseline="0" dirty="0" smtClean="0"/>
          </a:p>
          <a:p>
            <a:pPr marL="0" indent="0">
              <a:buFontTx/>
              <a:buNone/>
            </a:pPr>
            <a:r>
              <a:rPr lang="fr-FR" baseline="0" dirty="0" smtClean="0"/>
              <a:t>The main </a:t>
            </a:r>
            <a:r>
              <a:rPr lang="fr-FR" baseline="0" dirty="0" err="1" smtClean="0"/>
              <a:t>events</a:t>
            </a:r>
            <a:r>
              <a:rPr lang="fr-FR" baseline="0" dirty="0" smtClean="0"/>
              <a:t> in the life of the association are the </a:t>
            </a:r>
            <a:r>
              <a:rPr lang="fr-FR" baseline="0" dirty="0" err="1" smtClean="0"/>
              <a:t>conferences</a:t>
            </a:r>
            <a:r>
              <a:rPr lang="fr-FR" baseline="0" dirty="0" smtClean="0"/>
              <a:t> and the publications.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try</a:t>
            </a:r>
            <a:r>
              <a:rPr lang="fr-FR" baseline="0" dirty="0" smtClean="0"/>
              <a:t> to encourage </a:t>
            </a:r>
            <a:r>
              <a:rPr lang="fr-FR" baseline="0" dirty="0" err="1" smtClean="0"/>
              <a:t>specific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EDiLiC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work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within</a:t>
            </a:r>
            <a:r>
              <a:rPr lang="fr-FR" baseline="0" dirty="0" smtClean="0"/>
              <a:t> the countries, </a:t>
            </a:r>
            <a:r>
              <a:rPr lang="fr-FR" baseline="0" dirty="0" err="1" smtClean="0"/>
              <a:t>which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not </a:t>
            </a:r>
            <a:r>
              <a:rPr lang="fr-FR" baseline="0" dirty="0" err="1" smtClean="0"/>
              <a:t>very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easy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reach</a:t>
            </a:r>
            <a:r>
              <a:rPr lang="fr-FR" baseline="0" dirty="0" smtClean="0"/>
              <a:t>. But </a:t>
            </a:r>
            <a:r>
              <a:rPr lang="fr-FR" baseline="0" dirty="0" err="1" smtClean="0"/>
              <a:t>what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our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members</a:t>
            </a:r>
            <a:r>
              <a:rPr lang="fr-FR" baseline="0" dirty="0" smtClean="0"/>
              <a:t> – </a:t>
            </a:r>
            <a:r>
              <a:rPr lang="fr-FR" baseline="0" dirty="0" err="1" smtClean="0"/>
              <a:t>around</a:t>
            </a:r>
            <a:r>
              <a:rPr lang="fr-FR" baseline="0" dirty="0" smtClean="0"/>
              <a:t> 150 </a:t>
            </a:r>
            <a:r>
              <a:rPr lang="fr-FR" baseline="0" dirty="0" err="1" smtClean="0"/>
              <a:t>members</a:t>
            </a:r>
            <a:r>
              <a:rPr lang="fr-FR" baseline="0" dirty="0" smtClean="0"/>
              <a:t> – </a:t>
            </a:r>
            <a:r>
              <a:rPr lang="fr-FR" baseline="0" dirty="0" err="1" smtClean="0"/>
              <a:t>really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want</a:t>
            </a:r>
            <a:r>
              <a:rPr lang="fr-FR" baseline="0" dirty="0" smtClean="0"/>
              <a:t> are the </a:t>
            </a:r>
            <a:r>
              <a:rPr lang="fr-FR" baseline="0" dirty="0" err="1" smtClean="0"/>
              <a:t>conferences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which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held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every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two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years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welcome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around</a:t>
            </a:r>
            <a:r>
              <a:rPr lang="fr-FR" baseline="0" dirty="0" smtClean="0"/>
              <a:t> 100 participants. The </a:t>
            </a:r>
            <a:r>
              <a:rPr lang="fr-FR" baseline="0" dirty="0" err="1" smtClean="0"/>
              <a:t>next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Lissabon</a:t>
            </a:r>
            <a:r>
              <a:rPr lang="fr-FR" baseline="0" dirty="0" smtClean="0"/>
              <a:t> in 2019.</a:t>
            </a:r>
          </a:p>
          <a:p>
            <a:pPr marL="0" indent="0">
              <a:buFontTx/>
              <a:buNone/>
            </a:pPr>
            <a:r>
              <a:rPr lang="fr-FR" baseline="0" dirty="0" err="1" smtClean="0"/>
              <a:t>During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conferences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our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members</a:t>
            </a:r>
            <a:r>
              <a:rPr lang="fr-FR" baseline="0" dirty="0" smtClean="0"/>
              <a:t> help uns to report about </a:t>
            </a:r>
            <a:r>
              <a:rPr lang="fr-FR" baseline="0" dirty="0" err="1" smtClean="0"/>
              <a:t>Awakening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languages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activities</a:t>
            </a:r>
            <a:r>
              <a:rPr lang="fr-FR" baseline="0" dirty="0" smtClean="0"/>
              <a:t> in the world. </a:t>
            </a:r>
          </a:p>
          <a:p>
            <a:pPr marL="0" indent="0">
              <a:buFontTx/>
              <a:buNone/>
            </a:pPr>
            <a:r>
              <a:rPr lang="fr-FR" baseline="0" dirty="0" smtClean="0"/>
              <a:t>I </a:t>
            </a:r>
            <a:r>
              <a:rPr lang="fr-FR" baseline="0" dirty="0" err="1" smtClean="0"/>
              <a:t>would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like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offer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some</a:t>
            </a:r>
            <a:r>
              <a:rPr lang="fr-FR" baseline="0" dirty="0" smtClean="0"/>
              <a:t> short </a:t>
            </a:r>
            <a:r>
              <a:rPr lang="fr-FR" baseline="0" dirty="0" err="1" smtClean="0"/>
              <a:t>extracts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the situation report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made 2 </a:t>
            </a:r>
            <a:r>
              <a:rPr lang="fr-FR" baseline="0" dirty="0" err="1" smtClean="0"/>
              <a:t>years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ago</a:t>
            </a:r>
            <a:r>
              <a:rPr lang="fr-FR" baseline="0" dirty="0" smtClean="0"/>
              <a:t> in Györ, in </a:t>
            </a:r>
            <a:r>
              <a:rPr lang="fr-FR" baseline="0" dirty="0" err="1" smtClean="0"/>
              <a:t>Hungary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Behind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most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these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events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there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members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our</a:t>
            </a:r>
            <a:r>
              <a:rPr lang="fr-FR" baseline="0" smtClean="0"/>
              <a:t> association.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053D0-2A02-404D-8EE1-158F5D42D7DA}" type="slidenum">
              <a:rPr lang="fr-FR" altLang="fr-FR" smtClean="0"/>
              <a:pPr/>
              <a:t>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36231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39B0A7-64F0-4278-A18C-B2CDAD530160}" type="slidenum">
              <a:rPr lang="fr-FR" altLang="fr-FR"/>
              <a:pPr/>
              <a:t>4</a:t>
            </a:fld>
            <a:endParaRPr lang="fr-FR" altLang="fr-FR"/>
          </a:p>
        </p:txBody>
      </p:sp>
      <p:sp>
        <p:nvSpPr>
          <p:cNvPr id="548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8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fr-FR" dirty="0"/>
          </a:p>
        </p:txBody>
      </p:sp>
    </p:spTree>
    <p:extLst>
      <p:ext uri="{BB962C8B-B14F-4D97-AF65-F5344CB8AC3E}">
        <p14:creationId xmlns:p14="http://schemas.microsoft.com/office/powerpoint/2010/main" val="999075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Voici les pays / les régions pour </a:t>
            </a:r>
            <a:r>
              <a:rPr lang="fr-FR" dirty="0" err="1" smtClean="0"/>
              <a:t>lesquel</a:t>
            </a:r>
            <a:r>
              <a:rPr lang="fr-FR" dirty="0" smtClean="0"/>
              <a:t>(les) nous avons recueilli des informations.</a:t>
            </a:r>
          </a:p>
          <a:p>
            <a:r>
              <a:rPr lang="fr-FR" dirty="0" smtClean="0"/>
              <a:t>D’abord par le biais des questionnaires (auxquels nous avons parfois ajouté d’autre</a:t>
            </a:r>
            <a:r>
              <a:rPr lang="fr-FR" baseline="0" dirty="0" smtClean="0"/>
              <a:t> sources).</a:t>
            </a:r>
          </a:p>
          <a:p>
            <a:r>
              <a:rPr lang="fr-FR" baseline="0" dirty="0" smtClean="0"/>
              <a:t>Puis par le biais uniquement d’autres sources, qu’il s’agisse des résumés du congrès ou de publications diverses.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053D0-2A02-404D-8EE1-158F5D42D7DA}" type="slidenum">
              <a:rPr lang="fr-FR" altLang="fr-FR" smtClean="0"/>
              <a:pPr/>
              <a:t>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15877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Voyons donc où on en est pour l’introduction de l’éveil aux langues dans les curriculums.</a:t>
            </a:r>
          </a:p>
          <a:p>
            <a:r>
              <a:rPr lang="fr-FR" dirty="0" smtClean="0"/>
              <a:t>&gt;&gt; D’une part, ce qui était déjà là avant 2012.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…</a:t>
            </a:r>
          </a:p>
          <a:p>
            <a:r>
              <a:rPr lang="fr-FR" dirty="0" smtClean="0"/>
              <a:t>&gt;&gt; et depuis 2012, que ce soit déjà</a:t>
            </a:r>
            <a:r>
              <a:rPr lang="fr-FR" baseline="0" dirty="0" smtClean="0"/>
              <a:t> réalisé ou en cours de réalisation </a:t>
            </a:r>
            <a:endParaRPr lang="fr-FR" dirty="0" smtClean="0"/>
          </a:p>
          <a:p>
            <a:r>
              <a:rPr lang="fr-FR" dirty="0" smtClean="0"/>
              <a:t>…</a:t>
            </a:r>
          </a:p>
          <a:p>
            <a:r>
              <a:rPr lang="fr-FR" dirty="0" smtClean="0"/>
              <a:t>&gt;&gt;Donc, une évolution positive, relativement importante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053D0-2A02-404D-8EE1-158F5D42D7DA}" type="slidenum">
              <a:rPr lang="fr-FR" altLang="fr-FR" smtClean="0"/>
              <a:pPr/>
              <a:t>6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68947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Même si on nous indique un recul au Portugal:</a:t>
            </a:r>
            <a:r>
              <a:rPr lang="fr-FR" baseline="0" dirty="0" smtClean="0"/>
              <a:t> Le </a:t>
            </a:r>
            <a:r>
              <a:rPr lang="fr-FR" dirty="0" smtClean="0"/>
              <a:t>curriculum de l’enseignement Basique de 2001 qui envisageait l’enseignement apprentissage des LE dans une perspective de construction d’une compétence plurilingue et pluriculturelle a été invalidé.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053D0-2A02-404D-8EE1-158F5D42D7DA}" type="slidenum">
              <a:rPr lang="fr-FR" altLang="fr-FR" smtClean="0"/>
              <a:pPr/>
              <a:t>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34477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Dans</a:t>
            </a:r>
            <a:r>
              <a:rPr lang="en-US" dirty="0" smtClean="0"/>
              <a:t> </a:t>
            </a:r>
            <a:r>
              <a:rPr lang="en-US" dirty="0" err="1" smtClean="0"/>
              <a:t>notre</a:t>
            </a:r>
            <a:r>
              <a:rPr lang="en-US" dirty="0" smtClean="0"/>
              <a:t> corpus (questionnaires,</a:t>
            </a:r>
            <a:r>
              <a:rPr lang="en-US" baseline="0" dirty="0" smtClean="0"/>
              <a:t> abstracts du </a:t>
            </a:r>
            <a:r>
              <a:rPr lang="en-US" baseline="0" dirty="0" err="1" smtClean="0"/>
              <a:t>congrès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autres</a:t>
            </a:r>
            <a:r>
              <a:rPr lang="en-US" baseline="0" dirty="0" smtClean="0"/>
              <a:t> publications) n</a:t>
            </a:r>
            <a:r>
              <a:rPr lang="en-US" dirty="0" smtClean="0"/>
              <a:t>ous </a:t>
            </a:r>
            <a:r>
              <a:rPr lang="en-US" dirty="0" err="1" smtClean="0"/>
              <a:t>avons</a:t>
            </a:r>
            <a:r>
              <a:rPr lang="en-US" dirty="0" smtClean="0"/>
              <a:t> </a:t>
            </a:r>
            <a:r>
              <a:rPr lang="en-US" dirty="0" err="1" smtClean="0"/>
              <a:t>trouvé</a:t>
            </a:r>
            <a:r>
              <a:rPr lang="en-US" dirty="0" smtClean="0"/>
              <a:t> des </a:t>
            </a:r>
            <a:r>
              <a:rPr lang="en-US" dirty="0" err="1" smtClean="0"/>
              <a:t>références</a:t>
            </a:r>
            <a:r>
              <a:rPr lang="en-US" dirty="0" smtClean="0"/>
              <a:t> à des </a:t>
            </a:r>
            <a:r>
              <a:rPr lang="en-US" dirty="0" err="1" smtClean="0"/>
              <a:t>recherches</a:t>
            </a:r>
            <a:r>
              <a:rPr lang="en-US" dirty="0" smtClean="0"/>
              <a:t> </a:t>
            </a:r>
            <a:r>
              <a:rPr lang="en-US" dirty="0" err="1" smtClean="0"/>
              <a:t>traitant</a:t>
            </a:r>
            <a:r>
              <a:rPr lang="en-US" dirty="0" smtClean="0"/>
              <a:t> de </a:t>
            </a:r>
            <a:r>
              <a:rPr lang="en-US" dirty="0" err="1" smtClean="0"/>
              <a:t>l’éveil</a:t>
            </a:r>
            <a:r>
              <a:rPr lang="en-US" dirty="0" smtClean="0"/>
              <a:t> aux </a:t>
            </a:r>
            <a:r>
              <a:rPr lang="en-US" dirty="0" err="1" smtClean="0"/>
              <a:t>langues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vingtaine</a:t>
            </a:r>
            <a:r>
              <a:rPr lang="en-US" dirty="0" smtClean="0"/>
              <a:t> de pays.</a:t>
            </a:r>
          </a:p>
          <a:p>
            <a:r>
              <a:rPr lang="en-US" dirty="0" smtClean="0"/>
              <a:t>La </a:t>
            </a:r>
            <a:r>
              <a:rPr lang="en-US" dirty="0" err="1" smtClean="0"/>
              <a:t>quantité</a:t>
            </a:r>
            <a:r>
              <a:rPr lang="en-US" dirty="0" smtClean="0"/>
              <a:t> </a:t>
            </a:r>
            <a:r>
              <a:rPr lang="en-US" dirty="0" err="1" smtClean="0"/>
              <a:t>d’information</a:t>
            </a:r>
            <a:r>
              <a:rPr lang="en-US" dirty="0" smtClean="0"/>
              <a:t> </a:t>
            </a:r>
            <a:r>
              <a:rPr lang="en-US" dirty="0" err="1" smtClean="0"/>
              <a:t>collectée</a:t>
            </a:r>
            <a:r>
              <a:rPr lang="en-US" dirty="0" smtClean="0"/>
              <a:t> à </a:t>
            </a:r>
            <a:r>
              <a:rPr lang="en-US" dirty="0" err="1" smtClean="0"/>
              <a:t>ce</a:t>
            </a:r>
            <a:r>
              <a:rPr lang="en-US" dirty="0" smtClean="0"/>
              <a:t> </a:t>
            </a:r>
            <a:r>
              <a:rPr lang="en-US" dirty="0" err="1" smtClean="0"/>
              <a:t>sujet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simplement</a:t>
            </a:r>
            <a:r>
              <a:rPr lang="en-US" baseline="0" dirty="0" smtClean="0"/>
              <a:t> … </a:t>
            </a:r>
            <a:r>
              <a:rPr lang="en-US" baseline="0" dirty="0" err="1" smtClean="0"/>
              <a:t>désespérante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Parce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qu’il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</a:t>
            </a:r>
            <a:r>
              <a:rPr lang="en-US" baseline="0" dirty="0" smtClean="0"/>
              <a:t> impossible </a:t>
            </a:r>
            <a:r>
              <a:rPr lang="en-US" baseline="0" dirty="0" err="1" smtClean="0"/>
              <a:t>d’en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fournir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d’ensemble</a:t>
            </a:r>
            <a:r>
              <a:rPr lang="en-US" baseline="0" dirty="0" smtClean="0"/>
              <a:t> adequate.</a:t>
            </a:r>
          </a:p>
          <a:p>
            <a:r>
              <a:rPr lang="en-US" baseline="0" dirty="0" smtClean="0"/>
              <a:t>Nous </a:t>
            </a:r>
            <a:r>
              <a:rPr lang="en-US" baseline="0" dirty="0" err="1" smtClean="0"/>
              <a:t>nous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contenterons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donc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quelques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exemples</a:t>
            </a:r>
            <a:r>
              <a:rPr lang="en-US" baseline="0" dirty="0" smtClean="0"/>
              <a:t> diversifies, </a:t>
            </a:r>
            <a:r>
              <a:rPr lang="en-US" baseline="0" dirty="0" err="1" smtClean="0"/>
              <a:t>accompagnés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quelques</a:t>
            </a:r>
            <a:r>
              <a:rPr lang="en-US" baseline="0" dirty="0" smtClean="0"/>
              <a:t> mots </a:t>
            </a:r>
            <a:r>
              <a:rPr lang="en-US" baseline="0" dirty="0" err="1" smtClean="0"/>
              <a:t>clés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le but de “donner </a:t>
            </a:r>
            <a:r>
              <a:rPr lang="en-US" baseline="0" dirty="0" err="1" smtClean="0"/>
              <a:t>une</a:t>
            </a:r>
            <a:r>
              <a:rPr lang="en-US" baseline="0" dirty="0" smtClean="0"/>
              <a:t> idée” de la </a:t>
            </a:r>
            <a:r>
              <a:rPr lang="en-US" baseline="0" dirty="0" err="1" smtClean="0"/>
              <a:t>richesse</a:t>
            </a:r>
            <a:r>
              <a:rPr lang="en-US" baseline="0" dirty="0" smtClean="0"/>
              <a:t> et de la </a:t>
            </a:r>
            <a:r>
              <a:rPr lang="en-US" baseline="0" dirty="0" err="1" smtClean="0"/>
              <a:t>variété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ces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recherches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053D0-2A02-404D-8EE1-158F5D42D7DA}" type="slidenum">
              <a:rPr lang="fr-FR" altLang="fr-FR" smtClean="0"/>
              <a:pPr/>
              <a:t>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89658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Au japon: 7 projets récemment terminés ou en cours, financés par des organisations nationales de soutien à la recherche. Essentiellement dans le domaine des matériaux didactiques, des attitudes et compétences des enseignants.</a:t>
            </a:r>
          </a:p>
          <a:p>
            <a:endParaRPr lang="fr-FR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&gt;&gt; Galice : Santiago de </a:t>
            </a:r>
            <a:r>
              <a:rPr lang="fr-FR" dirty="0" err="1" smtClean="0"/>
              <a:t>Compostela</a:t>
            </a:r>
            <a:r>
              <a:rPr lang="fr-FR" dirty="0" smtClean="0"/>
              <a:t> , élèves de 3 à 5 ans, travail sur la  langue des signes espagnole et Braille pour introduire la notion de diversité linguistique.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&gt;&gt; Allemagne : Ce n’est pas l’éveil aux langues en tant que tel qui est un objet de recherche.</a:t>
            </a:r>
            <a:r>
              <a:rPr lang="fr-FR" baseline="0" dirty="0" smtClean="0"/>
              <a:t> Il est d’ailleurs largement méconnu.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smtClean="0"/>
              <a:t>Mais des activités de type éveil aux langues sont vues comme une manière possible de soutenir les apprenants issus de la migration. Cela a donné et donne lieu à plusieurs projets universitaires financés par des institutions éducatives officielles. C’est une orientation de recherche en plein développement.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baseline="0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smtClean="0"/>
              <a:t>&gt;&gt; Slovaquie: Avec le soutien de la FIPF (Fédération internationale des professeurs de français) – Recherche sur l’introduction des approches plurielles dans le contexte slovaque. </a:t>
            </a:r>
            <a:endParaRPr lang="fr-FR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053D0-2A02-404D-8EE1-158F5D42D7DA}" type="slidenum">
              <a:rPr lang="fr-FR" altLang="fr-FR" smtClean="0"/>
              <a:pPr/>
              <a:t>9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98789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26DBF4-A789-44C9-AB57-C92DF15F29E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32091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829E2-DFB7-4087-9A34-EDF5CBAD028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78054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F8717A-C0FB-444C-9A90-B43DBB3DC75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94342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79A0E1-9D54-4E0D-BDCB-6B6303F3998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36107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708FCF-9BBD-409C-85F7-F043C08B3CA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87699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A3A94D-9F72-41A6-9816-CEC40BF5262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73221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D051F5-C48D-42E7-9F54-14EE5D6C081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25369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DC5392-E9FC-4ED3-B6F7-C765F953721D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99258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F2149A-3EEF-46B4-A64E-BB3994A6505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86398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995826-9EA0-4FF2-97AD-02B753FEF55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66975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D00E92-E4BC-4349-9A15-499470D56CF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1564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fr-FR" alt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fr-FR" alt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35C68EE-06CE-483A-80ED-3AE806BF1303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trotaal.be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cteno.be/index.php?idWs=15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967536" y="2780928"/>
            <a:ext cx="3996952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2001, </a:t>
            </a:r>
            <a:r>
              <a:rPr lang="fr-FR" sz="3200" b="1" dirty="0" err="1" smtClean="0"/>
              <a:t>after</a:t>
            </a:r>
            <a:r>
              <a:rPr lang="fr-FR" sz="3200" b="1" dirty="0" smtClean="0"/>
              <a:t> EVLANG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67331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20247" y="-27384"/>
            <a:ext cx="9131925" cy="10325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fr-FR" sz="3200" b="1" dirty="0" err="1" smtClean="0"/>
              <a:t>Individual</a:t>
            </a:r>
            <a:r>
              <a:rPr lang="fr-FR" sz="3200" b="1" dirty="0" smtClean="0"/>
              <a:t> or collective initiatives </a:t>
            </a:r>
            <a:br>
              <a:rPr lang="fr-FR" sz="3200" b="1" dirty="0" smtClean="0"/>
            </a:br>
            <a:r>
              <a:rPr lang="fr-FR" sz="2000" b="1" dirty="0" smtClean="0"/>
              <a:t>(</a:t>
            </a:r>
            <a:r>
              <a:rPr lang="fr-FR" sz="2000" b="1" dirty="0" err="1" smtClean="0"/>
              <a:t>Universities</a:t>
            </a:r>
            <a:r>
              <a:rPr lang="fr-FR" sz="2000" b="1" dirty="0" smtClean="0"/>
              <a:t>, </a:t>
            </a:r>
            <a:r>
              <a:rPr lang="fr-FR" sz="2000" b="1" dirty="0" err="1" smtClean="0"/>
              <a:t>Research</a:t>
            </a:r>
            <a:r>
              <a:rPr lang="fr-FR" sz="2000" b="1" dirty="0" smtClean="0"/>
              <a:t> groups, associations, </a:t>
            </a:r>
            <a:r>
              <a:rPr lang="fr-FR" sz="2000" b="1" dirty="0" err="1" smtClean="0"/>
              <a:t>teacher</a:t>
            </a:r>
            <a:r>
              <a:rPr lang="fr-FR" sz="2000" b="1" dirty="0" smtClean="0"/>
              <a:t> / </a:t>
            </a:r>
            <a:r>
              <a:rPr lang="fr-FR" sz="2000" b="1" dirty="0" err="1" smtClean="0"/>
              <a:t>educator</a:t>
            </a:r>
            <a:r>
              <a:rPr lang="fr-FR" sz="2000" b="1" dirty="0" smtClean="0"/>
              <a:t> teams, </a:t>
            </a:r>
            <a:br>
              <a:rPr lang="fr-FR" sz="2000" b="1" dirty="0" smtClean="0"/>
            </a:br>
            <a:r>
              <a:rPr lang="fr-FR" sz="2000" b="1" dirty="0" err="1" smtClean="0"/>
              <a:t>individual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researchers</a:t>
            </a:r>
            <a:r>
              <a:rPr lang="fr-FR" sz="2000" b="1" dirty="0" smtClean="0"/>
              <a:t> / </a:t>
            </a:r>
            <a:r>
              <a:rPr lang="fr-FR" sz="2000" b="1" dirty="0" err="1" smtClean="0"/>
              <a:t>teachers</a:t>
            </a:r>
            <a:r>
              <a:rPr lang="fr-FR" sz="2000" b="1" dirty="0" smtClean="0"/>
              <a:t> / </a:t>
            </a:r>
            <a:r>
              <a:rPr lang="fr-FR" sz="2000" b="1" dirty="0" err="1" smtClean="0"/>
              <a:t>educators</a:t>
            </a:r>
            <a:r>
              <a:rPr lang="fr-FR" sz="2000" b="1" dirty="0" smtClean="0"/>
              <a:t>…)</a:t>
            </a:r>
            <a:endParaRPr lang="fr-FR" sz="2000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29877" y="1095127"/>
            <a:ext cx="3089239" cy="461665"/>
          </a:xfrm>
          <a:prstGeom prst="rect">
            <a:avLst/>
          </a:prstGeom>
          <a:solidFill>
            <a:srgbClr val="F8FCD6"/>
          </a:solidFill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 smtClean="0"/>
              <a:t>Research</a:t>
            </a:r>
            <a:r>
              <a:rPr lang="fr-FR" b="1" dirty="0" smtClean="0"/>
              <a:t> </a:t>
            </a:r>
            <a:r>
              <a:rPr lang="fr-FR" b="1" dirty="0" err="1" smtClean="0"/>
              <a:t>projects</a:t>
            </a:r>
            <a:endParaRPr lang="fr-FR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2876" y="1628799"/>
            <a:ext cx="9003620" cy="1456415"/>
          </a:xfrm>
          <a:prstGeom prst="rect">
            <a:avLst/>
          </a:prstGeom>
          <a:solidFill>
            <a:srgbClr val="F8FCD6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algn="just">
              <a:lnSpc>
                <a:spcPct val="80000"/>
              </a:lnSpc>
              <a:spcBef>
                <a:spcPct val="10000"/>
              </a:spcBef>
            </a:pPr>
            <a:r>
              <a:rPr lang="en-GB" altLang="fr-FR" b="1" dirty="0" smtClean="0">
                <a:cs typeface="Times New Roman" panose="02020603050405020304" pitchFamily="18" charset="0"/>
              </a:rPr>
              <a:t>Canada (FR-speaking and EN-speaking): </a:t>
            </a:r>
            <a:r>
              <a:rPr lang="en-US" altLang="fr-FR" b="1" dirty="0" smtClean="0">
                <a:cs typeface="Times New Roman" panose="02020603050405020304" pitchFamily="18" charset="0"/>
              </a:rPr>
              <a:t>4 ongoing projects – migrants, aboriginals / </a:t>
            </a:r>
            <a:r>
              <a:rPr lang="en-US" altLang="fr-FR" b="1" dirty="0">
                <a:cs typeface="Times New Roman" panose="02020603050405020304" pitchFamily="18" charset="0"/>
              </a:rPr>
              <a:t>multilingual books, </a:t>
            </a:r>
            <a:r>
              <a:rPr lang="en-US" altLang="fr-FR" b="1" dirty="0" err="1" smtClean="0">
                <a:cs typeface="Times New Roman" panose="02020603050405020304" pitchFamily="18" charset="0"/>
              </a:rPr>
              <a:t>multiliteracy</a:t>
            </a:r>
            <a:r>
              <a:rPr lang="en-US" altLang="fr-FR" b="1" dirty="0">
                <a:cs typeface="Times New Roman" panose="02020603050405020304" pitchFamily="18" charset="0"/>
              </a:rPr>
              <a:t>, </a:t>
            </a:r>
            <a:r>
              <a:rPr lang="en-US" altLang="fr-FR" b="1" dirty="0" smtClean="0">
                <a:cs typeface="Times New Roman" panose="02020603050405020304" pitchFamily="18" charset="0"/>
              </a:rPr>
              <a:t>multimodality, multilingual theatre workshops / school, </a:t>
            </a:r>
            <a:r>
              <a:rPr lang="en-US" altLang="fr-FR" b="1" dirty="0" err="1" smtClean="0">
                <a:cs typeface="Times New Roman" panose="02020603050405020304" pitchFamily="18" charset="0"/>
              </a:rPr>
              <a:t>outschool</a:t>
            </a:r>
            <a:r>
              <a:rPr lang="en-US" altLang="fr-FR" b="1" dirty="0" smtClean="0">
                <a:cs typeface="Times New Roman" panose="02020603050405020304" pitchFamily="18" charset="0"/>
              </a:rPr>
              <a:t>, teacher or educator training / family histories, underachievement at school…</a:t>
            </a:r>
            <a:endParaRPr lang="en-GB" altLang="fr-FR" b="1" dirty="0" smtClean="0">
              <a:cs typeface="Times New Roman" panose="02020603050405020304" pitchFamily="18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-6852" y="4255496"/>
            <a:ext cx="9016247" cy="1261736"/>
          </a:xfrm>
          <a:prstGeom prst="rect">
            <a:avLst/>
          </a:prstGeom>
          <a:solidFill>
            <a:srgbClr val="F8FCD6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algn="just">
              <a:lnSpc>
                <a:spcPct val="80000"/>
              </a:lnSpc>
              <a:spcBef>
                <a:spcPct val="10000"/>
              </a:spcBef>
            </a:pPr>
            <a:r>
              <a:rPr lang="en-GB" altLang="fr-FR" b="1" dirty="0" smtClean="0">
                <a:cs typeface="Times New Roman" panose="02020603050405020304" pitchFamily="18" charset="0"/>
              </a:rPr>
              <a:t>France: several mostly academic initiatives, involving practitioners: perceptions of multi-/</a:t>
            </a:r>
            <a:r>
              <a:rPr lang="en-GB" altLang="fr-FR" b="1" dirty="0" err="1" smtClean="0">
                <a:cs typeface="Times New Roman" panose="02020603050405020304" pitchFamily="18" charset="0"/>
              </a:rPr>
              <a:t>plurilingualism</a:t>
            </a:r>
            <a:r>
              <a:rPr lang="en-GB" altLang="fr-FR" b="1" dirty="0" smtClean="0">
                <a:cs typeface="Times New Roman" panose="02020603050405020304" pitchFamily="18" charset="0"/>
              </a:rPr>
              <a:t> at school / professional practice  in multilingual classes / </a:t>
            </a:r>
            <a:r>
              <a:rPr lang="en-US" altLang="fr-FR" b="1" dirty="0">
                <a:cs typeface="Times New Roman" panose="02020603050405020304" pitchFamily="18" charset="0"/>
              </a:rPr>
              <a:t>young migrant children with communication </a:t>
            </a:r>
            <a:r>
              <a:rPr lang="en-US" altLang="fr-FR" b="1" dirty="0" smtClean="0">
                <a:cs typeface="Times New Roman" panose="02020603050405020304" pitchFamily="18" charset="0"/>
              </a:rPr>
              <a:t>disorders / </a:t>
            </a:r>
            <a:r>
              <a:rPr lang="en-GB" altLang="fr-FR" b="1" dirty="0" err="1" smtClean="0">
                <a:cs typeface="Times New Roman" panose="02020603050405020304" pitchFamily="18" charset="0"/>
              </a:rPr>
              <a:t>plurilingualism</a:t>
            </a:r>
            <a:r>
              <a:rPr lang="en-GB" altLang="fr-FR" b="1" dirty="0" smtClean="0">
                <a:cs typeface="Times New Roman" panose="02020603050405020304" pitchFamily="18" charset="0"/>
              </a:rPr>
              <a:t> and school subjects …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0247" y="5599386"/>
            <a:ext cx="9036495" cy="1196830"/>
          </a:xfrm>
          <a:prstGeom prst="rect">
            <a:avLst/>
          </a:prstGeom>
          <a:solidFill>
            <a:srgbClr val="F8FCD6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algn="just">
              <a:lnSpc>
                <a:spcPct val="80000"/>
              </a:lnSpc>
              <a:spcBef>
                <a:spcPct val="10000"/>
              </a:spcBef>
            </a:pPr>
            <a:r>
              <a:rPr lang="en-US" altLang="fr-FR" b="1" dirty="0" smtClean="0">
                <a:cs typeface="Times New Roman" panose="02020603050405020304" pitchFamily="18" charset="0"/>
              </a:rPr>
              <a:t>Portugal</a:t>
            </a:r>
            <a:r>
              <a:rPr lang="en-GB" altLang="fr-FR" b="1" dirty="0" smtClean="0">
                <a:cs typeface="Times New Roman" panose="02020603050405020304" pitchFamily="18" charset="0"/>
              </a:rPr>
              <a:t>: University of </a:t>
            </a:r>
            <a:r>
              <a:rPr lang="en-GB" altLang="fr-FR" b="1" dirty="0" err="1" smtClean="0">
                <a:cs typeface="Times New Roman" panose="02020603050405020304" pitchFamily="18" charset="0"/>
              </a:rPr>
              <a:t>Aveiro</a:t>
            </a:r>
            <a:r>
              <a:rPr lang="en-GB" altLang="fr-FR" b="1" dirty="0" smtClean="0">
                <a:cs typeface="Times New Roman" panose="02020603050405020304" pitchFamily="18" charset="0"/>
              </a:rPr>
              <a:t> – </a:t>
            </a:r>
            <a:r>
              <a:rPr lang="en-US" altLang="fr-FR" b="1" dirty="0" err="1">
                <a:cs typeface="Times New Roman" panose="02020603050405020304" pitchFamily="18" charset="0"/>
              </a:rPr>
              <a:t>intercomprehension</a:t>
            </a:r>
            <a:r>
              <a:rPr lang="en-US" altLang="fr-FR" b="1" dirty="0">
                <a:cs typeface="Times New Roman" panose="02020603050405020304" pitchFamily="18" charset="0"/>
              </a:rPr>
              <a:t> as a cross-curricular approach in primary </a:t>
            </a:r>
            <a:r>
              <a:rPr lang="en-US" altLang="fr-FR" b="1" dirty="0" smtClean="0">
                <a:cs typeface="Times New Roman" panose="02020603050405020304" pitchFamily="18" charset="0"/>
              </a:rPr>
              <a:t>school / teachers perceptions about migrant language courses (with Hamburg)/ </a:t>
            </a:r>
            <a:r>
              <a:rPr lang="en-GB" altLang="fr-FR" b="1" dirty="0" smtClean="0">
                <a:cs typeface="Times New Roman" panose="02020603050405020304" pitchFamily="18" charset="0"/>
              </a:rPr>
              <a:t> practices of multilingual literacy / meta-analysis of 40 Master theses … 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3167369"/>
            <a:ext cx="9020058" cy="981711"/>
          </a:xfrm>
          <a:prstGeom prst="rect">
            <a:avLst/>
          </a:prstGeom>
          <a:solidFill>
            <a:srgbClr val="F8FCD6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algn="just">
              <a:lnSpc>
                <a:spcPct val="80000"/>
              </a:lnSpc>
              <a:spcBef>
                <a:spcPct val="10000"/>
              </a:spcBef>
            </a:pPr>
            <a:r>
              <a:rPr lang="en-GB" altLang="fr-FR" b="1" dirty="0" smtClean="0">
                <a:cs typeface="Times New Roman" panose="02020603050405020304" pitchFamily="18" charset="0"/>
              </a:rPr>
              <a:t>DELANOBA: Network supported </a:t>
            </a:r>
            <a:r>
              <a:rPr lang="en-US" altLang="fr-FR" b="1" dirty="0">
                <a:cs typeface="Times New Roman" panose="02020603050405020304" pitchFamily="18" charset="0"/>
              </a:rPr>
              <a:t>by the Nordic Council of Ministers (2013-2016): Teachers’ views, Students’ and parents’ </a:t>
            </a:r>
            <a:r>
              <a:rPr lang="en-US" altLang="fr-FR" b="1" dirty="0" smtClean="0">
                <a:cs typeface="Times New Roman" panose="02020603050405020304" pitchFamily="18" charset="0"/>
              </a:rPr>
              <a:t>views, teaching materials and context</a:t>
            </a:r>
            <a:endParaRPr lang="en-GB" altLang="fr-FR" b="1" dirty="0" smtClean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5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7105" y="0"/>
            <a:ext cx="9144000" cy="9087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fr-FR" sz="3200" b="1" dirty="0"/>
              <a:t>Initiative of </a:t>
            </a:r>
            <a:r>
              <a:rPr lang="fr-FR" sz="3200" b="1" dirty="0" err="1"/>
              <a:t>educational</a:t>
            </a:r>
            <a:r>
              <a:rPr lang="fr-FR" sz="3200" b="1" dirty="0"/>
              <a:t> </a:t>
            </a:r>
            <a:r>
              <a:rPr lang="fr-FR" sz="3200" b="1" dirty="0" err="1"/>
              <a:t>authorities</a:t>
            </a:r>
            <a:r>
              <a:rPr lang="fr-FR" sz="3200" b="1" dirty="0"/>
              <a:t> </a:t>
            </a:r>
            <a:r>
              <a:rPr lang="fr-FR" sz="3200" b="1" dirty="0" smtClean="0"/>
              <a:t/>
            </a:r>
            <a:br>
              <a:rPr lang="fr-FR" sz="3200" b="1" dirty="0" smtClean="0"/>
            </a:br>
            <a:r>
              <a:rPr lang="fr-FR" sz="3200" b="1" dirty="0" smtClean="0"/>
              <a:t>(</a:t>
            </a:r>
            <a:r>
              <a:rPr lang="fr-FR" sz="3200" b="1" dirty="0"/>
              <a:t>national, </a:t>
            </a:r>
            <a:r>
              <a:rPr lang="fr-FR" sz="3200" b="1" dirty="0" err="1"/>
              <a:t>regional</a:t>
            </a:r>
            <a:r>
              <a:rPr lang="fr-FR" sz="3200" b="1" dirty="0"/>
              <a:t>, local)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0247" y="-27384"/>
            <a:ext cx="9131925" cy="10325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fr-FR" sz="3200" b="1" dirty="0" err="1" smtClean="0"/>
              <a:t>Individual</a:t>
            </a:r>
            <a:r>
              <a:rPr lang="fr-FR" sz="3200" b="1" dirty="0" smtClean="0"/>
              <a:t> or collective initiatives </a:t>
            </a:r>
            <a:br>
              <a:rPr lang="fr-FR" sz="3200" b="1" dirty="0" smtClean="0"/>
            </a:br>
            <a:r>
              <a:rPr lang="fr-FR" sz="2000" b="1" dirty="0" smtClean="0"/>
              <a:t>(</a:t>
            </a:r>
            <a:r>
              <a:rPr lang="fr-FR" sz="2000" b="1" dirty="0" err="1" smtClean="0"/>
              <a:t>Universities</a:t>
            </a:r>
            <a:r>
              <a:rPr lang="fr-FR" sz="2000" b="1" dirty="0" smtClean="0"/>
              <a:t>, </a:t>
            </a:r>
            <a:r>
              <a:rPr lang="fr-FR" sz="2000" b="1" dirty="0" err="1" smtClean="0"/>
              <a:t>Research</a:t>
            </a:r>
            <a:r>
              <a:rPr lang="fr-FR" sz="2000" b="1" dirty="0" smtClean="0"/>
              <a:t> groups, associations, </a:t>
            </a:r>
            <a:r>
              <a:rPr lang="fr-FR" sz="2000" b="1" dirty="0" err="1" smtClean="0"/>
              <a:t>teacher</a:t>
            </a:r>
            <a:r>
              <a:rPr lang="fr-FR" sz="2000" b="1" dirty="0" smtClean="0"/>
              <a:t> / </a:t>
            </a:r>
            <a:r>
              <a:rPr lang="fr-FR" sz="2000" b="1" dirty="0" err="1" smtClean="0"/>
              <a:t>educator</a:t>
            </a:r>
            <a:r>
              <a:rPr lang="fr-FR" sz="2000" b="1" dirty="0" smtClean="0"/>
              <a:t> teams, </a:t>
            </a:r>
            <a:br>
              <a:rPr lang="fr-FR" sz="2000" b="1" dirty="0" smtClean="0"/>
            </a:br>
            <a:r>
              <a:rPr lang="fr-FR" sz="2000" b="1" dirty="0" err="1" smtClean="0"/>
              <a:t>individual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researchers</a:t>
            </a:r>
            <a:r>
              <a:rPr lang="fr-FR" sz="2000" b="1" dirty="0" smtClean="0"/>
              <a:t> / </a:t>
            </a:r>
            <a:r>
              <a:rPr lang="fr-FR" sz="2000" b="1" dirty="0" err="1" smtClean="0"/>
              <a:t>teachers</a:t>
            </a:r>
            <a:r>
              <a:rPr lang="fr-FR" sz="2000" b="1" dirty="0" smtClean="0"/>
              <a:t> / </a:t>
            </a:r>
            <a:r>
              <a:rPr lang="fr-FR" sz="2000" b="1" dirty="0" err="1" smtClean="0"/>
              <a:t>educators</a:t>
            </a:r>
            <a:r>
              <a:rPr lang="fr-FR" sz="2000" b="1" dirty="0" smtClean="0"/>
              <a:t>…)</a:t>
            </a:r>
            <a:endParaRPr lang="fr-FR" sz="2000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20246" y="1095127"/>
            <a:ext cx="2391513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Teacher training</a:t>
            </a:r>
            <a:endParaRPr lang="fr-FR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0246" y="2132856"/>
            <a:ext cx="9117716" cy="720080"/>
          </a:xfrm>
          <a:prstGeom prst="rect">
            <a:avLst/>
          </a:prstGeom>
          <a:solidFill>
            <a:srgbClr val="F8FCD6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algn="just">
              <a:lnSpc>
                <a:spcPct val="80000"/>
              </a:lnSpc>
              <a:spcBef>
                <a:spcPct val="10000"/>
              </a:spcBef>
            </a:pPr>
            <a:r>
              <a:rPr lang="en-GB" altLang="fr-FR" b="1" dirty="0" smtClean="0">
                <a:cs typeface="Times New Roman" panose="02020603050405020304" pitchFamily="18" charset="0"/>
              </a:rPr>
              <a:t>We will now proceed to teacher training, starting again with the initiatives of educational authorities.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0246" y="3212976"/>
            <a:ext cx="9117716" cy="2304256"/>
          </a:xfrm>
          <a:prstGeom prst="rect">
            <a:avLst/>
          </a:prstGeom>
          <a:solidFill>
            <a:srgbClr val="F8FCD6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algn="just">
              <a:lnSpc>
                <a:spcPct val="80000"/>
              </a:lnSpc>
              <a:spcBef>
                <a:spcPct val="10000"/>
              </a:spcBef>
            </a:pPr>
            <a:r>
              <a:rPr lang="en-GB" altLang="fr-FR" b="1" dirty="0" smtClean="0">
                <a:cs typeface="Times New Roman" panose="02020603050405020304" pitchFamily="18" charset="0"/>
              </a:rPr>
              <a:t>It is often difficult to distinguish between initiative of educational authorities and initiatives of, let’s say</a:t>
            </a:r>
            <a:r>
              <a:rPr lang="en-GB" altLang="fr-FR" b="1" dirty="0">
                <a:cs typeface="Times New Roman" panose="02020603050405020304" pitchFamily="18" charset="0"/>
              </a:rPr>
              <a:t>, higher </a:t>
            </a:r>
            <a:r>
              <a:rPr lang="en-GB" altLang="fr-FR" b="1" dirty="0" smtClean="0">
                <a:cs typeface="Times New Roman" panose="02020603050405020304" pitchFamily="18" charset="0"/>
              </a:rPr>
              <a:t>education  institutions.</a:t>
            </a:r>
          </a:p>
          <a:p>
            <a:pPr marL="0" algn="just">
              <a:lnSpc>
                <a:spcPct val="80000"/>
              </a:lnSpc>
              <a:spcBef>
                <a:spcPct val="10000"/>
              </a:spcBef>
            </a:pPr>
            <a:r>
              <a:rPr lang="en-GB" altLang="fr-FR" b="1" dirty="0" smtClean="0">
                <a:cs typeface="Times New Roman" panose="02020603050405020304" pitchFamily="18" charset="0"/>
              </a:rPr>
              <a:t>In Switzerland, most HEP (Teacher training colleges) have introduced </a:t>
            </a:r>
            <a:r>
              <a:rPr lang="en-GB" altLang="fr-FR" b="1" dirty="0" err="1" smtClean="0">
                <a:cs typeface="Times New Roman" panose="02020603050405020304" pitchFamily="18" charset="0"/>
              </a:rPr>
              <a:t>AtL</a:t>
            </a:r>
            <a:r>
              <a:rPr lang="en-GB" altLang="fr-FR" b="1" dirty="0" smtClean="0">
                <a:cs typeface="Times New Roman" panose="02020603050405020304" pitchFamily="18" charset="0"/>
              </a:rPr>
              <a:t> into their training programmes. But one should know, to what extent this responds to a request from the cantonal educational authorities.</a:t>
            </a:r>
          </a:p>
          <a:p>
            <a:pPr marL="0" algn="just">
              <a:lnSpc>
                <a:spcPct val="80000"/>
              </a:lnSpc>
              <a:spcBef>
                <a:spcPct val="10000"/>
              </a:spcBef>
            </a:pPr>
            <a:r>
              <a:rPr lang="en-GB" altLang="fr-FR" b="1" dirty="0" smtClean="0">
                <a:cs typeface="Times New Roman" panose="02020603050405020304" pitchFamily="18" charset="0"/>
              </a:rPr>
              <a:t>This is clearly the case for Ticino.</a:t>
            </a:r>
          </a:p>
        </p:txBody>
      </p:sp>
    </p:spTree>
    <p:extLst>
      <p:ext uri="{BB962C8B-B14F-4D97-AF65-F5344CB8AC3E}">
        <p14:creationId xmlns:p14="http://schemas.microsoft.com/office/powerpoint/2010/main" val="143866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xit" presetSubtype="3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7105" y="0"/>
            <a:ext cx="9144000" cy="9087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fr-FR" sz="3200" b="1" dirty="0"/>
              <a:t>Initiative of </a:t>
            </a:r>
            <a:r>
              <a:rPr lang="fr-FR" sz="3200" b="1" dirty="0" err="1"/>
              <a:t>educational</a:t>
            </a:r>
            <a:r>
              <a:rPr lang="fr-FR" sz="3200" b="1" dirty="0"/>
              <a:t> </a:t>
            </a:r>
            <a:r>
              <a:rPr lang="fr-FR" sz="3200" b="1" dirty="0" err="1"/>
              <a:t>authorities</a:t>
            </a:r>
            <a:r>
              <a:rPr lang="fr-FR" sz="3200" b="1" dirty="0"/>
              <a:t> </a:t>
            </a:r>
            <a:r>
              <a:rPr lang="fr-FR" sz="3200" b="1" dirty="0" smtClean="0"/>
              <a:t/>
            </a:r>
            <a:br>
              <a:rPr lang="fr-FR" sz="3200" b="1" dirty="0" smtClean="0"/>
            </a:br>
            <a:r>
              <a:rPr lang="fr-FR" sz="3200" b="1" dirty="0" smtClean="0"/>
              <a:t>(</a:t>
            </a:r>
            <a:r>
              <a:rPr lang="fr-FR" sz="3200" b="1" dirty="0"/>
              <a:t>national, </a:t>
            </a:r>
            <a:r>
              <a:rPr lang="fr-FR" sz="3200" b="1" dirty="0" err="1"/>
              <a:t>regional</a:t>
            </a:r>
            <a:r>
              <a:rPr lang="fr-FR" sz="3200" b="1" dirty="0"/>
              <a:t>, local)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0246" y="1095127"/>
            <a:ext cx="2391513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Teacher training</a:t>
            </a:r>
            <a:endParaRPr lang="fr-FR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0246" y="1916832"/>
            <a:ext cx="9117716" cy="1296144"/>
          </a:xfrm>
          <a:prstGeom prst="rect">
            <a:avLst/>
          </a:prstGeom>
          <a:solidFill>
            <a:srgbClr val="F8FCD6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algn="just">
              <a:lnSpc>
                <a:spcPct val="80000"/>
              </a:lnSpc>
              <a:spcBef>
                <a:spcPct val="10000"/>
              </a:spcBef>
            </a:pPr>
            <a:r>
              <a:rPr lang="en-GB" altLang="fr-FR" b="1" dirty="0" smtClean="0">
                <a:cs typeface="Times New Roman" panose="02020603050405020304" pitchFamily="18" charset="0"/>
              </a:rPr>
              <a:t>France: in-service teacher training online called “</a:t>
            </a:r>
            <a:r>
              <a:rPr lang="en-GB" altLang="fr-FR" b="1" dirty="0" err="1" smtClean="0">
                <a:cs typeface="Times New Roman" panose="02020603050405020304" pitchFamily="18" charset="0"/>
              </a:rPr>
              <a:t>M@gistère</a:t>
            </a:r>
            <a:r>
              <a:rPr lang="en-GB" altLang="fr-FR" b="1" dirty="0" smtClean="0">
                <a:cs typeface="Times New Roman" panose="02020603050405020304" pitchFamily="18" charset="0"/>
              </a:rPr>
              <a:t>”. Six courses dealing with inclusive education / </a:t>
            </a:r>
            <a:r>
              <a:rPr lang="en-GB" altLang="fr-FR" b="1" dirty="0" err="1" smtClean="0">
                <a:cs typeface="Times New Roman" panose="02020603050405020304" pitchFamily="18" charset="0"/>
              </a:rPr>
              <a:t>plurilingualism</a:t>
            </a:r>
            <a:r>
              <a:rPr lang="en-GB" altLang="fr-FR" b="1" dirty="0" smtClean="0">
                <a:cs typeface="Times New Roman" panose="02020603050405020304" pitchFamily="18" charset="0"/>
              </a:rPr>
              <a:t>  have been elaborated by regional teams. Increasing number of regional on-site training opportunities involving </a:t>
            </a:r>
            <a:r>
              <a:rPr lang="en-GB" altLang="fr-FR" b="1" dirty="0" err="1" smtClean="0">
                <a:cs typeface="Times New Roman" panose="02020603050405020304" pitchFamily="18" charset="0"/>
              </a:rPr>
              <a:t>EtL</a:t>
            </a:r>
            <a:r>
              <a:rPr lang="en-GB" altLang="fr-FR" b="1" dirty="0" smtClean="0">
                <a:cs typeface="Times New Roman" panose="02020603050405020304" pitchFamily="18" charset="0"/>
              </a:rPr>
              <a:t>.   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4117" y="3429000"/>
            <a:ext cx="9117716" cy="1296144"/>
          </a:xfrm>
          <a:prstGeom prst="rect">
            <a:avLst/>
          </a:prstGeom>
          <a:solidFill>
            <a:srgbClr val="F8FCD6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algn="just">
              <a:lnSpc>
                <a:spcPct val="80000"/>
              </a:lnSpc>
              <a:spcBef>
                <a:spcPct val="10000"/>
              </a:spcBef>
            </a:pPr>
            <a:r>
              <a:rPr lang="en-GB" altLang="fr-FR" b="1" dirty="0" smtClean="0">
                <a:cs typeface="Times New Roman" panose="02020603050405020304" pitchFamily="18" charset="0"/>
              </a:rPr>
              <a:t>Luxembourg: in-service training, various topics like “sacs </a:t>
            </a:r>
            <a:r>
              <a:rPr lang="en-GB" altLang="fr-FR" b="1" dirty="0" err="1" smtClean="0">
                <a:cs typeface="Times New Roman" panose="02020603050405020304" pitchFamily="18" charset="0"/>
              </a:rPr>
              <a:t>d’histoires</a:t>
            </a:r>
            <a:r>
              <a:rPr lang="en-GB" altLang="fr-FR" b="1" dirty="0" smtClean="0">
                <a:cs typeface="Times New Roman" panose="02020603050405020304" pitchFamily="18" charset="0"/>
              </a:rPr>
              <a:t>” (“stories bag”), family languages, “voyage au pays des </a:t>
            </a:r>
            <a:r>
              <a:rPr lang="en-GB" altLang="fr-FR" b="1" dirty="0" err="1" smtClean="0">
                <a:cs typeface="Times New Roman" panose="02020603050405020304" pitchFamily="18" charset="0"/>
              </a:rPr>
              <a:t>langues</a:t>
            </a:r>
            <a:r>
              <a:rPr lang="en-GB" altLang="fr-FR" b="1" dirty="0" smtClean="0">
                <a:cs typeface="Times New Roman" panose="02020603050405020304" pitchFamily="18" charset="0"/>
              </a:rPr>
              <a:t>” (“A trip through the country of languages”), “my multilingual village”.   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960" y="4941168"/>
            <a:ext cx="9117716" cy="1008112"/>
          </a:xfrm>
          <a:prstGeom prst="rect">
            <a:avLst/>
          </a:prstGeom>
          <a:solidFill>
            <a:srgbClr val="F8FCD6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algn="just">
              <a:lnSpc>
                <a:spcPct val="80000"/>
              </a:lnSpc>
              <a:spcBef>
                <a:spcPct val="10000"/>
              </a:spcBef>
            </a:pPr>
            <a:r>
              <a:rPr lang="en-GB" altLang="fr-FR" b="1" dirty="0" smtClean="0">
                <a:cs typeface="Times New Roman" panose="02020603050405020304" pitchFamily="18" charset="0"/>
              </a:rPr>
              <a:t>Galicia (Spain): one credit about </a:t>
            </a:r>
            <a:r>
              <a:rPr lang="en-GB" altLang="fr-FR" b="1" dirty="0" err="1" smtClean="0">
                <a:cs typeface="Times New Roman" panose="02020603050405020304" pitchFamily="18" charset="0"/>
              </a:rPr>
              <a:t>AtL</a:t>
            </a:r>
            <a:r>
              <a:rPr lang="en-GB" altLang="fr-FR" b="1" dirty="0" smtClean="0">
                <a:cs typeface="Times New Roman" panose="02020603050405020304" pitchFamily="18" charset="0"/>
              </a:rPr>
              <a:t> in initial </a:t>
            </a:r>
            <a:r>
              <a:rPr lang="en-GB" altLang="fr-FR" b="1" dirty="0">
                <a:cs typeface="Times New Roman" panose="02020603050405020304" pitchFamily="18" charset="0"/>
              </a:rPr>
              <a:t>training </a:t>
            </a:r>
            <a:r>
              <a:rPr lang="en-GB" altLang="fr-FR" b="1" dirty="0" smtClean="0">
                <a:cs typeface="Times New Roman" panose="02020603050405020304" pitchFamily="18" charset="0"/>
              </a:rPr>
              <a:t>of kindergarten teachers.  Students elaborate  teaching materials with a great variety of languages.</a:t>
            </a:r>
          </a:p>
        </p:txBody>
      </p:sp>
    </p:spTree>
    <p:extLst>
      <p:ext uri="{BB962C8B-B14F-4D97-AF65-F5344CB8AC3E}">
        <p14:creationId xmlns:p14="http://schemas.microsoft.com/office/powerpoint/2010/main" val="79620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20247" y="-27384"/>
            <a:ext cx="9131925" cy="10325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fr-FR" sz="3200" b="1" dirty="0" err="1" smtClean="0"/>
              <a:t>Individual</a:t>
            </a:r>
            <a:r>
              <a:rPr lang="fr-FR" sz="3200" b="1" dirty="0" smtClean="0"/>
              <a:t> or collective initiatives </a:t>
            </a:r>
            <a:br>
              <a:rPr lang="fr-FR" sz="3200" b="1" dirty="0" smtClean="0"/>
            </a:br>
            <a:r>
              <a:rPr lang="fr-FR" sz="2000" b="1" dirty="0" smtClean="0"/>
              <a:t>(</a:t>
            </a:r>
            <a:r>
              <a:rPr lang="fr-FR" sz="2000" b="1" dirty="0" err="1" smtClean="0"/>
              <a:t>Universities</a:t>
            </a:r>
            <a:r>
              <a:rPr lang="fr-FR" sz="2000" b="1" dirty="0" smtClean="0"/>
              <a:t>, </a:t>
            </a:r>
            <a:r>
              <a:rPr lang="fr-FR" sz="2000" b="1" dirty="0" err="1" smtClean="0"/>
              <a:t>Research</a:t>
            </a:r>
            <a:r>
              <a:rPr lang="fr-FR" sz="2000" b="1" dirty="0" smtClean="0"/>
              <a:t> groups, associations, </a:t>
            </a:r>
            <a:r>
              <a:rPr lang="fr-FR" sz="2000" b="1" dirty="0" err="1" smtClean="0"/>
              <a:t>teacher</a:t>
            </a:r>
            <a:r>
              <a:rPr lang="fr-FR" sz="2000" b="1" dirty="0" smtClean="0"/>
              <a:t> / </a:t>
            </a:r>
            <a:r>
              <a:rPr lang="fr-FR" sz="2000" b="1" dirty="0" err="1" smtClean="0"/>
              <a:t>educator</a:t>
            </a:r>
            <a:r>
              <a:rPr lang="fr-FR" sz="2000" b="1" dirty="0" smtClean="0"/>
              <a:t> teams, </a:t>
            </a:r>
            <a:br>
              <a:rPr lang="fr-FR" sz="2000" b="1" dirty="0" smtClean="0"/>
            </a:br>
            <a:r>
              <a:rPr lang="fr-FR" sz="2000" b="1" dirty="0" err="1" smtClean="0"/>
              <a:t>individual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researchers</a:t>
            </a:r>
            <a:r>
              <a:rPr lang="fr-FR" sz="2000" b="1" dirty="0" smtClean="0"/>
              <a:t> / </a:t>
            </a:r>
            <a:r>
              <a:rPr lang="fr-FR" sz="2000" b="1" dirty="0" err="1" smtClean="0"/>
              <a:t>teachers</a:t>
            </a:r>
            <a:r>
              <a:rPr lang="fr-FR" sz="2000" b="1" dirty="0" smtClean="0"/>
              <a:t> / </a:t>
            </a:r>
            <a:r>
              <a:rPr lang="fr-FR" sz="2000" b="1" dirty="0" err="1" smtClean="0"/>
              <a:t>educators</a:t>
            </a:r>
            <a:r>
              <a:rPr lang="fr-FR" sz="2000" b="1" dirty="0" smtClean="0"/>
              <a:t>…)</a:t>
            </a:r>
            <a:endParaRPr lang="fr-FR" sz="2000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7105" y="-27384"/>
            <a:ext cx="9144000" cy="9087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fr-FR" sz="3200" b="1" dirty="0"/>
              <a:t>Initiative of </a:t>
            </a:r>
            <a:r>
              <a:rPr lang="fr-FR" sz="3200" b="1" dirty="0" err="1"/>
              <a:t>educational</a:t>
            </a:r>
            <a:r>
              <a:rPr lang="fr-FR" sz="3200" b="1" dirty="0"/>
              <a:t> </a:t>
            </a:r>
            <a:r>
              <a:rPr lang="fr-FR" sz="3200" b="1" dirty="0" err="1"/>
              <a:t>authorities</a:t>
            </a:r>
            <a:r>
              <a:rPr lang="fr-FR" sz="3200" b="1" dirty="0"/>
              <a:t> </a:t>
            </a:r>
            <a:r>
              <a:rPr lang="fr-FR" sz="3200" b="1" dirty="0" smtClean="0"/>
              <a:t/>
            </a:r>
            <a:br>
              <a:rPr lang="fr-FR" sz="3200" b="1" dirty="0" smtClean="0"/>
            </a:br>
            <a:r>
              <a:rPr lang="fr-FR" sz="3200" b="1" dirty="0" smtClean="0"/>
              <a:t>(</a:t>
            </a:r>
            <a:r>
              <a:rPr lang="fr-FR" sz="3200" b="1" dirty="0"/>
              <a:t>national, </a:t>
            </a:r>
            <a:r>
              <a:rPr lang="fr-FR" sz="3200" b="1" dirty="0" err="1"/>
              <a:t>regional</a:t>
            </a:r>
            <a:r>
              <a:rPr lang="fr-FR" sz="3200" b="1" dirty="0"/>
              <a:t>, local)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0246" y="1095127"/>
            <a:ext cx="2391513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Teacher training</a:t>
            </a:r>
            <a:endParaRPr lang="fr-FR" dirty="0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0247" y="1916832"/>
            <a:ext cx="9117716" cy="4680520"/>
          </a:xfrm>
          <a:prstGeom prst="rect">
            <a:avLst/>
          </a:prstGeom>
          <a:solidFill>
            <a:srgbClr val="F8FCD6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>
              <a:lnSpc>
                <a:spcPct val="80000"/>
              </a:lnSpc>
              <a:spcBef>
                <a:spcPct val="10000"/>
              </a:spcBef>
            </a:pPr>
            <a:r>
              <a:rPr lang="en-GB" altLang="fr-FR" b="1" dirty="0" smtClean="0">
                <a:cs typeface="Times New Roman" panose="02020603050405020304" pitchFamily="18" charset="0"/>
              </a:rPr>
              <a:t>Let us start with a surprise (at least, for us). We have to be aware that at this stage of the development of </a:t>
            </a:r>
            <a:r>
              <a:rPr lang="en-GB" altLang="fr-FR" b="1" dirty="0" err="1" smtClean="0">
                <a:cs typeface="Times New Roman" panose="02020603050405020304" pitchFamily="18" charset="0"/>
              </a:rPr>
              <a:t>AtL</a:t>
            </a:r>
            <a:r>
              <a:rPr lang="en-GB" altLang="fr-FR" b="1" dirty="0" smtClean="0">
                <a:cs typeface="Times New Roman" panose="02020603050405020304" pitchFamily="18" charset="0"/>
              </a:rPr>
              <a:t>, initiatives exist that we may discover by accident. This was the case when Brigitte Gerber held an ECML Workshop in Dutch-speaking Belgium in April (Project </a:t>
            </a:r>
            <a:r>
              <a:rPr lang="en-GB" altLang="fr-FR" b="1" i="1" dirty="0" smtClean="0">
                <a:cs typeface="Times New Roman" panose="02020603050405020304" pitchFamily="18" charset="0"/>
              </a:rPr>
              <a:t>Multilingual classes</a:t>
            </a:r>
            <a:r>
              <a:rPr lang="en-GB" altLang="fr-FR" b="1" dirty="0" smtClean="0">
                <a:cs typeface="Times New Roman" panose="02020603050405020304" pitchFamily="18" charset="0"/>
              </a:rPr>
              <a:t>). She met representatives of two academic projects that share some common features with </a:t>
            </a:r>
            <a:r>
              <a:rPr lang="en-GB" altLang="fr-FR" b="1" dirty="0" err="1" smtClean="0">
                <a:cs typeface="Times New Roman" panose="02020603050405020304" pitchFamily="18" charset="0"/>
              </a:rPr>
              <a:t>AtL</a:t>
            </a:r>
            <a:r>
              <a:rPr lang="en-GB" altLang="fr-FR" b="1" dirty="0" smtClean="0">
                <a:cs typeface="Times New Roman" panose="02020603050405020304" pitchFamily="18" charset="0"/>
              </a:rPr>
              <a:t> (</a:t>
            </a:r>
            <a:r>
              <a:rPr lang="en-GB" altLang="fr-FR" b="1" dirty="0" smtClean="0">
                <a:cs typeface="Times New Roman" panose="02020603050405020304" pitchFamily="18" charset="0"/>
                <a:hlinkClick r:id="rId3"/>
              </a:rPr>
              <a:t>http</a:t>
            </a:r>
            <a:r>
              <a:rPr lang="en-GB" altLang="fr-FR" b="1" dirty="0">
                <a:cs typeface="Times New Roman" panose="02020603050405020304" pitchFamily="18" charset="0"/>
                <a:hlinkClick r:id="rId3"/>
              </a:rPr>
              <a:t>://</a:t>
            </a:r>
            <a:r>
              <a:rPr lang="en-GB" altLang="fr-FR" b="1" dirty="0" smtClean="0">
                <a:cs typeface="Times New Roman" panose="02020603050405020304" pitchFamily="18" charset="0"/>
                <a:hlinkClick r:id="rId3"/>
              </a:rPr>
              <a:t>www.metrotaal.be</a:t>
            </a:r>
            <a:r>
              <a:rPr lang="en-GB" altLang="fr-FR" b="1" dirty="0" smtClean="0">
                <a:cs typeface="Times New Roman" panose="02020603050405020304" pitchFamily="18" charset="0"/>
              </a:rPr>
              <a:t>  / </a:t>
            </a:r>
            <a:r>
              <a:rPr lang="en-GB" altLang="fr-FR" b="1" dirty="0" smtClean="0">
                <a:cs typeface="Times New Roman" panose="02020603050405020304" pitchFamily="18" charset="0"/>
                <a:hlinkClick r:id="rId4"/>
              </a:rPr>
              <a:t>http</a:t>
            </a:r>
            <a:r>
              <a:rPr lang="en-GB" altLang="fr-FR" b="1" dirty="0">
                <a:cs typeface="Times New Roman" panose="02020603050405020304" pitchFamily="18" charset="0"/>
                <a:hlinkClick r:id="rId4"/>
              </a:rPr>
              <a:t>://</a:t>
            </a:r>
            <a:r>
              <a:rPr lang="en-GB" altLang="fr-FR" b="1" dirty="0" smtClean="0">
                <a:cs typeface="Times New Roman" panose="02020603050405020304" pitchFamily="18" charset="0"/>
                <a:hlinkClick r:id="rId4"/>
              </a:rPr>
              <a:t>www.cteno.be/index.php?idWs=15</a:t>
            </a:r>
            <a:r>
              <a:rPr lang="en-GB" altLang="fr-FR" b="1" dirty="0" smtClean="0">
                <a:cs typeface="Times New Roman" panose="02020603050405020304" pitchFamily="18" charset="0"/>
              </a:rPr>
              <a:t> ) </a:t>
            </a:r>
          </a:p>
          <a:p>
            <a:pPr marL="0" algn="just">
              <a:lnSpc>
                <a:spcPct val="80000"/>
              </a:lnSpc>
              <a:spcBef>
                <a:spcPct val="10000"/>
              </a:spcBef>
            </a:pPr>
            <a:r>
              <a:rPr lang="en-GB" altLang="fr-FR" b="1" dirty="0" smtClean="0">
                <a:cs typeface="Times New Roman" panose="02020603050405020304" pitchFamily="18" charset="0"/>
              </a:rPr>
              <a:t>This is particularly true </a:t>
            </a:r>
            <a:r>
              <a:rPr lang="en-GB" altLang="fr-FR" b="1" dirty="0">
                <a:cs typeface="Times New Roman" panose="02020603050405020304" pitchFamily="18" charset="0"/>
              </a:rPr>
              <a:t>for the first </a:t>
            </a:r>
            <a:r>
              <a:rPr lang="en-GB" altLang="fr-FR" b="1" dirty="0" smtClean="0">
                <a:cs typeface="Times New Roman" panose="02020603050405020304" pitchFamily="18" charset="0"/>
              </a:rPr>
              <a:t>one, </a:t>
            </a:r>
            <a:r>
              <a:rPr lang="en-GB" altLang="fr-FR" b="1" i="1" dirty="0" err="1" smtClean="0">
                <a:cs typeface="Times New Roman" panose="02020603050405020304" pitchFamily="18" charset="0"/>
              </a:rPr>
              <a:t>metrotaal</a:t>
            </a:r>
            <a:r>
              <a:rPr lang="en-GB" altLang="fr-FR" b="1" i="1" dirty="0" smtClean="0">
                <a:cs typeface="Times New Roman" panose="02020603050405020304" pitchFamily="18" charset="0"/>
              </a:rPr>
              <a:t> / </a:t>
            </a:r>
            <a:r>
              <a:rPr lang="en-GB" altLang="fr-FR" b="1" i="1" dirty="0" err="1" smtClean="0">
                <a:cs typeface="Times New Roman" panose="02020603050405020304" pitchFamily="18" charset="0"/>
              </a:rPr>
              <a:t>validiv</a:t>
            </a:r>
            <a:r>
              <a:rPr lang="en-GB" altLang="fr-FR" b="1" i="1" dirty="0" smtClean="0">
                <a:cs typeface="Times New Roman" panose="02020603050405020304" pitchFamily="18" charset="0"/>
              </a:rPr>
              <a:t>  </a:t>
            </a:r>
            <a:r>
              <a:rPr lang="en-GB" altLang="fr-FR" b="1" dirty="0">
                <a:cs typeface="Times New Roman" panose="02020603050405020304" pitchFamily="18" charset="0"/>
              </a:rPr>
              <a:t>(</a:t>
            </a:r>
            <a:r>
              <a:rPr lang="en-GB" altLang="fr-FR" b="1" dirty="0" err="1">
                <a:cs typeface="Times New Roman" panose="02020603050405020304" pitchFamily="18" charset="0"/>
              </a:rPr>
              <a:t>Universiteit</a:t>
            </a:r>
            <a:r>
              <a:rPr lang="en-GB" altLang="fr-FR" b="1" dirty="0">
                <a:cs typeface="Times New Roman" panose="02020603050405020304" pitchFamily="18" charset="0"/>
              </a:rPr>
              <a:t> Gent, KU Leuven, </a:t>
            </a:r>
            <a:r>
              <a:rPr lang="en-GB" altLang="fr-FR" b="1" dirty="0" err="1">
                <a:cs typeface="Times New Roman" panose="02020603050405020304" pitchFamily="18" charset="0"/>
              </a:rPr>
              <a:t>Vrije</a:t>
            </a:r>
            <a:r>
              <a:rPr lang="en-GB" altLang="fr-FR" b="1" dirty="0">
                <a:cs typeface="Times New Roman" panose="02020603050405020304" pitchFamily="18" charset="0"/>
              </a:rPr>
              <a:t> </a:t>
            </a:r>
            <a:r>
              <a:rPr lang="en-GB" altLang="fr-FR" b="1" dirty="0" err="1">
                <a:cs typeface="Times New Roman" panose="02020603050405020304" pitchFamily="18" charset="0"/>
              </a:rPr>
              <a:t>Universiteit</a:t>
            </a:r>
            <a:r>
              <a:rPr lang="en-GB" altLang="fr-FR" b="1" dirty="0">
                <a:cs typeface="Times New Roman" panose="02020603050405020304" pitchFamily="18" charset="0"/>
              </a:rPr>
              <a:t> </a:t>
            </a:r>
            <a:r>
              <a:rPr lang="en-GB" altLang="fr-FR" b="1" dirty="0" smtClean="0">
                <a:cs typeface="Times New Roman" panose="02020603050405020304" pitchFamily="18" charset="0"/>
              </a:rPr>
              <a:t>Brussel).</a:t>
            </a:r>
          </a:p>
          <a:p>
            <a:pPr marL="0" algn="just">
              <a:lnSpc>
                <a:spcPct val="80000"/>
              </a:lnSpc>
              <a:spcBef>
                <a:spcPct val="10000"/>
              </a:spcBef>
            </a:pPr>
            <a:r>
              <a:rPr lang="en-GB" altLang="fr-FR" b="1" dirty="0" smtClean="0">
                <a:cs typeface="Times New Roman" panose="02020603050405020304" pitchFamily="18" charset="0"/>
              </a:rPr>
              <a:t>“</a:t>
            </a:r>
            <a:r>
              <a:rPr lang="en-US" altLang="fr-FR" b="1" dirty="0" err="1">
                <a:cs typeface="Times New Roman" panose="02020603050405020304" pitchFamily="18" charset="0"/>
              </a:rPr>
              <a:t>Validiv</a:t>
            </a:r>
            <a:r>
              <a:rPr lang="en-US" altLang="fr-FR" b="1" dirty="0">
                <a:cs typeface="Times New Roman" panose="02020603050405020304" pitchFamily="18" charset="0"/>
              </a:rPr>
              <a:t> </a:t>
            </a:r>
            <a:r>
              <a:rPr lang="en-US" altLang="fr-FR" b="1" dirty="0" err="1">
                <a:cs typeface="Times New Roman" panose="02020603050405020304" pitchFamily="18" charset="0"/>
              </a:rPr>
              <a:t>staat</a:t>
            </a:r>
            <a:r>
              <a:rPr lang="en-US" altLang="fr-FR" b="1" dirty="0">
                <a:cs typeface="Times New Roman" panose="02020603050405020304" pitchFamily="18" charset="0"/>
              </a:rPr>
              <a:t> </a:t>
            </a:r>
            <a:r>
              <a:rPr lang="en-US" altLang="fr-FR" b="1" dirty="0" err="1">
                <a:cs typeface="Times New Roman" panose="02020603050405020304" pitchFamily="18" charset="0"/>
              </a:rPr>
              <a:t>voor</a:t>
            </a:r>
            <a:r>
              <a:rPr lang="en-US" altLang="fr-FR" b="1" dirty="0">
                <a:cs typeface="Times New Roman" panose="02020603050405020304" pitchFamily="18" charset="0"/>
              </a:rPr>
              <a:t> </a:t>
            </a:r>
            <a:r>
              <a:rPr lang="en-US" altLang="fr-FR" b="1" i="1" dirty="0" err="1">
                <a:cs typeface="Times New Roman" panose="02020603050405020304" pitchFamily="18" charset="0"/>
              </a:rPr>
              <a:t>Valorising</a:t>
            </a:r>
            <a:r>
              <a:rPr lang="en-US" altLang="fr-FR" b="1" i="1" dirty="0">
                <a:cs typeface="Times New Roman" panose="02020603050405020304" pitchFamily="18" charset="0"/>
              </a:rPr>
              <a:t> Linguistic Diversity in Multiple Contexts of Primary </a:t>
            </a:r>
            <a:r>
              <a:rPr lang="en-US" altLang="fr-FR" b="1" i="1" dirty="0" smtClean="0">
                <a:cs typeface="Times New Roman" panose="02020603050405020304" pitchFamily="18" charset="0"/>
              </a:rPr>
              <a:t>Education</a:t>
            </a:r>
            <a:r>
              <a:rPr lang="en-US" altLang="fr-FR" b="1" dirty="0" smtClean="0">
                <a:cs typeface="Times New Roman" panose="02020603050405020304" pitchFamily="18" charset="0"/>
              </a:rPr>
              <a:t>”</a:t>
            </a:r>
            <a:r>
              <a:rPr lang="en-GB" altLang="fr-FR" b="1" dirty="0" smtClean="0">
                <a:cs typeface="Times New Roman" panose="02020603050405020304" pitchFamily="18" charset="0"/>
              </a:rPr>
              <a:t>. The project aims at fostering “</a:t>
            </a:r>
            <a:r>
              <a:rPr lang="nl-NL" altLang="fr-FR" b="1" i="1" dirty="0">
                <a:cs typeface="Times New Roman" panose="02020603050405020304" pitchFamily="18" charset="0"/>
              </a:rPr>
              <a:t>aan positief omgaan met </a:t>
            </a:r>
            <a:r>
              <a:rPr lang="nl-NL" altLang="fr-FR" b="1" i="1" dirty="0" smtClean="0">
                <a:cs typeface="Times New Roman" panose="02020603050405020304" pitchFamily="18" charset="0"/>
              </a:rPr>
              <a:t>talendiversiteit</a:t>
            </a:r>
            <a:r>
              <a:rPr lang="nl-NL" altLang="fr-FR" b="1" dirty="0" smtClean="0">
                <a:cs typeface="Times New Roman" panose="02020603050405020304" pitchFamily="18" charset="0"/>
              </a:rPr>
              <a:t>” (managing </a:t>
            </a:r>
            <a:r>
              <a:rPr lang="nl-NL" altLang="fr-FR" b="1" dirty="0" err="1" smtClean="0">
                <a:cs typeface="Times New Roman" panose="02020603050405020304" pitchFamily="18" charset="0"/>
              </a:rPr>
              <a:t>language</a:t>
            </a:r>
            <a:r>
              <a:rPr lang="nl-NL" altLang="fr-FR" b="1" dirty="0" smtClean="0">
                <a:cs typeface="Times New Roman" panose="02020603050405020304" pitchFamily="18" charset="0"/>
              </a:rPr>
              <a:t> </a:t>
            </a:r>
            <a:r>
              <a:rPr lang="nl-NL" altLang="fr-FR" b="1" dirty="0" err="1" smtClean="0">
                <a:cs typeface="Times New Roman" panose="02020603050405020304" pitchFamily="18" charset="0"/>
              </a:rPr>
              <a:t>diversity</a:t>
            </a:r>
            <a:r>
              <a:rPr lang="nl-NL" altLang="fr-FR" b="1" dirty="0" smtClean="0">
                <a:cs typeface="Times New Roman" panose="02020603050405020304" pitchFamily="18" charset="0"/>
              </a:rPr>
              <a:t> </a:t>
            </a:r>
            <a:r>
              <a:rPr lang="nl-NL" altLang="fr-FR" b="1" dirty="0" err="1" smtClean="0">
                <a:cs typeface="Times New Roman" panose="02020603050405020304" pitchFamily="18" charset="0"/>
              </a:rPr>
              <a:t>positively</a:t>
            </a:r>
            <a:r>
              <a:rPr lang="nl-NL" altLang="fr-FR" b="1" dirty="0" smtClean="0">
                <a:cs typeface="Times New Roman" panose="02020603050405020304" pitchFamily="18" charset="0"/>
              </a:rPr>
              <a:t>”). The project is </a:t>
            </a:r>
            <a:r>
              <a:rPr lang="nl-NL" altLang="fr-FR" b="1" dirty="0" err="1" smtClean="0">
                <a:cs typeface="Times New Roman" panose="02020603050405020304" pitchFamily="18" charset="0"/>
              </a:rPr>
              <a:t>not</a:t>
            </a:r>
            <a:r>
              <a:rPr lang="nl-NL" altLang="fr-FR" b="1" dirty="0" smtClean="0">
                <a:cs typeface="Times New Roman" panose="02020603050405020304" pitchFamily="18" charset="0"/>
              </a:rPr>
              <a:t> </a:t>
            </a:r>
            <a:r>
              <a:rPr lang="nl-NL" altLang="fr-FR" b="1" dirty="0" err="1" smtClean="0">
                <a:cs typeface="Times New Roman" panose="02020603050405020304" pitchFamily="18" charset="0"/>
              </a:rPr>
              <a:t>only</a:t>
            </a:r>
            <a:r>
              <a:rPr lang="nl-NL" altLang="fr-FR" b="1" dirty="0" smtClean="0">
                <a:cs typeface="Times New Roman" panose="02020603050405020304" pitchFamily="18" charset="0"/>
              </a:rPr>
              <a:t> </a:t>
            </a:r>
            <a:r>
              <a:rPr lang="nl-NL" altLang="fr-FR" b="1" dirty="0" err="1" smtClean="0">
                <a:cs typeface="Times New Roman" panose="02020603050405020304" pitchFamily="18" charset="0"/>
              </a:rPr>
              <a:t>dealing</a:t>
            </a:r>
            <a:r>
              <a:rPr lang="nl-NL" altLang="fr-FR" b="1" dirty="0" smtClean="0">
                <a:cs typeface="Times New Roman" panose="02020603050405020304" pitchFamily="18" charset="0"/>
              </a:rPr>
              <a:t> </a:t>
            </a:r>
            <a:r>
              <a:rPr lang="nl-NL" altLang="fr-FR" b="1" dirty="0" err="1" smtClean="0">
                <a:cs typeface="Times New Roman" panose="02020603050405020304" pitchFamily="18" charset="0"/>
              </a:rPr>
              <a:t>with</a:t>
            </a:r>
            <a:r>
              <a:rPr lang="nl-NL" altLang="fr-FR" b="1" dirty="0" smtClean="0">
                <a:cs typeface="Times New Roman" panose="02020603050405020304" pitchFamily="18" charset="0"/>
              </a:rPr>
              <a:t> teacher training (</a:t>
            </a:r>
            <a:r>
              <a:rPr lang="nl-NL" altLang="fr-FR" b="1" dirty="0" err="1" smtClean="0">
                <a:cs typeface="Times New Roman" panose="02020603050405020304" pitchFamily="18" charset="0"/>
              </a:rPr>
              <a:t>also</a:t>
            </a:r>
            <a:r>
              <a:rPr lang="nl-NL" altLang="fr-FR" b="1" dirty="0" smtClean="0">
                <a:cs typeface="Times New Roman" panose="02020603050405020304" pitchFamily="18" charset="0"/>
              </a:rPr>
              <a:t> online), but </a:t>
            </a:r>
            <a:r>
              <a:rPr lang="nl-NL" altLang="fr-FR" b="1" dirty="0" err="1" smtClean="0">
                <a:cs typeface="Times New Roman" panose="02020603050405020304" pitchFamily="18" charset="0"/>
              </a:rPr>
              <a:t>also</a:t>
            </a:r>
            <a:r>
              <a:rPr lang="nl-NL" altLang="fr-FR" b="1" dirty="0" smtClean="0">
                <a:cs typeface="Times New Roman" panose="02020603050405020304" pitchFamily="18" charset="0"/>
              </a:rPr>
              <a:t> research </a:t>
            </a:r>
            <a:r>
              <a:rPr lang="nl-NL" altLang="fr-FR" b="1" dirty="0" err="1" smtClean="0">
                <a:cs typeface="Times New Roman" panose="02020603050405020304" pitchFamily="18" charset="0"/>
              </a:rPr>
              <a:t>and</a:t>
            </a:r>
            <a:r>
              <a:rPr lang="nl-NL" altLang="fr-FR" b="1" dirty="0" smtClean="0">
                <a:cs typeface="Times New Roman" panose="02020603050405020304" pitchFamily="18" charset="0"/>
              </a:rPr>
              <a:t> </a:t>
            </a:r>
            <a:r>
              <a:rPr lang="nl-NL" altLang="fr-FR" b="1" dirty="0" err="1" smtClean="0">
                <a:cs typeface="Times New Roman" panose="02020603050405020304" pitchFamily="18" charset="0"/>
              </a:rPr>
              <a:t>production</a:t>
            </a:r>
            <a:r>
              <a:rPr lang="nl-NL" altLang="fr-FR" b="1" dirty="0" smtClean="0">
                <a:cs typeface="Times New Roman" panose="02020603050405020304" pitchFamily="18" charset="0"/>
              </a:rPr>
              <a:t> of teaching </a:t>
            </a:r>
            <a:r>
              <a:rPr lang="nl-NL" altLang="fr-FR" b="1" dirty="0" err="1" smtClean="0">
                <a:cs typeface="Times New Roman" panose="02020603050405020304" pitchFamily="18" charset="0"/>
              </a:rPr>
              <a:t>materials</a:t>
            </a:r>
            <a:r>
              <a:rPr lang="nl-NL" altLang="fr-FR" b="1" dirty="0" smtClean="0">
                <a:cs typeface="Times New Roman" panose="02020603050405020304" pitchFamily="18" charset="0"/>
              </a:rPr>
              <a:t>. </a:t>
            </a:r>
            <a:endParaRPr lang="en-GB" altLang="fr-FR" b="1" dirty="0" smtClean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19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3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20247" y="-27384"/>
            <a:ext cx="9131925" cy="10325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fr-FR" sz="3200" b="1" dirty="0" err="1" smtClean="0"/>
              <a:t>Individual</a:t>
            </a:r>
            <a:r>
              <a:rPr lang="fr-FR" sz="3200" b="1" dirty="0" smtClean="0"/>
              <a:t> or collective initiatives </a:t>
            </a:r>
            <a:br>
              <a:rPr lang="fr-FR" sz="3200" b="1" dirty="0" smtClean="0"/>
            </a:br>
            <a:r>
              <a:rPr lang="fr-FR" sz="2000" b="1" dirty="0" smtClean="0"/>
              <a:t>(</a:t>
            </a:r>
            <a:r>
              <a:rPr lang="fr-FR" sz="2000" b="1" dirty="0" err="1" smtClean="0"/>
              <a:t>Universities</a:t>
            </a:r>
            <a:r>
              <a:rPr lang="fr-FR" sz="2000" b="1" dirty="0" smtClean="0"/>
              <a:t>, </a:t>
            </a:r>
            <a:r>
              <a:rPr lang="fr-FR" sz="2000" b="1" dirty="0" err="1" smtClean="0"/>
              <a:t>Research</a:t>
            </a:r>
            <a:r>
              <a:rPr lang="fr-FR" sz="2000" b="1" dirty="0" smtClean="0"/>
              <a:t> groups, associations, </a:t>
            </a:r>
            <a:r>
              <a:rPr lang="fr-FR" sz="2000" b="1" dirty="0" err="1" smtClean="0"/>
              <a:t>teacher</a:t>
            </a:r>
            <a:r>
              <a:rPr lang="fr-FR" sz="2000" b="1" dirty="0" smtClean="0"/>
              <a:t> / </a:t>
            </a:r>
            <a:r>
              <a:rPr lang="fr-FR" sz="2000" b="1" dirty="0" err="1" smtClean="0"/>
              <a:t>educator</a:t>
            </a:r>
            <a:r>
              <a:rPr lang="fr-FR" sz="2000" b="1" dirty="0" smtClean="0"/>
              <a:t> teams, </a:t>
            </a:r>
            <a:br>
              <a:rPr lang="fr-FR" sz="2000" b="1" dirty="0" smtClean="0"/>
            </a:br>
            <a:r>
              <a:rPr lang="fr-FR" sz="2000" b="1" dirty="0" err="1" smtClean="0"/>
              <a:t>individual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researchers</a:t>
            </a:r>
            <a:r>
              <a:rPr lang="fr-FR" sz="2000" b="1" dirty="0" smtClean="0"/>
              <a:t> / </a:t>
            </a:r>
            <a:r>
              <a:rPr lang="fr-FR" sz="2000" b="1" dirty="0" err="1" smtClean="0"/>
              <a:t>teachers</a:t>
            </a:r>
            <a:r>
              <a:rPr lang="fr-FR" sz="2000" b="1" dirty="0" smtClean="0"/>
              <a:t> / </a:t>
            </a:r>
            <a:r>
              <a:rPr lang="fr-FR" sz="2000" b="1" dirty="0" err="1" smtClean="0"/>
              <a:t>educators</a:t>
            </a:r>
            <a:r>
              <a:rPr lang="fr-FR" sz="2000" b="1" dirty="0" smtClean="0"/>
              <a:t>…)</a:t>
            </a:r>
            <a:endParaRPr lang="fr-FR" sz="2000" b="1" dirty="0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0247" y="1700808"/>
            <a:ext cx="9117716" cy="1080120"/>
          </a:xfrm>
          <a:prstGeom prst="rect">
            <a:avLst/>
          </a:prstGeom>
          <a:solidFill>
            <a:srgbClr val="F8FCD6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>
              <a:lnSpc>
                <a:spcPct val="80000"/>
              </a:lnSpc>
              <a:spcBef>
                <a:spcPct val="10000"/>
              </a:spcBef>
            </a:pPr>
            <a:r>
              <a:rPr lang="en-GB" altLang="fr-FR" b="1" dirty="0" smtClean="0">
                <a:cs typeface="Times New Roman" panose="02020603050405020304" pitchFamily="18" charset="0"/>
              </a:rPr>
              <a:t>There is an high number of higher education institutions offering teacher education activities involving </a:t>
            </a:r>
            <a:r>
              <a:rPr lang="en-GB" altLang="fr-FR" b="1" dirty="0" err="1" smtClean="0">
                <a:cs typeface="Times New Roman" panose="02020603050405020304" pitchFamily="18" charset="0"/>
              </a:rPr>
              <a:t>AtL</a:t>
            </a:r>
            <a:r>
              <a:rPr lang="en-GB" altLang="fr-FR" b="1" dirty="0" smtClean="0">
                <a:cs typeface="Times New Roman" panose="02020603050405020304" pitchFamily="18" charset="0"/>
              </a:rPr>
              <a:t>, in many countries. Some examples: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0246" y="1095127"/>
            <a:ext cx="2391513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Teacher training</a:t>
            </a:r>
            <a:endParaRPr lang="fr-FR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4456" y="2924944"/>
            <a:ext cx="9117716" cy="1584176"/>
          </a:xfrm>
          <a:prstGeom prst="rect">
            <a:avLst/>
          </a:prstGeom>
          <a:solidFill>
            <a:srgbClr val="F8FCD6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>
              <a:lnSpc>
                <a:spcPct val="80000"/>
              </a:lnSpc>
              <a:spcBef>
                <a:spcPct val="10000"/>
              </a:spcBef>
            </a:pPr>
            <a:r>
              <a:rPr lang="en-GB" altLang="fr-FR" b="1" dirty="0" smtClean="0">
                <a:cs typeface="Times New Roman" panose="02020603050405020304" pitchFamily="18" charset="0"/>
              </a:rPr>
              <a:t>Canada: in Vancouver (SFU, some contents in various units); University of Montreal, Faculty of Education   (introduction of new courses since 2014, at different levels); University of Toronto from 2017 on (</a:t>
            </a:r>
            <a:r>
              <a:rPr lang="en-GB" altLang="fr-FR" b="1" dirty="0" err="1" smtClean="0">
                <a:cs typeface="Times New Roman" panose="02020603050405020304" pitchFamily="18" charset="0"/>
              </a:rPr>
              <a:t>plurilingual</a:t>
            </a:r>
            <a:r>
              <a:rPr lang="en-GB" altLang="fr-FR" b="1" dirty="0" smtClean="0">
                <a:cs typeface="Times New Roman" panose="02020603050405020304" pitchFamily="18" charset="0"/>
              </a:rPr>
              <a:t> approaches and theatre, introducing a </a:t>
            </a:r>
            <a:r>
              <a:rPr lang="en-GB" altLang="fr-FR" b="1" dirty="0" err="1" smtClean="0">
                <a:cs typeface="Times New Roman" panose="02020603050405020304" pitchFamily="18" charset="0"/>
              </a:rPr>
              <a:t>plurilingual</a:t>
            </a:r>
            <a:r>
              <a:rPr lang="en-GB" altLang="fr-FR" b="1" dirty="0" smtClean="0">
                <a:cs typeface="Times New Roman" panose="02020603050405020304" pitchFamily="18" charset="0"/>
              </a:rPr>
              <a:t> perspective in grammar teaching)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5496" y="4653136"/>
            <a:ext cx="9117716" cy="1296145"/>
          </a:xfrm>
          <a:prstGeom prst="rect">
            <a:avLst/>
          </a:prstGeom>
          <a:solidFill>
            <a:srgbClr val="F8FCD6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>
              <a:lnSpc>
                <a:spcPct val="80000"/>
              </a:lnSpc>
              <a:spcBef>
                <a:spcPct val="10000"/>
              </a:spcBef>
            </a:pPr>
            <a:r>
              <a:rPr lang="en-GB" altLang="fr-FR" b="1" dirty="0" smtClean="0">
                <a:cs typeface="Times New Roman" panose="02020603050405020304" pitchFamily="18" charset="0"/>
              </a:rPr>
              <a:t>Portugal (</a:t>
            </a:r>
            <a:r>
              <a:rPr lang="en-GB" altLang="fr-FR" b="1" dirty="0" err="1" smtClean="0">
                <a:cs typeface="Times New Roman" panose="02020603050405020304" pitchFamily="18" charset="0"/>
              </a:rPr>
              <a:t>Aveiro</a:t>
            </a:r>
            <a:r>
              <a:rPr lang="en-GB" altLang="fr-FR" b="1" dirty="0" smtClean="0">
                <a:cs typeface="Times New Roman" panose="02020603050405020304" pitchFamily="18" charset="0"/>
              </a:rPr>
              <a:t>): curricular units at bachelor and masters level, </a:t>
            </a:r>
            <a:r>
              <a:rPr lang="en-GB" altLang="fr-FR" b="1" dirty="0">
                <a:cs typeface="Times New Roman" panose="02020603050405020304" pitchFamily="18" charset="0"/>
              </a:rPr>
              <a:t>research seminar (</a:t>
            </a:r>
            <a:r>
              <a:rPr lang="en-GB" altLang="fr-FR" b="1" dirty="0" err="1">
                <a:cs typeface="Times New Roman" panose="02020603050405020304" pitchFamily="18" charset="0"/>
              </a:rPr>
              <a:t>Educação</a:t>
            </a:r>
            <a:r>
              <a:rPr lang="en-GB" altLang="fr-FR" b="1" dirty="0">
                <a:cs typeface="Times New Roman" panose="02020603050405020304" pitchFamily="18" charset="0"/>
              </a:rPr>
              <a:t> </a:t>
            </a:r>
            <a:r>
              <a:rPr lang="en-GB" altLang="fr-FR" b="1" dirty="0" err="1">
                <a:cs typeface="Times New Roman" panose="02020603050405020304" pitchFamily="18" charset="0"/>
              </a:rPr>
              <a:t>plurilingue</a:t>
            </a:r>
            <a:r>
              <a:rPr lang="en-GB" altLang="fr-FR" b="1" dirty="0">
                <a:cs typeface="Times New Roman" panose="02020603050405020304" pitchFamily="18" charset="0"/>
              </a:rPr>
              <a:t> e intercultural / </a:t>
            </a:r>
            <a:r>
              <a:rPr lang="en-GB" altLang="fr-FR" b="1" dirty="0" err="1">
                <a:cs typeface="Times New Roman" panose="02020603050405020304" pitchFamily="18" charset="0"/>
              </a:rPr>
              <a:t>Pluralidade</a:t>
            </a:r>
            <a:r>
              <a:rPr lang="en-GB" altLang="fr-FR" b="1" dirty="0">
                <a:cs typeface="Times New Roman" panose="02020603050405020304" pitchFamily="18" charset="0"/>
              </a:rPr>
              <a:t> </a:t>
            </a:r>
            <a:r>
              <a:rPr lang="en-GB" altLang="fr-FR" b="1" dirty="0" err="1">
                <a:cs typeface="Times New Roman" panose="02020603050405020304" pitchFamily="18" charset="0"/>
              </a:rPr>
              <a:t>linguística</a:t>
            </a:r>
            <a:r>
              <a:rPr lang="en-GB" altLang="fr-FR" b="1" dirty="0">
                <a:cs typeface="Times New Roman" panose="02020603050405020304" pitchFamily="18" charset="0"/>
              </a:rPr>
              <a:t> e </a:t>
            </a:r>
            <a:r>
              <a:rPr lang="en-GB" altLang="fr-FR" b="1" dirty="0" err="1" smtClean="0">
                <a:cs typeface="Times New Roman" panose="02020603050405020304" pitchFamily="18" charset="0"/>
              </a:rPr>
              <a:t>educação</a:t>
            </a:r>
            <a:r>
              <a:rPr lang="en-GB" altLang="fr-FR" b="1" dirty="0" smtClean="0">
                <a:cs typeface="Times New Roman" panose="02020603050405020304" pitchFamily="18" charset="0"/>
              </a:rPr>
              <a:t>, </a:t>
            </a:r>
            <a:r>
              <a:rPr lang="pt-BR" altLang="fr-FR" b="1" dirty="0">
                <a:cs typeface="Times New Roman" panose="02020603050405020304" pitchFamily="18" charset="0"/>
              </a:rPr>
              <a:t>Diversidade linguística e cultural e desenvolvimento da comunicação e </a:t>
            </a:r>
            <a:r>
              <a:rPr lang="pt-BR" altLang="fr-FR" b="1" dirty="0" smtClean="0">
                <a:cs typeface="Times New Roman" panose="02020603050405020304" pitchFamily="18" charset="0"/>
              </a:rPr>
              <a:t>expressão</a:t>
            </a:r>
            <a:endParaRPr lang="pt-BR" altLang="fr-FR" b="1" dirty="0">
              <a:cs typeface="Times New Roman" panose="02020603050405020304" pitchFamily="18" charset="0"/>
            </a:endParaRPr>
          </a:p>
          <a:p>
            <a:pPr marL="0">
              <a:lnSpc>
                <a:spcPct val="80000"/>
              </a:lnSpc>
              <a:spcBef>
                <a:spcPct val="10000"/>
              </a:spcBef>
            </a:pPr>
            <a:r>
              <a:rPr lang="pt-BR" altLang="fr-FR" b="1" dirty="0">
                <a:cs typeface="Times New Roman" panose="02020603050405020304" pitchFamily="18" charset="0"/>
              </a:rPr>
              <a:t> </a:t>
            </a:r>
            <a:endParaRPr lang="en-GB" altLang="fr-FR" b="1" dirty="0" smtClean="0">
              <a:cs typeface="Times New Roman" panose="02020603050405020304" pitchFamily="18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7904" y="6093295"/>
            <a:ext cx="9117716" cy="648073"/>
          </a:xfrm>
          <a:prstGeom prst="rect">
            <a:avLst/>
          </a:prstGeom>
          <a:solidFill>
            <a:srgbClr val="F8FCD6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>
              <a:lnSpc>
                <a:spcPct val="80000"/>
              </a:lnSpc>
              <a:spcBef>
                <a:spcPct val="10000"/>
              </a:spcBef>
            </a:pPr>
            <a:r>
              <a:rPr lang="fr-FR" altLang="fr-FR" b="1" dirty="0" err="1" smtClean="0">
                <a:cs typeface="Times New Roman" panose="02020603050405020304" pitchFamily="18" charset="0"/>
              </a:rPr>
              <a:t>Hungary</a:t>
            </a:r>
            <a:r>
              <a:rPr lang="fr-FR" altLang="fr-FR" b="1" dirty="0" smtClean="0">
                <a:cs typeface="Times New Roman" panose="02020603050405020304" pitchFamily="18" charset="0"/>
              </a:rPr>
              <a:t>: </a:t>
            </a:r>
            <a:r>
              <a:rPr lang="fr-FR" altLang="fr-FR" b="1" dirty="0" err="1" smtClean="0">
                <a:cs typeface="Times New Roman" panose="02020603050405020304" pitchFamily="18" charset="0"/>
              </a:rPr>
              <a:t>two</a:t>
            </a:r>
            <a:r>
              <a:rPr lang="fr-FR" altLang="fr-FR" b="1" dirty="0" smtClean="0">
                <a:cs typeface="Times New Roman" panose="02020603050405020304" pitchFamily="18" charset="0"/>
              </a:rPr>
              <a:t> in service training sessions (in </a:t>
            </a:r>
            <a:r>
              <a:rPr lang="fr-FR" altLang="fr-FR" b="1" dirty="0">
                <a:cs typeface="Times New Roman" panose="02020603050405020304" pitchFamily="18" charset="0"/>
              </a:rPr>
              <a:t>Györ, in </a:t>
            </a:r>
            <a:r>
              <a:rPr lang="fr-FR" altLang="fr-FR" b="1" dirty="0" smtClean="0">
                <a:cs typeface="Times New Roman" panose="02020603050405020304" pitchFamily="18" charset="0"/>
              </a:rPr>
              <a:t>Szombathely) for </a:t>
            </a:r>
            <a:r>
              <a:rPr lang="fr-FR" altLang="fr-FR" b="1" dirty="0" err="1" smtClean="0">
                <a:cs typeface="Times New Roman" panose="02020603050405020304" pitchFamily="18" charset="0"/>
              </a:rPr>
              <a:t>language</a:t>
            </a:r>
            <a:r>
              <a:rPr lang="fr-FR" altLang="fr-FR" b="1" dirty="0" smtClean="0">
                <a:cs typeface="Times New Roman" panose="02020603050405020304" pitchFamily="18" charset="0"/>
              </a:rPr>
              <a:t> </a:t>
            </a:r>
            <a:r>
              <a:rPr lang="fr-FR" altLang="fr-FR" b="1" dirty="0" err="1" smtClean="0">
                <a:cs typeface="Times New Roman" panose="02020603050405020304" pitchFamily="18" charset="0"/>
              </a:rPr>
              <a:t>teachers</a:t>
            </a:r>
            <a:r>
              <a:rPr lang="pt-BR" altLang="fr-FR" b="1" dirty="0" smtClean="0">
                <a:cs typeface="Times New Roman" panose="02020603050405020304" pitchFamily="18" charset="0"/>
              </a:rPr>
              <a:t>  </a:t>
            </a:r>
            <a:endParaRPr lang="en-GB" altLang="fr-FR" b="1" dirty="0" smtClean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22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20247" y="-27384"/>
            <a:ext cx="9131925" cy="10325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fr-FR" sz="3200" b="1" dirty="0" err="1" smtClean="0"/>
              <a:t>Individual</a:t>
            </a:r>
            <a:r>
              <a:rPr lang="fr-FR" sz="3200" b="1" dirty="0" smtClean="0"/>
              <a:t> or collective initiatives </a:t>
            </a:r>
            <a:br>
              <a:rPr lang="fr-FR" sz="3200" b="1" dirty="0" smtClean="0"/>
            </a:br>
            <a:r>
              <a:rPr lang="fr-FR" sz="2000" b="1" dirty="0" smtClean="0"/>
              <a:t>(</a:t>
            </a:r>
            <a:r>
              <a:rPr lang="fr-FR" sz="2000" b="1" dirty="0" err="1" smtClean="0"/>
              <a:t>Universities</a:t>
            </a:r>
            <a:r>
              <a:rPr lang="fr-FR" sz="2000" b="1" dirty="0" smtClean="0"/>
              <a:t>, </a:t>
            </a:r>
            <a:r>
              <a:rPr lang="fr-FR" sz="2000" b="1" dirty="0" err="1" smtClean="0"/>
              <a:t>Research</a:t>
            </a:r>
            <a:r>
              <a:rPr lang="fr-FR" sz="2000" b="1" dirty="0" smtClean="0"/>
              <a:t> groups, associations, </a:t>
            </a:r>
            <a:r>
              <a:rPr lang="fr-FR" sz="2000" b="1" dirty="0" err="1" smtClean="0"/>
              <a:t>teacher</a:t>
            </a:r>
            <a:r>
              <a:rPr lang="fr-FR" sz="2000" b="1" dirty="0" smtClean="0"/>
              <a:t> / </a:t>
            </a:r>
            <a:r>
              <a:rPr lang="fr-FR" sz="2000" b="1" dirty="0" err="1" smtClean="0"/>
              <a:t>educator</a:t>
            </a:r>
            <a:r>
              <a:rPr lang="fr-FR" sz="2000" b="1" dirty="0" smtClean="0"/>
              <a:t> teams, </a:t>
            </a:r>
            <a:br>
              <a:rPr lang="fr-FR" sz="2000" b="1" dirty="0" smtClean="0"/>
            </a:br>
            <a:r>
              <a:rPr lang="fr-FR" sz="2000" b="1" dirty="0" err="1" smtClean="0"/>
              <a:t>individual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researchers</a:t>
            </a:r>
            <a:r>
              <a:rPr lang="fr-FR" sz="2000" b="1" dirty="0" smtClean="0"/>
              <a:t> / </a:t>
            </a:r>
            <a:r>
              <a:rPr lang="fr-FR" sz="2000" b="1" dirty="0" err="1" smtClean="0"/>
              <a:t>teachers</a:t>
            </a:r>
            <a:r>
              <a:rPr lang="fr-FR" sz="2000" b="1" dirty="0" smtClean="0"/>
              <a:t> / </a:t>
            </a:r>
            <a:r>
              <a:rPr lang="fr-FR" sz="2000" b="1" dirty="0" err="1" smtClean="0"/>
              <a:t>educators</a:t>
            </a:r>
            <a:r>
              <a:rPr lang="fr-FR" sz="2000" b="1" dirty="0" smtClean="0"/>
              <a:t>…)</a:t>
            </a:r>
            <a:endParaRPr lang="fr-FR" sz="2000" b="1" dirty="0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0247" y="1700808"/>
            <a:ext cx="9117716" cy="1080120"/>
          </a:xfrm>
          <a:prstGeom prst="rect">
            <a:avLst/>
          </a:prstGeom>
          <a:solidFill>
            <a:srgbClr val="F8FCD6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>
              <a:lnSpc>
                <a:spcPct val="80000"/>
              </a:lnSpc>
              <a:spcBef>
                <a:spcPct val="10000"/>
              </a:spcBef>
            </a:pPr>
            <a:r>
              <a:rPr lang="en-GB" altLang="fr-FR" b="1" dirty="0" smtClean="0">
                <a:cs typeface="Times New Roman" panose="02020603050405020304" pitchFamily="18" charset="0"/>
              </a:rPr>
              <a:t>Greece: in connection with initiatives involving municipalities, NGO, Universities, schools, parents in order to better meet the needs of migrant learners – in Thessaloniki, Larissa and </a:t>
            </a:r>
            <a:r>
              <a:rPr lang="en-GB" altLang="fr-FR" b="1" dirty="0" err="1" smtClean="0">
                <a:cs typeface="Times New Roman" panose="02020603050405020304" pitchFamily="18" charset="0"/>
              </a:rPr>
              <a:t>Kozani</a:t>
            </a:r>
            <a:r>
              <a:rPr lang="en-GB" altLang="fr-FR" b="1" dirty="0" smtClean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0246" y="1095127"/>
            <a:ext cx="2391513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Teacher training</a:t>
            </a:r>
            <a:endParaRPr lang="fr-FR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4456" y="2924944"/>
            <a:ext cx="9117716" cy="1008112"/>
          </a:xfrm>
          <a:prstGeom prst="rect">
            <a:avLst/>
          </a:prstGeom>
          <a:solidFill>
            <a:srgbClr val="F8FCD6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>
              <a:lnSpc>
                <a:spcPct val="80000"/>
              </a:lnSpc>
              <a:spcBef>
                <a:spcPct val="10000"/>
              </a:spcBef>
            </a:pPr>
            <a:r>
              <a:rPr lang="en-GB" altLang="fr-FR" b="1" dirty="0" smtClean="0">
                <a:cs typeface="Times New Roman" panose="02020603050405020304" pitchFamily="18" charset="0"/>
              </a:rPr>
              <a:t>Poland, University of Warsaw: 30 hours module dedicated to pluralistic approaches  in the initial training of all foreign language teachers (250 students each year)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2448" y="4096031"/>
            <a:ext cx="9117716" cy="1296145"/>
          </a:xfrm>
          <a:prstGeom prst="rect">
            <a:avLst/>
          </a:prstGeom>
          <a:solidFill>
            <a:srgbClr val="F8FCD6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>
              <a:lnSpc>
                <a:spcPct val="80000"/>
              </a:lnSpc>
              <a:spcBef>
                <a:spcPct val="10000"/>
              </a:spcBef>
            </a:pPr>
            <a:r>
              <a:rPr lang="en-GB" altLang="fr-FR" b="1" dirty="0" smtClean="0">
                <a:cs typeface="Times New Roman" panose="02020603050405020304" pitchFamily="18" charset="0"/>
              </a:rPr>
              <a:t>Japan, University of Education of Nara: teacher training programs (with the contribution  of A. Young and C. Helot), for graduate students and primary or secondary school teachers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7904" y="5589240"/>
            <a:ext cx="9117716" cy="648073"/>
          </a:xfrm>
          <a:prstGeom prst="rect">
            <a:avLst/>
          </a:prstGeom>
          <a:solidFill>
            <a:srgbClr val="F8FCD6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>
              <a:lnSpc>
                <a:spcPct val="80000"/>
              </a:lnSpc>
              <a:spcBef>
                <a:spcPct val="10000"/>
              </a:spcBef>
            </a:pPr>
            <a:r>
              <a:rPr lang="fr-FR" altLang="fr-FR" b="1" dirty="0" smtClean="0">
                <a:cs typeface="Times New Roman" panose="02020603050405020304" pitchFamily="18" charset="0"/>
              </a:rPr>
              <a:t>… and </a:t>
            </a:r>
            <a:r>
              <a:rPr lang="fr-FR" altLang="fr-FR" b="1" dirty="0" err="1" smtClean="0">
                <a:cs typeface="Times New Roman" panose="02020603050405020304" pitchFamily="18" charset="0"/>
              </a:rPr>
              <a:t>also</a:t>
            </a:r>
            <a:r>
              <a:rPr lang="fr-FR" altLang="fr-FR" b="1" dirty="0" smtClean="0">
                <a:cs typeface="Times New Roman" panose="02020603050405020304" pitchFamily="18" charset="0"/>
              </a:rPr>
              <a:t> in Malta, in Luxembourg, in France (</a:t>
            </a:r>
            <a:r>
              <a:rPr lang="fr-FR" altLang="fr-FR" b="1" dirty="0" err="1" smtClean="0">
                <a:cs typeface="Times New Roman" panose="02020603050405020304" pitchFamily="18" charset="0"/>
              </a:rPr>
              <a:t>increasing</a:t>
            </a:r>
            <a:r>
              <a:rPr lang="fr-FR" altLang="fr-FR" b="1" dirty="0" smtClean="0">
                <a:cs typeface="Times New Roman" panose="02020603050405020304" pitchFamily="18" charset="0"/>
              </a:rPr>
              <a:t> </a:t>
            </a:r>
            <a:r>
              <a:rPr lang="fr-FR" altLang="fr-FR" b="1" dirty="0" err="1" smtClean="0">
                <a:cs typeface="Times New Roman" panose="02020603050405020304" pitchFamily="18" charset="0"/>
              </a:rPr>
              <a:t>number</a:t>
            </a:r>
            <a:r>
              <a:rPr lang="fr-FR" altLang="fr-FR" b="1" dirty="0" smtClean="0">
                <a:cs typeface="Times New Roman" panose="02020603050405020304" pitchFamily="18" charset="0"/>
              </a:rPr>
              <a:t> of </a:t>
            </a:r>
            <a:r>
              <a:rPr lang="fr-FR" altLang="fr-FR" b="1" dirty="0" err="1" smtClean="0">
                <a:cs typeface="Times New Roman" panose="02020603050405020304" pitchFamily="18" charset="0"/>
              </a:rPr>
              <a:t>teacher</a:t>
            </a:r>
            <a:r>
              <a:rPr lang="fr-FR" altLang="fr-FR" b="1" dirty="0" smtClean="0">
                <a:cs typeface="Times New Roman" panose="02020603050405020304" pitchFamily="18" charset="0"/>
              </a:rPr>
              <a:t> training </a:t>
            </a:r>
            <a:r>
              <a:rPr lang="fr-FR" altLang="fr-FR" b="1" dirty="0" err="1" smtClean="0">
                <a:cs typeface="Times New Roman" panose="02020603050405020304" pitchFamily="18" charset="0"/>
              </a:rPr>
              <a:t>colleges</a:t>
            </a:r>
            <a:r>
              <a:rPr lang="fr-FR" altLang="fr-FR" b="1" dirty="0" smtClean="0">
                <a:cs typeface="Times New Roman" panose="02020603050405020304" pitchFamily="18" charset="0"/>
              </a:rPr>
              <a:t>)</a:t>
            </a:r>
            <a:endParaRPr lang="en-GB" altLang="fr-FR" b="1" dirty="0" smtClean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86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328" y="0"/>
            <a:ext cx="4092896" cy="575962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40399" y="0"/>
            <a:ext cx="932095" cy="90872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54753" y="3789040"/>
            <a:ext cx="936156" cy="66868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835814" y="191316"/>
            <a:ext cx="2148287" cy="1200329"/>
          </a:xfrm>
          <a:prstGeom prst="rect">
            <a:avLst/>
          </a:prstGeom>
          <a:solidFill>
            <a:srgbClr val="FFCCCC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/>
              <a:t>We thank Helen Sherwin for revising our English in the slides </a:t>
            </a:r>
            <a:r>
              <a:rPr lang="fr-FR" sz="1800" dirty="0" smtClean="0"/>
              <a:t>….</a:t>
            </a:r>
            <a:endParaRPr lang="fr-FR" sz="1800" dirty="0"/>
          </a:p>
        </p:txBody>
      </p:sp>
      <p:sp>
        <p:nvSpPr>
          <p:cNvPr id="7" name="ZoneTexte 6"/>
          <p:cNvSpPr txBox="1"/>
          <p:nvPr/>
        </p:nvSpPr>
        <p:spPr>
          <a:xfrm>
            <a:off x="12074" y="4978767"/>
            <a:ext cx="9131926" cy="193899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fr-FR" dirty="0" err="1"/>
              <a:t>Lack</a:t>
            </a:r>
            <a:r>
              <a:rPr lang="fr-FR" dirty="0"/>
              <a:t> of time </a:t>
            </a:r>
            <a:r>
              <a:rPr lang="hu-HU" dirty="0"/>
              <a:t>prevents us from </a:t>
            </a:r>
            <a:r>
              <a:rPr lang="fr-FR" dirty="0" err="1"/>
              <a:t>giving</a:t>
            </a:r>
            <a:r>
              <a:rPr lang="fr-FR" dirty="0"/>
              <a:t> </a:t>
            </a:r>
            <a:r>
              <a:rPr lang="fr-FR" dirty="0" err="1"/>
              <a:t>detail</a:t>
            </a:r>
            <a:r>
              <a:rPr lang="hu-HU" dirty="0"/>
              <a:t>s</a:t>
            </a:r>
            <a:r>
              <a:rPr lang="fr-FR" dirty="0"/>
              <a:t> </a:t>
            </a:r>
            <a:r>
              <a:rPr lang="hu-HU" dirty="0"/>
              <a:t>of</a:t>
            </a:r>
            <a:r>
              <a:rPr lang="fr-FR" dirty="0"/>
              <a:t> the high </a:t>
            </a:r>
            <a:r>
              <a:rPr lang="fr-FR" dirty="0" err="1"/>
              <a:t>number</a:t>
            </a:r>
            <a:r>
              <a:rPr lang="fr-FR" dirty="0"/>
              <a:t> of publications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informed</a:t>
            </a:r>
            <a:r>
              <a:rPr lang="fr-FR" dirty="0"/>
              <a:t> </a:t>
            </a:r>
            <a:r>
              <a:rPr lang="hu-HU" dirty="0"/>
              <a:t>about</a:t>
            </a:r>
            <a:r>
              <a:rPr lang="fr-FR" dirty="0"/>
              <a:t>.</a:t>
            </a:r>
          </a:p>
          <a:p>
            <a:pPr algn="just"/>
            <a:r>
              <a:rPr lang="fr-FR" dirty="0"/>
              <a:t>As compensation,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offer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view</a:t>
            </a:r>
            <a:r>
              <a:rPr lang="fr-FR" dirty="0"/>
              <a:t> of one of the </a:t>
            </a:r>
            <a:r>
              <a:rPr lang="fr-FR" dirty="0" err="1"/>
              <a:t>recent</a:t>
            </a:r>
            <a:r>
              <a:rPr lang="fr-FR" dirty="0"/>
              <a:t> books </a:t>
            </a:r>
            <a:r>
              <a:rPr lang="fr-FR" dirty="0" err="1"/>
              <a:t>written</a:t>
            </a:r>
            <a:r>
              <a:rPr lang="fr-FR" dirty="0"/>
              <a:t> about </a:t>
            </a:r>
            <a:r>
              <a:rPr lang="fr-FR" dirty="0" err="1"/>
              <a:t>AtL</a:t>
            </a:r>
            <a:r>
              <a:rPr lang="fr-FR" dirty="0"/>
              <a:t>,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consider</a:t>
            </a:r>
            <a:r>
              <a:rPr lang="fr-FR" dirty="0"/>
              <a:t> </a:t>
            </a:r>
            <a:r>
              <a:rPr lang="hu-HU" dirty="0"/>
              <a:t>to be </a:t>
            </a:r>
            <a:r>
              <a:rPr lang="fr-FR" dirty="0"/>
              <a:t>a </a:t>
            </a:r>
            <a:r>
              <a:rPr lang="fr-FR" dirty="0" err="1"/>
              <a:t>symbol</a:t>
            </a:r>
            <a:r>
              <a:rPr lang="fr-FR" dirty="0"/>
              <a:t> for the </a:t>
            </a:r>
            <a:r>
              <a:rPr lang="fr-FR" dirty="0" err="1"/>
              <a:t>present</a:t>
            </a:r>
            <a:r>
              <a:rPr lang="fr-FR" dirty="0"/>
              <a:t> expansion of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common</a:t>
            </a:r>
            <a:r>
              <a:rPr lang="fr-FR" dirty="0"/>
              <a:t> </a:t>
            </a:r>
            <a:r>
              <a:rPr lang="fr-FR" dirty="0" err="1"/>
              <a:t>ideas</a:t>
            </a:r>
            <a:r>
              <a:rPr lang="fr-FR" dirty="0"/>
              <a:t> and </a:t>
            </a:r>
            <a:r>
              <a:rPr lang="fr-FR" dirty="0" err="1"/>
              <a:t>hopes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036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5"/>
          <p:cNvSpPr txBox="1">
            <a:spLocks noChangeArrowheads="1"/>
          </p:cNvSpPr>
          <p:nvPr/>
        </p:nvSpPr>
        <p:spPr bwMode="auto">
          <a:xfrm rot="-1722214">
            <a:off x="395288" y="549275"/>
            <a:ext cx="33131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de-DE" altLang="da-DK" sz="1800"/>
          </a:p>
        </p:txBody>
      </p:sp>
      <p:sp>
        <p:nvSpPr>
          <p:cNvPr id="9219" name="Text Box 6"/>
          <p:cNvSpPr txBox="1">
            <a:spLocks noChangeArrowheads="1"/>
          </p:cNvSpPr>
          <p:nvPr/>
        </p:nvSpPr>
        <p:spPr bwMode="auto">
          <a:xfrm rot="-1722214">
            <a:off x="3059113" y="1700213"/>
            <a:ext cx="33131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de-DE" altLang="da-DK" sz="1800"/>
          </a:p>
        </p:txBody>
      </p:sp>
      <p:sp>
        <p:nvSpPr>
          <p:cNvPr id="9220" name="Text Box 10"/>
          <p:cNvSpPr txBox="1">
            <a:spLocks noChangeArrowheads="1"/>
          </p:cNvSpPr>
          <p:nvPr/>
        </p:nvSpPr>
        <p:spPr bwMode="auto">
          <a:xfrm>
            <a:off x="179388" y="476250"/>
            <a:ext cx="8785225" cy="5903913"/>
          </a:xfrm>
          <a:prstGeom prst="rect">
            <a:avLst/>
          </a:prstGeom>
          <a:solidFill>
            <a:srgbClr val="FEFFCC">
              <a:alpha val="72940"/>
            </a:srgb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da-DK" sz="2800" b="1" dirty="0">
              <a:solidFill>
                <a:srgbClr val="6633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da-DK" sz="2800" b="1" dirty="0">
                <a:solidFill>
                  <a:srgbClr val="663300"/>
                </a:solidFill>
                <a:latin typeface="Times New Roman" panose="02020603050405020304" pitchFamily="18" charset="0"/>
              </a:rPr>
              <a:t>Language teaching methodology has seen the emergence of </a:t>
            </a:r>
            <a:r>
              <a:rPr lang="en-US" altLang="da-DK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four pluralistic approaches </a:t>
            </a:r>
            <a:r>
              <a:rPr lang="en-US" altLang="da-DK" sz="2800" b="1" dirty="0" smtClean="0">
                <a:solidFill>
                  <a:srgbClr val="663300"/>
                </a:solidFill>
                <a:latin typeface="Times New Roman" panose="02020603050405020304" pitchFamily="18" charset="0"/>
              </a:rPr>
              <a:t>at the end of the former century:</a:t>
            </a:r>
            <a:endParaRPr lang="en-US" altLang="da-DK" sz="2800" b="1" dirty="0">
              <a:solidFill>
                <a:srgbClr val="6633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da-DK" sz="2800" b="1" dirty="0">
              <a:solidFill>
                <a:srgbClr val="6633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da-DK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• </a:t>
            </a:r>
            <a:r>
              <a:rPr lang="fr-FR" altLang="da-DK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awakening</a:t>
            </a:r>
            <a:r>
              <a:rPr lang="fr-FR" altLang="da-DK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to </a:t>
            </a:r>
            <a:r>
              <a:rPr lang="fr-FR" altLang="da-DK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languages</a:t>
            </a:r>
            <a:r>
              <a:rPr lang="fr-FR" altLang="da-DK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da-DK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• </a:t>
            </a:r>
            <a:r>
              <a:rPr lang="fr-FR" altLang="da-DK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intercomprehension</a:t>
            </a:r>
            <a:r>
              <a:rPr lang="fr-FR" altLang="da-DK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of </a:t>
            </a:r>
            <a:r>
              <a:rPr lang="fr-FR" altLang="da-DK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related</a:t>
            </a:r>
            <a:r>
              <a:rPr lang="fr-FR" altLang="da-DK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da-DK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languages</a:t>
            </a:r>
            <a:r>
              <a:rPr lang="fr-FR" altLang="da-DK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da-DK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• </a:t>
            </a:r>
            <a:r>
              <a:rPr lang="fr-FR" altLang="da-DK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intercultural</a:t>
            </a:r>
            <a:r>
              <a:rPr lang="fr-FR" altLang="da-DK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da-DK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approach</a:t>
            </a:r>
            <a:r>
              <a:rPr lang="fr-FR" altLang="da-DK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da-DK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• </a:t>
            </a:r>
            <a:r>
              <a:rPr lang="fr-FR" altLang="da-DK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integrated</a:t>
            </a:r>
            <a:r>
              <a:rPr lang="fr-FR" altLang="da-DK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da-DK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didactic</a:t>
            </a:r>
            <a:r>
              <a:rPr lang="fr-FR" altLang="da-DK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da-DK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approach</a:t>
            </a:r>
            <a:r>
              <a:rPr lang="fr-FR" altLang="da-DK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to </a:t>
            </a:r>
            <a:r>
              <a:rPr lang="fr-FR" altLang="da-DK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different</a:t>
            </a:r>
            <a:r>
              <a:rPr lang="fr-FR" altLang="da-DK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da-DK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languages</a:t>
            </a:r>
            <a:r>
              <a:rPr lang="fr-FR" altLang="da-DK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br>
              <a:rPr lang="fr-FR" altLang="da-DK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</a:br>
            <a:r>
              <a:rPr lang="fr-FR" altLang="da-DK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</a:t>
            </a:r>
            <a:r>
              <a:rPr lang="fr-FR" altLang="da-DK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studied</a:t>
            </a:r>
            <a:r>
              <a:rPr lang="fr-FR" altLang="da-DK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endParaRPr lang="fr-FR" altLang="da-DK" sz="2800" b="1" dirty="0">
              <a:solidFill>
                <a:srgbClr val="66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221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511675"/>
            <a:ext cx="2305050" cy="163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222" name="Text Box 12"/>
          <p:cNvSpPr txBox="1">
            <a:spLocks noChangeArrowheads="1"/>
          </p:cNvSpPr>
          <p:nvPr/>
        </p:nvSpPr>
        <p:spPr bwMode="auto">
          <a:xfrm>
            <a:off x="2844800" y="4437063"/>
            <a:ext cx="597535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FR" altLang="da-DK" sz="2800" b="1">
                <a:solidFill>
                  <a:srgbClr val="663300"/>
                </a:solidFill>
                <a:latin typeface="Times New Roman" panose="02020603050405020304" pitchFamily="18" charset="0"/>
              </a:rPr>
              <a:t>… which all correspond to this definition and which we decided to subsume under the term « Pluralistic approaches ».</a:t>
            </a:r>
          </a:p>
        </p:txBody>
      </p:sp>
    </p:spTree>
    <p:extLst>
      <p:ext uri="{BB962C8B-B14F-4D97-AF65-F5344CB8AC3E}">
        <p14:creationId xmlns:p14="http://schemas.microsoft.com/office/powerpoint/2010/main" val="134824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/>
          <p:cNvSpPr txBox="1">
            <a:spLocks noChangeArrowheads="1"/>
          </p:cNvSpPr>
          <p:nvPr/>
        </p:nvSpPr>
        <p:spPr bwMode="auto">
          <a:xfrm rot="-1722214">
            <a:off x="3036888" y="1700213"/>
            <a:ext cx="33131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de-DE" altLang="da-DK" sz="1800"/>
          </a:p>
        </p:txBody>
      </p:sp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287338" y="476250"/>
            <a:ext cx="8569325" cy="5903913"/>
          </a:xfrm>
          <a:prstGeom prst="rect">
            <a:avLst/>
          </a:prstGeom>
          <a:solidFill>
            <a:srgbClr val="FFFFCC">
              <a:alpha val="72940"/>
            </a:srgb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da-DK" sz="2400" b="1">
              <a:solidFill>
                <a:srgbClr val="6633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da-DK" sz="2800" b="1">
              <a:solidFill>
                <a:srgbClr val="6633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da-DK" sz="2800" b="1">
              <a:solidFill>
                <a:srgbClr val="66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4262438" y="5084763"/>
            <a:ext cx="43195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de-DE" altLang="da-DK" sz="1800"/>
          </a:p>
        </p:txBody>
      </p:sp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336550" y="765175"/>
            <a:ext cx="8424863" cy="362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da-DK" sz="2800" b="1">
                <a:solidFill>
                  <a:srgbClr val="0000CC"/>
                </a:solidFill>
                <a:latin typeface="Times New Roman" panose="02020603050405020304" pitchFamily="18" charset="0"/>
              </a:rPr>
              <a:t>• </a:t>
            </a:r>
            <a:r>
              <a:rPr lang="fr-FR" altLang="da-DK" b="1">
                <a:solidFill>
                  <a:srgbClr val="0000CC"/>
                </a:solidFill>
                <a:latin typeface="Times New Roman" panose="02020603050405020304" pitchFamily="18" charset="0"/>
              </a:rPr>
              <a:t>Awakening to languages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da-DK" b="1">
                <a:solidFill>
                  <a:srgbClr val="0000CC"/>
                </a:solidFill>
                <a:latin typeface="Times New Roman" panose="02020603050405020304" pitchFamily="18" charset="0"/>
              </a:rPr>
              <a:t>  </a:t>
            </a:r>
            <a:r>
              <a:rPr lang="fr-FR" altLang="da-DK" sz="2800" b="1">
                <a:solidFill>
                  <a:srgbClr val="663300"/>
                </a:solidFill>
                <a:latin typeface="Times New Roman" panose="02020603050405020304" pitchFamily="18" charset="0"/>
              </a:rPr>
              <a:t>(also known as </a:t>
            </a:r>
            <a:r>
              <a:rPr lang="fr-FR" altLang="da-DK" sz="2800" b="1">
                <a:solidFill>
                  <a:srgbClr val="0000CC"/>
                </a:solidFill>
                <a:latin typeface="Times New Roman" panose="02020603050405020304" pitchFamily="18" charset="0"/>
              </a:rPr>
              <a:t>Language awareness</a:t>
            </a:r>
            <a:r>
              <a:rPr lang="fr-FR" altLang="da-DK" sz="2800" b="1">
                <a:solidFill>
                  <a:srgbClr val="663300"/>
                </a:solidFill>
                <a:latin typeface="Times New Roman" panose="02020603050405020304" pitchFamily="18" charset="0"/>
              </a:rPr>
              <a:t>):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da-DK" sz="2800" b="1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da-DK" sz="2800" b="1">
                <a:solidFill>
                  <a:srgbClr val="663300"/>
                </a:solidFill>
                <a:latin typeface="Times New Roman" panose="02020603050405020304" pitchFamily="18" charset="0"/>
              </a:rPr>
              <a:t>Defined as an approach </a:t>
            </a:r>
            <a:r>
              <a:rPr lang="en-US" altLang="da-DK" sz="2800" b="1">
                <a:solidFill>
                  <a:srgbClr val="663300"/>
                </a:solidFill>
                <a:latin typeface="Times New Roman" panose="02020603050405020304" pitchFamily="18" charset="0"/>
              </a:rPr>
              <a:t>in which </a:t>
            </a:r>
            <a:r>
              <a:rPr lang="en-US" altLang="da-DK" sz="2800" b="1" i="1">
                <a:solidFill>
                  <a:srgbClr val="0000CC"/>
                </a:solidFill>
                <a:latin typeface="Times New Roman" panose="02020603050405020304" pitchFamily="18" charset="0"/>
              </a:rPr>
              <a:t>some of the learning activities are concerned with languages which the school does not intend to teach</a:t>
            </a:r>
            <a:r>
              <a:rPr lang="en-US" altLang="da-DK" sz="2800" b="1">
                <a:solidFill>
                  <a:srgbClr val="663300"/>
                </a:solidFill>
                <a:latin typeface="Times New Roman" panose="02020603050405020304" pitchFamily="18" charset="0"/>
              </a:rPr>
              <a:t>.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da-DK" sz="2800" b="1">
              <a:solidFill>
                <a:srgbClr val="663300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fr-FR" altLang="da-DK" sz="2800">
              <a:latin typeface="Times New Roman" panose="02020603050405020304" pitchFamily="18" charset="0"/>
            </a:endParaRP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323850" y="3789363"/>
            <a:ext cx="8496300" cy="222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da-DK" sz="2800" b="1">
                <a:solidFill>
                  <a:srgbClr val="663300"/>
                </a:solidFill>
                <a:latin typeface="Times New Roman" panose="02020603050405020304" pitchFamily="18" charset="0"/>
              </a:rPr>
              <a:t>Of course not concerned exclusively with such languages : also language of schooling and any other language “learnt”. Integrates all sorts of other linguistic varieties – from the environment, home languages of pupils, … from all over the world…</a:t>
            </a:r>
            <a:endParaRPr lang="fr-FR" altLang="da-DK" sz="2800" b="1">
              <a:solidFill>
                <a:srgbClr val="6633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24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944" name="Rectangle 48"/>
          <p:cNvSpPr>
            <a:spLocks noChangeArrowheads="1"/>
          </p:cNvSpPr>
          <p:nvPr/>
        </p:nvSpPr>
        <p:spPr bwMode="auto">
          <a:xfrm>
            <a:off x="1790823" y="4797152"/>
            <a:ext cx="5544616" cy="1800200"/>
          </a:xfrm>
          <a:prstGeom prst="rect">
            <a:avLst/>
          </a:prstGeom>
          <a:solidFill>
            <a:srgbClr val="FFFF99"/>
          </a:solidFill>
          <a:ln>
            <a:solidFill>
              <a:srgbClr val="7F0000"/>
            </a:solidFill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fr-FR" altLang="fr-FR" sz="2000" b="1" dirty="0">
                <a:solidFill>
                  <a:srgbClr val="990033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Michel Candelier </a:t>
            </a:r>
          </a:p>
          <a:p>
            <a:pPr algn="ctr"/>
            <a:r>
              <a:rPr lang="fr-FR" altLang="fr-FR" sz="2000" b="1" dirty="0">
                <a:solidFill>
                  <a:srgbClr val="990033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Université du </a:t>
            </a:r>
            <a:r>
              <a:rPr lang="fr-FR" altLang="fr-FR" sz="2000" b="1" dirty="0" smtClean="0">
                <a:solidFill>
                  <a:srgbClr val="990033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Maine, Le Mans</a:t>
            </a:r>
            <a:br>
              <a:rPr lang="fr-FR" altLang="fr-FR" sz="2000" b="1" dirty="0" smtClean="0">
                <a:solidFill>
                  <a:srgbClr val="990033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endParaRPr lang="fr-FR" altLang="fr-FR" sz="2000" b="1" dirty="0" smtClean="0">
              <a:solidFill>
                <a:srgbClr val="990033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fr-FR" altLang="fr-FR" sz="2000" b="1" dirty="0" err="1" smtClean="0">
                <a:solidFill>
                  <a:srgbClr val="990033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Ildikó</a:t>
            </a:r>
            <a:r>
              <a:rPr lang="fr-FR" altLang="fr-FR" sz="2000" b="1" dirty="0" smtClean="0">
                <a:solidFill>
                  <a:srgbClr val="990033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LŐRINCZ</a:t>
            </a:r>
            <a:br>
              <a:rPr lang="fr-FR" altLang="fr-FR" sz="2000" b="1" dirty="0" smtClean="0">
                <a:solidFill>
                  <a:srgbClr val="990033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fr-FR" altLang="fr-FR" sz="2000" b="1" dirty="0" smtClean="0">
                <a:solidFill>
                  <a:srgbClr val="990033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Université Széchenyi </a:t>
            </a:r>
            <a:r>
              <a:rPr lang="fr-FR" altLang="fr-FR" sz="2000" b="1" dirty="0" err="1" smtClean="0">
                <a:solidFill>
                  <a:srgbClr val="990033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István</a:t>
            </a:r>
            <a:r>
              <a:rPr lang="fr-FR" altLang="fr-FR" sz="2000" b="1" dirty="0" smtClean="0">
                <a:solidFill>
                  <a:srgbClr val="990033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, Győr</a:t>
            </a:r>
            <a:endParaRPr lang="fr-FR" altLang="fr-FR" sz="2000" b="1" dirty="0">
              <a:solidFill>
                <a:srgbClr val="990033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6957" name="Rectangle 61"/>
          <p:cNvSpPr>
            <a:spLocks noChangeArrowheads="1"/>
          </p:cNvSpPr>
          <p:nvPr/>
        </p:nvSpPr>
        <p:spPr bwMode="auto">
          <a:xfrm>
            <a:off x="1376670" y="1916832"/>
            <a:ext cx="6372922" cy="2532297"/>
          </a:xfrm>
          <a:prstGeom prst="rect">
            <a:avLst/>
          </a:prstGeom>
          <a:solidFill>
            <a:srgbClr val="CCFFFF"/>
          </a:solidFill>
          <a:ln w="38100">
            <a:solidFill>
              <a:srgbClr val="7F0000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tabLst>
                <a:tab pos="-1257300" algn="l"/>
                <a:tab pos="1809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-1257300" algn="l"/>
                <a:tab pos="1809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-1257300" algn="l"/>
                <a:tab pos="1809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-1257300" algn="l"/>
                <a:tab pos="1809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-1257300" algn="l"/>
                <a:tab pos="1809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-1257300" algn="l"/>
                <a:tab pos="1809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-1257300" algn="l"/>
                <a:tab pos="1809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-1257300" algn="l"/>
                <a:tab pos="1809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-1257300" algn="l"/>
                <a:tab pos="1809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/>
            <a:r>
              <a:rPr lang="fr-FR" altLang="fr-FR" sz="3200" b="1" i="1" dirty="0" smtClean="0">
                <a:cs typeface="Times New Roman" panose="02020603050405020304" pitchFamily="18" charset="0"/>
              </a:rPr>
              <a:t>L'éveil aux langues en Europe </a:t>
            </a:r>
            <a:br>
              <a:rPr lang="fr-FR" altLang="fr-FR" sz="3200" b="1" i="1" dirty="0" smtClean="0">
                <a:cs typeface="Times New Roman" panose="02020603050405020304" pitchFamily="18" charset="0"/>
              </a:rPr>
            </a:br>
            <a:r>
              <a:rPr lang="fr-FR" altLang="fr-FR" sz="3200" b="1" i="1" dirty="0" smtClean="0">
                <a:cs typeface="Times New Roman" panose="02020603050405020304" pitchFamily="18" charset="0"/>
              </a:rPr>
              <a:t>et ailleurs: avancées récentes</a:t>
            </a:r>
          </a:p>
          <a:p>
            <a:pPr algn="ctr" eaLnBrk="0" hangingPunct="0"/>
            <a:endParaRPr lang="fr-FR" altLang="fr-FR" sz="1400" b="1" i="1" dirty="0">
              <a:cs typeface="Times New Roman" panose="02020603050405020304" pitchFamily="18" charset="0"/>
            </a:endParaRPr>
          </a:p>
          <a:p>
            <a:pPr algn="ctr" eaLnBrk="0" hangingPunct="0"/>
            <a:r>
              <a:rPr lang="en-US" altLang="fr-FR" sz="3200" b="1" i="1" dirty="0" smtClean="0">
                <a:cs typeface="Times New Roman" panose="02020603050405020304" pitchFamily="18" charset="0"/>
              </a:rPr>
              <a:t>Awakening to languages in Europe and beyond: recent developments</a:t>
            </a:r>
            <a:endParaRPr lang="fr-FR" altLang="fr-FR" sz="3200" b="1" i="1" dirty="0">
              <a:cs typeface="Times New Roman" panose="02020603050405020304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972" y="0"/>
            <a:ext cx="4838700" cy="1181100"/>
          </a:xfrm>
          <a:prstGeom prst="rect">
            <a:avLst/>
          </a:prstGeom>
          <a:solidFill>
            <a:srgbClr val="7F0000"/>
          </a:solidFill>
          <a:ln>
            <a:solidFill>
              <a:srgbClr val="7F0000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695" y="9466"/>
            <a:ext cx="1426343" cy="1196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6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6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944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83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628800"/>
            <a:ext cx="3810000" cy="5157192"/>
          </a:xfrm>
          <a:solidFill>
            <a:srgbClr val="FEFFCC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altLang="fr-FR" sz="2000" b="1" dirty="0" err="1" smtClean="0">
                <a:latin typeface="Arial Narrow" panose="020B0606020202030204" pitchFamily="34" charset="0"/>
              </a:rPr>
              <a:t>Andorra</a:t>
            </a:r>
            <a:endParaRPr lang="fr-FR" altLang="fr-FR" sz="2000" b="1" dirty="0" smtClean="0"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</a:pPr>
            <a:r>
              <a:rPr lang="fr-FR" altLang="fr-FR" sz="2000" b="1" dirty="0" err="1" smtClean="0">
                <a:latin typeface="Arial Narrow" panose="020B0606020202030204" pitchFamily="34" charset="0"/>
              </a:rPr>
              <a:t>Belgium</a:t>
            </a:r>
            <a:r>
              <a:rPr lang="fr-FR" altLang="fr-FR" sz="2000" b="1" dirty="0" smtClean="0">
                <a:latin typeface="Arial Narrow" panose="020B0606020202030204" pitchFamily="34" charset="0"/>
              </a:rPr>
              <a:t> (French-</a:t>
            </a:r>
            <a:r>
              <a:rPr lang="fr-FR" altLang="fr-FR" sz="2000" b="1" dirty="0" err="1" smtClean="0">
                <a:latin typeface="Arial Narrow" panose="020B0606020202030204" pitchFamily="34" charset="0"/>
              </a:rPr>
              <a:t>speaking</a:t>
            </a:r>
            <a:r>
              <a:rPr lang="fr-FR" altLang="fr-FR" sz="2000" b="1" dirty="0" smtClean="0">
                <a:latin typeface="Arial Narrow" panose="020B0606020202030204" pitchFamily="34" charset="0"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fr-FR" altLang="fr-FR" sz="2000" b="1" dirty="0" smtClean="0">
                <a:latin typeface="Arial Narrow" panose="020B0606020202030204" pitchFamily="34" charset="0"/>
              </a:rPr>
              <a:t>Canada</a:t>
            </a:r>
          </a:p>
          <a:p>
            <a:pPr>
              <a:lnSpc>
                <a:spcPct val="90000"/>
              </a:lnSpc>
            </a:pPr>
            <a:r>
              <a:rPr lang="fr-FR" altLang="fr-FR" sz="2000" b="1" dirty="0" smtClean="0">
                <a:latin typeface="Arial Narrow" panose="020B0606020202030204" pitchFamily="34" charset="0"/>
              </a:rPr>
              <a:t>Commonwealth of </a:t>
            </a:r>
            <a:r>
              <a:rPr lang="fr-FR" altLang="fr-FR" sz="2000" b="1" dirty="0" err="1" smtClean="0">
                <a:latin typeface="Arial Narrow" panose="020B0606020202030204" pitchFamily="34" charset="0"/>
              </a:rPr>
              <a:t>Dominica</a:t>
            </a:r>
            <a:endParaRPr lang="fr-FR" altLang="fr-FR" sz="2000" b="1" dirty="0"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</a:pPr>
            <a:r>
              <a:rPr lang="fr-FR" altLang="fr-FR" sz="2000" b="1" dirty="0" smtClean="0">
                <a:latin typeface="Arial Narrow" panose="020B0606020202030204" pitchFamily="34" charset="0"/>
              </a:rPr>
              <a:t>France </a:t>
            </a:r>
          </a:p>
          <a:p>
            <a:pPr>
              <a:lnSpc>
                <a:spcPct val="90000"/>
              </a:lnSpc>
            </a:pPr>
            <a:r>
              <a:rPr lang="fr-FR" altLang="fr-FR" sz="2000" b="1" dirty="0" smtClean="0">
                <a:latin typeface="Arial Narrow" panose="020B0606020202030204" pitchFamily="34" charset="0"/>
              </a:rPr>
              <a:t>Germany</a:t>
            </a:r>
          </a:p>
          <a:p>
            <a:pPr>
              <a:lnSpc>
                <a:spcPct val="90000"/>
              </a:lnSpc>
            </a:pPr>
            <a:r>
              <a:rPr lang="fr-FR" altLang="fr-FR" sz="2000" b="1" dirty="0" err="1" smtClean="0">
                <a:latin typeface="Arial Narrow" panose="020B0606020202030204" pitchFamily="34" charset="0"/>
              </a:rPr>
              <a:t>Greece</a:t>
            </a:r>
            <a:endParaRPr lang="fr-FR" altLang="fr-FR" sz="2000" b="1" dirty="0" smtClean="0"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</a:pPr>
            <a:r>
              <a:rPr lang="fr-FR" altLang="fr-FR" sz="2000" b="1" dirty="0" err="1" smtClean="0">
                <a:latin typeface="Arial Narrow" panose="020B0606020202030204" pitchFamily="34" charset="0"/>
              </a:rPr>
              <a:t>Japan</a:t>
            </a:r>
            <a:endParaRPr lang="fr-FR" altLang="fr-FR" sz="2000" b="1" dirty="0" smtClean="0"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</a:pPr>
            <a:r>
              <a:rPr lang="fr-FR" altLang="fr-FR" sz="2000" b="1" dirty="0" smtClean="0">
                <a:latin typeface="Arial Narrow" panose="020B0606020202030204" pitchFamily="34" charset="0"/>
              </a:rPr>
              <a:t>Luxemburg</a:t>
            </a:r>
          </a:p>
          <a:p>
            <a:pPr>
              <a:lnSpc>
                <a:spcPct val="90000"/>
              </a:lnSpc>
            </a:pPr>
            <a:r>
              <a:rPr lang="fr-FR" altLang="fr-FR" sz="2000" b="1" dirty="0" smtClean="0">
                <a:latin typeface="Arial Narrow" panose="020B0606020202030204" pitchFamily="34" charset="0"/>
              </a:rPr>
              <a:t>Malta</a:t>
            </a:r>
          </a:p>
          <a:p>
            <a:pPr>
              <a:lnSpc>
                <a:spcPct val="90000"/>
              </a:lnSpc>
            </a:pPr>
            <a:r>
              <a:rPr lang="fr-FR" altLang="fr-FR" sz="2000" b="1" dirty="0" err="1" smtClean="0">
                <a:latin typeface="Arial Narrow" panose="020B0606020202030204" pitchFamily="34" charset="0"/>
              </a:rPr>
              <a:t>Poland</a:t>
            </a:r>
            <a:endParaRPr lang="fr-FR" altLang="fr-FR" sz="2000" b="1" dirty="0" smtClean="0"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</a:pPr>
            <a:r>
              <a:rPr lang="fr-FR" altLang="fr-FR" sz="2000" b="1" dirty="0" smtClean="0">
                <a:latin typeface="Arial Narrow" panose="020B0606020202030204" pitchFamily="34" charset="0"/>
              </a:rPr>
              <a:t>Portugal</a:t>
            </a:r>
          </a:p>
          <a:p>
            <a:pPr>
              <a:lnSpc>
                <a:spcPct val="90000"/>
              </a:lnSpc>
            </a:pPr>
            <a:r>
              <a:rPr lang="fr-FR" altLang="fr-FR" sz="2000" b="1" dirty="0" err="1" smtClean="0">
                <a:latin typeface="Arial Narrow" panose="020B0606020202030204" pitchFamily="34" charset="0"/>
              </a:rPr>
              <a:t>Slovakia</a:t>
            </a:r>
            <a:endParaRPr lang="fr-FR" altLang="fr-FR" sz="2000" b="1" dirty="0" smtClean="0"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</a:pPr>
            <a:r>
              <a:rPr lang="fr-FR" altLang="fr-FR" sz="2000" b="1" dirty="0" smtClean="0">
                <a:latin typeface="Arial Narrow" panose="020B0606020202030204" pitchFamily="34" charset="0"/>
              </a:rPr>
              <a:t>Spain</a:t>
            </a:r>
          </a:p>
          <a:p>
            <a:pPr>
              <a:lnSpc>
                <a:spcPct val="90000"/>
              </a:lnSpc>
            </a:pPr>
            <a:r>
              <a:rPr lang="fr-FR" altLang="fr-FR" sz="2000" b="1" dirty="0" err="1" smtClean="0">
                <a:latin typeface="Arial Narrow" panose="020B0606020202030204" pitchFamily="34" charset="0"/>
              </a:rPr>
              <a:t>Switzerland</a:t>
            </a:r>
            <a:r>
              <a:rPr lang="fr-FR" altLang="fr-FR" sz="2000" b="1" dirty="0" smtClean="0">
                <a:latin typeface="Arial Narrow" panose="020B0606020202030204" pitchFamily="34" charset="0"/>
              </a:rPr>
              <a:t> (Tessin)</a:t>
            </a:r>
          </a:p>
          <a:p>
            <a:pPr>
              <a:lnSpc>
                <a:spcPct val="90000"/>
              </a:lnSpc>
            </a:pPr>
            <a:endParaRPr lang="fr-FR" altLang="fr-FR" sz="2400" dirty="0" smtClean="0"/>
          </a:p>
          <a:p>
            <a:pPr>
              <a:lnSpc>
                <a:spcPct val="90000"/>
              </a:lnSpc>
            </a:pPr>
            <a:endParaRPr lang="fr-FR" altLang="fr-FR" sz="2400" dirty="0"/>
          </a:p>
        </p:txBody>
      </p:sp>
      <p:sp>
        <p:nvSpPr>
          <p:cNvPr id="88883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1637344"/>
            <a:ext cx="3810000" cy="5148648"/>
          </a:xfrm>
          <a:solidFill>
            <a:srgbClr val="FEFFCC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fr-FR" altLang="fr-FR" sz="2000" b="1" dirty="0">
                <a:latin typeface="Arial Narrow" panose="020B0606020202030204" pitchFamily="34" charset="0"/>
              </a:rPr>
              <a:t>This </a:t>
            </a:r>
            <a:r>
              <a:rPr lang="fr-FR" altLang="fr-FR" sz="2000" b="1" dirty="0" err="1">
                <a:latin typeface="Arial Narrow" panose="020B0606020202030204" pitchFamily="34" charset="0"/>
              </a:rPr>
              <a:t>conference’s</a:t>
            </a:r>
            <a:r>
              <a:rPr lang="fr-FR" altLang="fr-FR" sz="2000" b="1" dirty="0">
                <a:latin typeface="Arial Narrow" panose="020B0606020202030204" pitchFamily="34" charset="0"/>
              </a:rPr>
              <a:t> abstracts </a:t>
            </a:r>
          </a:p>
          <a:p>
            <a:pPr>
              <a:lnSpc>
                <a:spcPct val="90000"/>
              </a:lnSpc>
            </a:pPr>
            <a:r>
              <a:rPr lang="fr-FR" altLang="fr-FR" sz="2000" b="1" dirty="0" err="1" smtClean="0">
                <a:latin typeface="Arial Narrow" panose="020B0606020202030204" pitchFamily="34" charset="0"/>
              </a:rPr>
              <a:t>Hungary</a:t>
            </a:r>
            <a:endParaRPr lang="fr-FR" altLang="fr-FR" sz="2000" b="1" dirty="0" smtClean="0"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</a:pPr>
            <a:r>
              <a:rPr lang="fr-FR" altLang="fr-FR" sz="2000" b="1" dirty="0" err="1" smtClean="0">
                <a:latin typeface="Arial Narrow" panose="020B0606020202030204" pitchFamily="34" charset="0"/>
              </a:rPr>
              <a:t>Morocco</a:t>
            </a:r>
            <a:endParaRPr lang="fr-FR" altLang="fr-FR" sz="2000" b="1" dirty="0" smtClean="0"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</a:pPr>
            <a:r>
              <a:rPr lang="fr-FR" altLang="fr-FR" sz="2000" b="1" dirty="0" err="1" smtClean="0">
                <a:latin typeface="Arial Narrow" panose="020B0606020202030204" pitchFamily="34" charset="0"/>
              </a:rPr>
              <a:t>Slovenia</a:t>
            </a:r>
            <a:endParaRPr lang="fr-FR" altLang="fr-FR" sz="2000" b="1" dirty="0"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</a:pPr>
            <a:r>
              <a:rPr lang="fr-FR" altLang="fr-FR" sz="2000" b="1" dirty="0" err="1">
                <a:latin typeface="Arial Narrow" panose="020B0606020202030204" pitchFamily="34" charset="0"/>
              </a:rPr>
              <a:t>Russian</a:t>
            </a:r>
            <a:r>
              <a:rPr lang="fr-FR" altLang="fr-FR" sz="2000" b="1" dirty="0">
                <a:latin typeface="Arial Narrow" panose="020B0606020202030204" pitchFamily="34" charset="0"/>
              </a:rPr>
              <a:t> </a:t>
            </a:r>
            <a:r>
              <a:rPr lang="fr-FR" altLang="fr-FR" sz="2000" b="1" dirty="0" err="1">
                <a:latin typeface="Arial Narrow" panose="020B0606020202030204" pitchFamily="34" charset="0"/>
              </a:rPr>
              <a:t>Federation</a:t>
            </a:r>
            <a:endParaRPr lang="fr-FR" altLang="fr-FR" sz="2000" b="1" dirty="0">
              <a:latin typeface="Arial Narrow" panose="020B060602020203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fr-FR" altLang="fr-FR" sz="2000" b="1" dirty="0" err="1" smtClean="0">
                <a:latin typeface="Arial Narrow" panose="020B0606020202030204" pitchFamily="34" charset="0"/>
              </a:rPr>
              <a:t>Various</a:t>
            </a:r>
            <a:r>
              <a:rPr lang="fr-FR" altLang="fr-FR" sz="2000" b="1" dirty="0" smtClean="0">
                <a:latin typeface="Arial Narrow" panose="020B0606020202030204" pitchFamily="34" charset="0"/>
              </a:rPr>
              <a:t> publications</a:t>
            </a:r>
            <a:endParaRPr lang="fr-FR" altLang="fr-FR" sz="2000" b="1" dirty="0"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</a:pPr>
            <a:r>
              <a:rPr lang="fr-FR" altLang="fr-FR" sz="2000" b="1" dirty="0" err="1" smtClean="0">
                <a:latin typeface="Arial Narrow" panose="020B0606020202030204" pitchFamily="34" charset="0"/>
              </a:rPr>
              <a:t>Belgium</a:t>
            </a:r>
            <a:r>
              <a:rPr lang="fr-FR" altLang="fr-FR" sz="2000" b="1" dirty="0" smtClean="0">
                <a:latin typeface="Arial Narrow" panose="020B0606020202030204" pitchFamily="34" charset="0"/>
              </a:rPr>
              <a:t> (Dutch-</a:t>
            </a:r>
            <a:r>
              <a:rPr lang="fr-FR" altLang="fr-FR" sz="2000" b="1" dirty="0" err="1" smtClean="0">
                <a:latin typeface="Arial Narrow" panose="020B0606020202030204" pitchFamily="34" charset="0"/>
              </a:rPr>
              <a:t>speaking</a:t>
            </a:r>
            <a:r>
              <a:rPr lang="fr-FR" altLang="fr-FR" sz="2000" b="1" dirty="0" smtClean="0">
                <a:latin typeface="Arial Narrow" panose="020B0606020202030204" pitchFamily="34" charset="0"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fr-FR" altLang="fr-FR" sz="2000" b="1" dirty="0" err="1" smtClean="0">
                <a:latin typeface="Arial Narrow" panose="020B0606020202030204" pitchFamily="34" charset="0"/>
              </a:rPr>
              <a:t>Denmark</a:t>
            </a:r>
            <a:endParaRPr lang="fr-FR" altLang="fr-FR" sz="2000" b="1" dirty="0" smtClean="0"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</a:pPr>
            <a:r>
              <a:rPr lang="fr-FR" altLang="fr-FR" sz="2000" b="1" dirty="0" err="1" smtClean="0">
                <a:latin typeface="Arial Narrow" panose="020B0606020202030204" pitchFamily="34" charset="0"/>
              </a:rPr>
              <a:t>Estonia</a:t>
            </a:r>
            <a:endParaRPr lang="fr-FR" altLang="fr-FR" sz="2000" b="1" dirty="0" smtClean="0"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</a:pPr>
            <a:r>
              <a:rPr lang="fr-FR" altLang="fr-FR" sz="2000" b="1" dirty="0" err="1" smtClean="0">
                <a:latin typeface="Arial Narrow" panose="020B0606020202030204" pitchFamily="34" charset="0"/>
              </a:rPr>
              <a:t>Finland</a:t>
            </a:r>
            <a:endParaRPr lang="fr-FR" altLang="fr-FR" sz="2000" b="1" dirty="0" smtClean="0"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</a:pPr>
            <a:r>
              <a:rPr lang="fr-FR" altLang="fr-FR" sz="2000" b="1" dirty="0" err="1" smtClean="0">
                <a:latin typeface="Arial Narrow" panose="020B0606020202030204" pitchFamily="34" charset="0"/>
              </a:rPr>
              <a:t>Iceland</a:t>
            </a:r>
            <a:endParaRPr lang="fr-FR" altLang="fr-FR" sz="2000" b="1" dirty="0" smtClean="0"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</a:pPr>
            <a:r>
              <a:rPr lang="fr-FR" altLang="fr-FR" sz="2000" b="1" dirty="0" err="1" smtClean="0">
                <a:latin typeface="Arial Narrow" panose="020B0606020202030204" pitchFamily="34" charset="0"/>
              </a:rPr>
              <a:t>Latvia</a:t>
            </a:r>
            <a:endParaRPr lang="fr-FR" altLang="fr-FR" sz="2000" b="1" dirty="0" smtClean="0"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</a:pPr>
            <a:r>
              <a:rPr lang="fr-FR" altLang="fr-FR" sz="2000" b="1" dirty="0" err="1" smtClean="0">
                <a:latin typeface="Arial Narrow" panose="020B0606020202030204" pitchFamily="34" charset="0"/>
              </a:rPr>
              <a:t>Lithuania</a:t>
            </a:r>
            <a:endParaRPr lang="fr-FR" altLang="fr-FR" sz="2000" b="1" dirty="0" smtClean="0"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</a:pPr>
            <a:r>
              <a:rPr lang="fr-FR" altLang="fr-FR" sz="2000" b="1" dirty="0" err="1" smtClean="0">
                <a:latin typeface="Arial Narrow" panose="020B0606020202030204" pitchFamily="34" charset="0"/>
              </a:rPr>
              <a:t>Sweden</a:t>
            </a:r>
            <a:endParaRPr lang="fr-FR" altLang="fr-FR" sz="2000" b="1" dirty="0" smtClean="0"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</a:pPr>
            <a:r>
              <a:rPr lang="fr-FR" altLang="fr-FR" sz="2000" b="1" dirty="0" err="1" smtClean="0">
                <a:latin typeface="Arial Narrow" panose="020B0606020202030204" pitchFamily="34" charset="0"/>
              </a:rPr>
              <a:t>Switzerland</a:t>
            </a:r>
            <a:r>
              <a:rPr lang="fr-FR" altLang="fr-FR" sz="2000" b="1" dirty="0" smtClean="0">
                <a:latin typeface="Arial Narrow" panose="020B0606020202030204" pitchFamily="34" charset="0"/>
              </a:rPr>
              <a:t> (</a:t>
            </a:r>
            <a:r>
              <a:rPr lang="fr-FR" altLang="fr-FR" sz="2000" b="1" dirty="0" err="1" smtClean="0">
                <a:latin typeface="Arial Narrow" panose="020B0606020202030204" pitchFamily="34" charset="0"/>
              </a:rPr>
              <a:t>others</a:t>
            </a:r>
            <a:r>
              <a:rPr lang="fr-FR" altLang="fr-FR" sz="2000" b="1" dirty="0" smtClean="0">
                <a:latin typeface="Arial Narrow" panose="020B0606020202030204" pitchFamily="34" charset="0"/>
              </a:rPr>
              <a:t>)</a:t>
            </a:r>
          </a:p>
          <a:p>
            <a:pPr>
              <a:lnSpc>
                <a:spcPct val="90000"/>
              </a:lnSpc>
            </a:pPr>
            <a:endParaRPr lang="fr-FR" altLang="fr-FR" sz="2000" b="1" dirty="0">
              <a:latin typeface="Arial Narrow" panose="020B0606020202030204" pitchFamily="34" charset="0"/>
            </a:endParaRPr>
          </a:p>
        </p:txBody>
      </p:sp>
      <p:sp>
        <p:nvSpPr>
          <p:cNvPr id="888839" name="Rectangle 7"/>
          <p:cNvSpPr>
            <a:spLocks noChangeArrowheads="1"/>
          </p:cNvSpPr>
          <p:nvPr/>
        </p:nvSpPr>
        <p:spPr bwMode="auto">
          <a:xfrm>
            <a:off x="685800" y="116632"/>
            <a:ext cx="7710512" cy="685800"/>
          </a:xfrm>
          <a:prstGeom prst="rect">
            <a:avLst/>
          </a:prstGeom>
          <a:solidFill>
            <a:srgbClr val="DDDDDD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fr-FR" sz="2400" b="1" i="1" dirty="0" smtClean="0">
                <a:solidFill>
                  <a:schemeClr val="tx1"/>
                </a:solidFill>
              </a:rPr>
              <a:t>Information </a:t>
            </a:r>
            <a:r>
              <a:rPr lang="fr-FR" altLang="fr-FR" sz="2400" b="1" i="1" dirty="0" err="1" smtClean="0">
                <a:solidFill>
                  <a:schemeClr val="tx1"/>
                </a:solidFill>
              </a:rPr>
              <a:t>collected</a:t>
            </a:r>
            <a:r>
              <a:rPr lang="fr-FR" altLang="fr-FR" sz="2400" b="1" i="1" dirty="0" smtClean="0">
                <a:solidFill>
                  <a:schemeClr val="tx1"/>
                </a:solidFill>
              </a:rPr>
              <a:t> </a:t>
            </a:r>
            <a:r>
              <a:rPr lang="fr-FR" altLang="fr-FR" sz="2400" b="1" i="1" dirty="0" err="1" smtClean="0">
                <a:solidFill>
                  <a:schemeClr val="tx1"/>
                </a:solidFill>
              </a:rPr>
              <a:t>from</a:t>
            </a:r>
            <a:r>
              <a:rPr lang="fr-FR" altLang="fr-FR" sz="2400" b="1" i="1" dirty="0" smtClean="0">
                <a:solidFill>
                  <a:schemeClr val="tx1"/>
                </a:solidFill>
              </a:rPr>
              <a:t> </a:t>
            </a:r>
            <a:r>
              <a:rPr lang="fr-FR" altLang="fr-FR" sz="2400" b="1" i="1" dirty="0" err="1" smtClean="0">
                <a:solidFill>
                  <a:schemeClr val="tx1"/>
                </a:solidFill>
              </a:rPr>
              <a:t>following</a:t>
            </a:r>
            <a:r>
              <a:rPr lang="fr-FR" altLang="fr-FR" sz="2400" b="1" i="1" dirty="0" smtClean="0">
                <a:solidFill>
                  <a:schemeClr val="tx1"/>
                </a:solidFill>
              </a:rPr>
              <a:t> countries/</a:t>
            </a:r>
            <a:r>
              <a:rPr lang="fr-FR" altLang="fr-FR" sz="2400" b="1" i="1" dirty="0" err="1" smtClean="0">
                <a:solidFill>
                  <a:schemeClr val="tx1"/>
                </a:solidFill>
              </a:rPr>
              <a:t>regions</a:t>
            </a:r>
            <a:r>
              <a:rPr lang="fr-FR" altLang="fr-FR" sz="2400" b="1" i="1" dirty="0" smtClean="0">
                <a:solidFill>
                  <a:schemeClr val="tx1"/>
                </a:solidFill>
              </a:rPr>
              <a:t>…</a:t>
            </a:r>
            <a:endParaRPr lang="fr-FR" altLang="fr-FR" sz="2400" b="1" i="1" dirty="0">
              <a:solidFill>
                <a:schemeClr val="tx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85800" y="836712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Questionnaires</a:t>
            </a:r>
            <a:br>
              <a:rPr lang="fr-FR" sz="2000" b="1" dirty="0" smtClean="0"/>
            </a:br>
            <a:r>
              <a:rPr lang="fr-FR" sz="2000" b="1" dirty="0" smtClean="0"/>
              <a:t>(+ </a:t>
            </a:r>
            <a:r>
              <a:rPr lang="fr-FR" sz="2000" b="1" dirty="0" err="1" smtClean="0"/>
              <a:t>other</a:t>
            </a:r>
            <a:r>
              <a:rPr lang="fr-FR" sz="2000" b="1" dirty="0" smtClean="0"/>
              <a:t> sources)</a:t>
            </a:r>
            <a:endParaRPr lang="fr-FR" sz="20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4586312" y="980728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 smtClean="0"/>
              <a:t>Other</a:t>
            </a:r>
            <a:r>
              <a:rPr lang="fr-FR" sz="2000" b="1" dirty="0" smtClean="0"/>
              <a:t> sources </a:t>
            </a:r>
            <a:r>
              <a:rPr lang="fr-FR" sz="2000" b="1" dirty="0" err="1" smtClean="0"/>
              <a:t>only</a:t>
            </a:r>
            <a:endParaRPr lang="fr-F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596047" y="1792561"/>
            <a:ext cx="2768041" cy="452421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anchor="ctr" anchorCtr="0"/>
          <a:lstStyle>
            <a:lvl1pPr marL="4572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algn="ctr">
              <a:lnSpc>
                <a:spcPct val="80000"/>
              </a:lnSpc>
              <a:spcBef>
                <a:spcPct val="10000"/>
              </a:spcBef>
            </a:pPr>
            <a:r>
              <a:rPr lang="en-GB" altLang="fr-FR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Catalonia </a:t>
            </a:r>
            <a:r>
              <a:rPr lang="en-GB" altLang="fr-FR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2007</a:t>
            </a:r>
            <a:endParaRPr lang="en-GB" altLang="fr-FR" sz="3600" dirty="0"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1792561"/>
            <a:ext cx="2267744" cy="504056"/>
          </a:xfrm>
          <a:prstGeom prst="rect">
            <a:avLst/>
          </a:prstGeom>
          <a:solidFill>
            <a:srgbClr val="F8FCD6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0"/>
          <a:lstStyle>
            <a:lvl1pPr marL="4572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algn="just">
              <a:lnSpc>
                <a:spcPct val="80000"/>
              </a:lnSpc>
              <a:spcBef>
                <a:spcPct val="10000"/>
              </a:spcBef>
            </a:pPr>
            <a:r>
              <a:rPr lang="en-GB" altLang="fr-FR" sz="3200" b="1" dirty="0" smtClean="0">
                <a:solidFill>
                  <a:srgbClr val="7F0000"/>
                </a:solidFill>
                <a:cs typeface="Times New Roman" panose="02020603050405020304" pitchFamily="18" charset="0"/>
              </a:rPr>
              <a:t>Before 2012</a:t>
            </a:r>
            <a:endParaRPr lang="en-GB" altLang="fr-FR" sz="3600" dirty="0">
              <a:cs typeface="Times New Roman" panose="02020603050405020304" pitchFamily="18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2567657"/>
            <a:ext cx="5580112" cy="476672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anchor="ctr" anchorCtr="0"/>
          <a:lstStyle>
            <a:lvl1pPr marL="4572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algn="ctr">
              <a:lnSpc>
                <a:spcPct val="80000"/>
              </a:lnSpc>
              <a:spcBef>
                <a:spcPct val="10000"/>
              </a:spcBef>
            </a:pPr>
            <a:r>
              <a:rPr lang="en-GB" altLang="fr-FR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French-speaking Switzerland 2010</a:t>
            </a:r>
            <a:endParaRPr lang="en-GB" altLang="fr-FR" sz="2800" dirty="0">
              <a:cs typeface="Times New Roman" panose="02020603050405020304" pitchFamily="18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868144" y="2579782"/>
            <a:ext cx="3096344" cy="464547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anchor="ctr" anchorCtr="0"/>
          <a:lstStyle>
            <a:lvl1pPr marL="4572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algn="ctr">
              <a:lnSpc>
                <a:spcPct val="80000"/>
              </a:lnSpc>
              <a:spcBef>
                <a:spcPct val="10000"/>
              </a:spcBef>
            </a:pPr>
            <a:r>
              <a:rPr lang="en-GB" altLang="fr-FR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Luxembourg 2011</a:t>
            </a:r>
            <a:endParaRPr lang="en-GB" altLang="fr-FR" sz="3600" dirty="0">
              <a:cs typeface="Times New Roman" panose="02020603050405020304" pitchFamily="18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3592761"/>
            <a:ext cx="7308304" cy="648072"/>
          </a:xfrm>
          <a:prstGeom prst="rect">
            <a:avLst/>
          </a:prstGeom>
          <a:solidFill>
            <a:srgbClr val="F8FCD6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0"/>
          <a:lstStyle>
            <a:lvl1pPr marL="4572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algn="just">
              <a:lnSpc>
                <a:spcPct val="80000"/>
              </a:lnSpc>
              <a:spcBef>
                <a:spcPct val="10000"/>
              </a:spcBef>
            </a:pPr>
            <a:r>
              <a:rPr lang="en-GB" altLang="fr-FR" sz="3200" b="1" dirty="0" smtClean="0">
                <a:solidFill>
                  <a:srgbClr val="7F0000"/>
                </a:solidFill>
                <a:cs typeface="Times New Roman" panose="02020603050405020304" pitchFamily="18" charset="0"/>
              </a:rPr>
              <a:t>Since 2012</a:t>
            </a:r>
            <a:endParaRPr lang="en-GB" altLang="fr-FR" sz="3600" dirty="0">
              <a:cs typeface="Times New Roman" panose="02020603050405020304" pitchFamily="18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0" y="4512121"/>
            <a:ext cx="2768041" cy="452421"/>
          </a:xfrm>
          <a:prstGeom prst="rect">
            <a:avLst/>
          </a:prstGeom>
          <a:solidFill>
            <a:srgbClr val="CC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anchor="ctr" anchorCtr="0"/>
          <a:lstStyle>
            <a:lvl1pPr marL="4572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algn="ctr">
              <a:lnSpc>
                <a:spcPct val="80000"/>
              </a:lnSpc>
              <a:spcBef>
                <a:spcPct val="10000"/>
              </a:spcBef>
            </a:pPr>
            <a:r>
              <a:rPr lang="en-GB" altLang="fr-FR" sz="28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Andorra</a:t>
            </a:r>
            <a:endParaRPr lang="en-GB" altLang="fr-FR" sz="3600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5311014"/>
            <a:ext cx="2768041" cy="452421"/>
          </a:xfrm>
          <a:prstGeom prst="rect">
            <a:avLst/>
          </a:prstGeom>
          <a:solidFill>
            <a:srgbClr val="CC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anchor="ctr" anchorCtr="0"/>
          <a:lstStyle>
            <a:lvl1pPr marL="4572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algn="ctr">
              <a:lnSpc>
                <a:spcPct val="80000"/>
              </a:lnSpc>
              <a:spcBef>
                <a:spcPct val="10000"/>
              </a:spcBef>
            </a:pPr>
            <a:r>
              <a:rPr lang="en-GB" altLang="fr-FR" sz="28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Austria</a:t>
            </a:r>
            <a:endParaRPr lang="en-GB" altLang="fr-FR" sz="3600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0" y="6144931"/>
            <a:ext cx="2768041" cy="452421"/>
          </a:xfrm>
          <a:prstGeom prst="rect">
            <a:avLst/>
          </a:prstGeom>
          <a:solidFill>
            <a:srgbClr val="CC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anchor="ctr" anchorCtr="0"/>
          <a:lstStyle>
            <a:lvl1pPr marL="4572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algn="ctr">
              <a:lnSpc>
                <a:spcPct val="80000"/>
              </a:lnSpc>
              <a:spcBef>
                <a:spcPct val="10000"/>
              </a:spcBef>
            </a:pPr>
            <a:r>
              <a:rPr lang="en-GB" altLang="fr-FR" sz="28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Finland</a:t>
            </a:r>
            <a:endParaRPr lang="en-GB" altLang="fr-FR" sz="3600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3253558" y="4511667"/>
            <a:ext cx="2768041" cy="452421"/>
          </a:xfrm>
          <a:prstGeom prst="rect">
            <a:avLst/>
          </a:prstGeom>
          <a:solidFill>
            <a:srgbClr val="CC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anchor="ctr" anchorCtr="0"/>
          <a:lstStyle>
            <a:lvl1pPr marL="4572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algn="ctr">
              <a:lnSpc>
                <a:spcPct val="80000"/>
              </a:lnSpc>
              <a:spcBef>
                <a:spcPct val="10000"/>
              </a:spcBef>
            </a:pPr>
            <a:r>
              <a:rPr lang="en-GB" altLang="fr-FR" sz="28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France</a:t>
            </a:r>
            <a:endParaRPr lang="en-GB" altLang="fr-FR" sz="3600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3228406" y="5302109"/>
            <a:ext cx="5897229" cy="461326"/>
          </a:xfrm>
          <a:prstGeom prst="rect">
            <a:avLst/>
          </a:prstGeom>
          <a:solidFill>
            <a:srgbClr val="CC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anchor="ctr" anchorCtr="0"/>
          <a:lstStyle>
            <a:lvl1pPr marL="4572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algn="ctr">
              <a:lnSpc>
                <a:spcPct val="80000"/>
              </a:lnSpc>
              <a:spcBef>
                <a:spcPct val="10000"/>
              </a:spcBef>
            </a:pPr>
            <a:r>
              <a:rPr lang="en-GB" altLang="fr-FR" sz="28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German-speaking Switzerland</a:t>
            </a:r>
            <a:endParaRPr lang="en-GB" altLang="fr-FR" sz="3600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fr-FR" sz="3200" b="1" dirty="0" smtClean="0"/>
              <a:t>Official curricula</a:t>
            </a:r>
            <a:br>
              <a:rPr lang="fr-FR" sz="3200" b="1" dirty="0" smtClean="0"/>
            </a:br>
            <a:r>
              <a:rPr lang="fr-FR" sz="3200" b="1" dirty="0" smtClean="0"/>
              <a:t>(</a:t>
            </a:r>
            <a:r>
              <a:rPr lang="fr-FR" sz="3200" b="1" dirty="0"/>
              <a:t>national, </a:t>
            </a:r>
            <a:r>
              <a:rPr lang="fr-FR" sz="3200" b="1" dirty="0" err="1"/>
              <a:t>regional</a:t>
            </a:r>
            <a:r>
              <a:rPr lang="fr-FR" sz="3200" b="1" dirty="0"/>
              <a:t>, local)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-35024" y="908720"/>
            <a:ext cx="3172111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Curricula </a:t>
            </a:r>
            <a:endParaRPr lang="fr-FR" sz="2800" dirty="0"/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6357594" y="4489180"/>
            <a:ext cx="2768041" cy="452421"/>
          </a:xfrm>
          <a:prstGeom prst="rect">
            <a:avLst/>
          </a:prstGeom>
          <a:solidFill>
            <a:srgbClr val="CC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anchor="ctr" anchorCtr="0"/>
          <a:lstStyle>
            <a:lvl1pPr marL="4572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algn="ctr">
              <a:lnSpc>
                <a:spcPct val="80000"/>
              </a:lnSpc>
              <a:spcBef>
                <a:spcPct val="10000"/>
              </a:spcBef>
            </a:pPr>
            <a:r>
              <a:rPr lang="en-GB" altLang="fr-FR" sz="28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Québec</a:t>
            </a:r>
            <a:endParaRPr lang="en-GB" altLang="fr-FR" sz="3600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3253558" y="6152439"/>
            <a:ext cx="5872077" cy="444913"/>
          </a:xfrm>
          <a:prstGeom prst="rect">
            <a:avLst/>
          </a:prstGeom>
          <a:solidFill>
            <a:srgbClr val="CC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anchor="ctr" anchorCtr="0"/>
          <a:lstStyle>
            <a:lvl1pPr marL="4572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algn="ctr">
              <a:lnSpc>
                <a:spcPct val="80000"/>
              </a:lnSpc>
              <a:spcBef>
                <a:spcPct val="10000"/>
              </a:spcBef>
            </a:pPr>
            <a:r>
              <a:rPr lang="en-GB" altLang="fr-FR" sz="2800" b="1" dirty="0">
                <a:solidFill>
                  <a:srgbClr val="C00000"/>
                </a:solidFill>
                <a:cs typeface="Times New Roman" panose="02020603050405020304" pitchFamily="18" charset="0"/>
              </a:rPr>
              <a:t>Switzerland (</a:t>
            </a:r>
            <a:r>
              <a:rPr lang="en-GB" altLang="fr-FR" sz="28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Ticino)</a:t>
            </a:r>
            <a:endParaRPr lang="en-GB" altLang="fr-FR" sz="3600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580111" y="927624"/>
            <a:ext cx="3545523" cy="761040"/>
          </a:xfrm>
          <a:prstGeom prst="rect">
            <a:avLst/>
          </a:prstGeom>
          <a:solidFill>
            <a:srgbClr val="FFCC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algn="just">
              <a:lnSpc>
                <a:spcPct val="80000"/>
              </a:lnSpc>
              <a:spcBef>
                <a:spcPct val="10000"/>
              </a:spcBef>
            </a:pPr>
            <a:r>
              <a:rPr lang="en-GB" altLang="fr-FR" sz="2800" b="1" dirty="0" smtClean="0">
                <a:cs typeface="Times New Roman" panose="02020603050405020304" pitchFamily="18" charset="0"/>
              </a:rPr>
              <a:t>… a fairly significant development…</a:t>
            </a:r>
            <a:endParaRPr lang="en-GB" altLang="fr-FR" sz="28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42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25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75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75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19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596047" y="1792561"/>
            <a:ext cx="2768041" cy="452421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anchor="ctr" anchorCtr="0"/>
          <a:lstStyle>
            <a:lvl1pPr marL="4572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algn="ctr">
              <a:lnSpc>
                <a:spcPct val="80000"/>
              </a:lnSpc>
              <a:spcBef>
                <a:spcPct val="10000"/>
              </a:spcBef>
            </a:pPr>
            <a:r>
              <a:rPr lang="en-GB" altLang="fr-FR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Catalonia </a:t>
            </a:r>
            <a:r>
              <a:rPr lang="en-GB" altLang="fr-FR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2007</a:t>
            </a:r>
            <a:endParaRPr lang="en-GB" altLang="fr-FR" sz="3600" dirty="0"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1792561"/>
            <a:ext cx="2267744" cy="504056"/>
          </a:xfrm>
          <a:prstGeom prst="rect">
            <a:avLst/>
          </a:prstGeom>
          <a:solidFill>
            <a:srgbClr val="F8FCD6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0"/>
          <a:lstStyle>
            <a:lvl1pPr marL="4572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algn="just">
              <a:lnSpc>
                <a:spcPct val="80000"/>
              </a:lnSpc>
              <a:spcBef>
                <a:spcPct val="10000"/>
              </a:spcBef>
            </a:pPr>
            <a:r>
              <a:rPr lang="en-GB" altLang="fr-FR" sz="3200" b="1" dirty="0" smtClean="0">
                <a:solidFill>
                  <a:srgbClr val="7F0000"/>
                </a:solidFill>
                <a:cs typeface="Times New Roman" panose="02020603050405020304" pitchFamily="18" charset="0"/>
              </a:rPr>
              <a:t>Before 2012</a:t>
            </a:r>
            <a:endParaRPr lang="en-GB" altLang="fr-FR" sz="3600" dirty="0">
              <a:cs typeface="Times New Roman" panose="02020603050405020304" pitchFamily="18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2567657"/>
            <a:ext cx="5580112" cy="476672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anchor="ctr" anchorCtr="0"/>
          <a:lstStyle>
            <a:lvl1pPr marL="4572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algn="ctr">
              <a:lnSpc>
                <a:spcPct val="80000"/>
              </a:lnSpc>
              <a:spcBef>
                <a:spcPct val="10000"/>
              </a:spcBef>
            </a:pPr>
            <a:r>
              <a:rPr lang="en-GB" altLang="fr-FR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French-speaking Switzerland 2010</a:t>
            </a:r>
            <a:endParaRPr lang="en-GB" altLang="fr-FR" sz="2800" dirty="0">
              <a:cs typeface="Times New Roman" panose="02020603050405020304" pitchFamily="18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868144" y="2579782"/>
            <a:ext cx="3096344" cy="464547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anchor="ctr" anchorCtr="0"/>
          <a:lstStyle>
            <a:lvl1pPr marL="4572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algn="ctr">
              <a:lnSpc>
                <a:spcPct val="80000"/>
              </a:lnSpc>
              <a:spcBef>
                <a:spcPct val="10000"/>
              </a:spcBef>
            </a:pPr>
            <a:r>
              <a:rPr lang="en-GB" altLang="fr-FR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Luxembourg 2011</a:t>
            </a:r>
            <a:endParaRPr lang="en-GB" altLang="fr-FR" sz="3600" dirty="0">
              <a:cs typeface="Times New Roman" panose="02020603050405020304" pitchFamily="18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3592761"/>
            <a:ext cx="7308304" cy="648072"/>
          </a:xfrm>
          <a:prstGeom prst="rect">
            <a:avLst/>
          </a:prstGeom>
          <a:solidFill>
            <a:srgbClr val="F8FCD6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0"/>
          <a:lstStyle>
            <a:lvl1pPr marL="4572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algn="just">
              <a:lnSpc>
                <a:spcPct val="80000"/>
              </a:lnSpc>
              <a:spcBef>
                <a:spcPct val="10000"/>
              </a:spcBef>
            </a:pPr>
            <a:r>
              <a:rPr lang="en-GB" altLang="fr-FR" sz="3200" b="1" dirty="0" smtClean="0">
                <a:solidFill>
                  <a:srgbClr val="7F0000"/>
                </a:solidFill>
                <a:cs typeface="Times New Roman" panose="02020603050405020304" pitchFamily="18" charset="0"/>
              </a:rPr>
              <a:t>Since 2012 (already done or underway)</a:t>
            </a:r>
            <a:endParaRPr lang="en-GB" altLang="fr-FR" sz="3600" dirty="0">
              <a:cs typeface="Times New Roman" panose="02020603050405020304" pitchFamily="18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0" y="4512121"/>
            <a:ext cx="2768041" cy="452421"/>
          </a:xfrm>
          <a:prstGeom prst="rect">
            <a:avLst/>
          </a:prstGeom>
          <a:solidFill>
            <a:srgbClr val="CC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anchor="ctr" anchorCtr="0"/>
          <a:lstStyle>
            <a:lvl1pPr marL="4572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algn="ctr">
              <a:lnSpc>
                <a:spcPct val="80000"/>
              </a:lnSpc>
              <a:spcBef>
                <a:spcPct val="10000"/>
              </a:spcBef>
            </a:pPr>
            <a:r>
              <a:rPr lang="en-GB" altLang="fr-FR" sz="28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Andorra</a:t>
            </a:r>
            <a:endParaRPr lang="en-GB" altLang="fr-FR" sz="3600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5311014"/>
            <a:ext cx="2768041" cy="452421"/>
          </a:xfrm>
          <a:prstGeom prst="rect">
            <a:avLst/>
          </a:prstGeom>
          <a:solidFill>
            <a:srgbClr val="CC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anchor="ctr" anchorCtr="0"/>
          <a:lstStyle>
            <a:lvl1pPr marL="4572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algn="ctr">
              <a:lnSpc>
                <a:spcPct val="80000"/>
              </a:lnSpc>
              <a:spcBef>
                <a:spcPct val="10000"/>
              </a:spcBef>
            </a:pPr>
            <a:r>
              <a:rPr lang="en-GB" altLang="fr-FR" sz="28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Austria</a:t>
            </a:r>
            <a:endParaRPr lang="en-GB" altLang="fr-FR" sz="3600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0" y="6144931"/>
            <a:ext cx="2768041" cy="452421"/>
          </a:xfrm>
          <a:prstGeom prst="rect">
            <a:avLst/>
          </a:prstGeom>
          <a:solidFill>
            <a:srgbClr val="CC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anchor="ctr" anchorCtr="0"/>
          <a:lstStyle>
            <a:lvl1pPr marL="4572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algn="ctr">
              <a:lnSpc>
                <a:spcPct val="80000"/>
              </a:lnSpc>
              <a:spcBef>
                <a:spcPct val="10000"/>
              </a:spcBef>
            </a:pPr>
            <a:r>
              <a:rPr lang="en-GB" altLang="fr-FR" sz="28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Finland</a:t>
            </a:r>
            <a:endParaRPr lang="en-GB" altLang="fr-FR" sz="3600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3253558" y="4511667"/>
            <a:ext cx="2768041" cy="452421"/>
          </a:xfrm>
          <a:prstGeom prst="rect">
            <a:avLst/>
          </a:prstGeom>
          <a:solidFill>
            <a:srgbClr val="CC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anchor="ctr" anchorCtr="0"/>
          <a:lstStyle>
            <a:lvl1pPr marL="4572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algn="ctr">
              <a:lnSpc>
                <a:spcPct val="80000"/>
              </a:lnSpc>
              <a:spcBef>
                <a:spcPct val="10000"/>
              </a:spcBef>
            </a:pPr>
            <a:r>
              <a:rPr lang="en-GB" altLang="fr-FR" sz="28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France</a:t>
            </a:r>
            <a:endParaRPr lang="en-GB" altLang="fr-FR" sz="3600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3228406" y="5302109"/>
            <a:ext cx="5897229" cy="461326"/>
          </a:xfrm>
          <a:prstGeom prst="rect">
            <a:avLst/>
          </a:prstGeom>
          <a:solidFill>
            <a:srgbClr val="CC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anchor="ctr" anchorCtr="0"/>
          <a:lstStyle>
            <a:lvl1pPr marL="4572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algn="ctr">
              <a:lnSpc>
                <a:spcPct val="80000"/>
              </a:lnSpc>
              <a:spcBef>
                <a:spcPct val="10000"/>
              </a:spcBef>
            </a:pPr>
            <a:r>
              <a:rPr lang="en-GB" altLang="fr-FR" sz="28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German speaking Switzerland</a:t>
            </a:r>
            <a:endParaRPr lang="en-GB" altLang="fr-FR" sz="3600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fr-FR" sz="3200" b="1" dirty="0"/>
              <a:t>Initiative of </a:t>
            </a:r>
            <a:r>
              <a:rPr lang="fr-FR" sz="3200" b="1" dirty="0" err="1"/>
              <a:t>educational</a:t>
            </a:r>
            <a:r>
              <a:rPr lang="fr-FR" sz="3200" b="1" dirty="0"/>
              <a:t> </a:t>
            </a:r>
            <a:r>
              <a:rPr lang="fr-FR" sz="3200" b="1" dirty="0" err="1"/>
              <a:t>authorities</a:t>
            </a:r>
            <a:r>
              <a:rPr lang="fr-FR" sz="3200" b="1" dirty="0"/>
              <a:t> </a:t>
            </a:r>
            <a:r>
              <a:rPr lang="fr-FR" sz="3200" b="1" dirty="0" smtClean="0"/>
              <a:t/>
            </a:r>
            <a:br>
              <a:rPr lang="fr-FR" sz="3200" b="1" dirty="0" smtClean="0"/>
            </a:br>
            <a:r>
              <a:rPr lang="fr-FR" sz="3200" b="1" dirty="0" smtClean="0"/>
              <a:t>(</a:t>
            </a:r>
            <a:r>
              <a:rPr lang="fr-FR" sz="3200" b="1" dirty="0"/>
              <a:t>national, </a:t>
            </a:r>
            <a:r>
              <a:rPr lang="fr-FR" sz="3200" b="1" dirty="0" err="1"/>
              <a:t>regional</a:t>
            </a:r>
            <a:r>
              <a:rPr lang="fr-FR" sz="3200" b="1" dirty="0"/>
              <a:t>, local)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-35024" y="908720"/>
            <a:ext cx="3172111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Curricula </a:t>
            </a:r>
            <a:endParaRPr lang="fr-FR" sz="2800" dirty="0"/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6357594" y="4489180"/>
            <a:ext cx="2768041" cy="452421"/>
          </a:xfrm>
          <a:prstGeom prst="rect">
            <a:avLst/>
          </a:prstGeom>
          <a:solidFill>
            <a:srgbClr val="CC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anchor="ctr" anchorCtr="0"/>
          <a:lstStyle>
            <a:lvl1pPr marL="4572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algn="ctr">
              <a:lnSpc>
                <a:spcPct val="80000"/>
              </a:lnSpc>
              <a:spcBef>
                <a:spcPct val="10000"/>
              </a:spcBef>
            </a:pPr>
            <a:r>
              <a:rPr lang="en-GB" altLang="fr-FR" sz="28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Québec</a:t>
            </a:r>
            <a:endParaRPr lang="en-GB" altLang="fr-FR" sz="3600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3253558" y="6152439"/>
            <a:ext cx="5872077" cy="444913"/>
          </a:xfrm>
          <a:prstGeom prst="rect">
            <a:avLst/>
          </a:prstGeom>
          <a:solidFill>
            <a:srgbClr val="CC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anchor="ctr" anchorCtr="0"/>
          <a:lstStyle>
            <a:lvl1pPr marL="4572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algn="ctr">
              <a:lnSpc>
                <a:spcPct val="80000"/>
              </a:lnSpc>
              <a:spcBef>
                <a:spcPct val="10000"/>
              </a:spcBef>
            </a:pPr>
            <a:r>
              <a:rPr lang="en-GB" altLang="fr-FR" sz="2800" b="1" dirty="0">
                <a:solidFill>
                  <a:srgbClr val="C00000"/>
                </a:solidFill>
                <a:cs typeface="Times New Roman" panose="02020603050405020304" pitchFamily="18" charset="0"/>
              </a:rPr>
              <a:t>Switzerland (</a:t>
            </a:r>
            <a:r>
              <a:rPr lang="en-GB" altLang="fr-FR" sz="28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Ticino)</a:t>
            </a:r>
            <a:endParaRPr lang="en-GB" altLang="fr-FR" sz="3600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3465390" y="1416290"/>
            <a:ext cx="5532964" cy="2528638"/>
          </a:xfrm>
          <a:prstGeom prst="rect">
            <a:avLst/>
          </a:prstGeom>
          <a:solidFill>
            <a:srgbClr val="F8FCD6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algn="just">
              <a:lnSpc>
                <a:spcPct val="80000"/>
              </a:lnSpc>
              <a:spcBef>
                <a:spcPct val="10000"/>
              </a:spcBef>
            </a:pPr>
            <a:r>
              <a:rPr lang="en-US" altLang="fr-FR" sz="2800" b="1" dirty="0">
                <a:cs typeface="Times New Roman" panose="02020603050405020304" pitchFamily="18" charset="0"/>
              </a:rPr>
              <a:t>However, a step backwards has been reported </a:t>
            </a:r>
            <a:r>
              <a:rPr lang="en-GB" altLang="fr-FR" sz="2800" b="1" dirty="0" smtClean="0">
                <a:cs typeface="Times New Roman" panose="02020603050405020304" pitchFamily="18" charset="0"/>
              </a:rPr>
              <a:t>in Portugal: the 2001 curriculum, which envisaged language learning as the construction of a </a:t>
            </a:r>
            <a:r>
              <a:rPr lang="en-GB" altLang="fr-FR" sz="2800" b="1" dirty="0" err="1" smtClean="0">
                <a:cs typeface="Times New Roman" panose="02020603050405020304" pitchFamily="18" charset="0"/>
              </a:rPr>
              <a:t>plurilingual</a:t>
            </a:r>
            <a:r>
              <a:rPr lang="en-GB" altLang="fr-FR" sz="2800" b="1" dirty="0" smtClean="0">
                <a:cs typeface="Times New Roman" panose="02020603050405020304" pitchFamily="18" charset="0"/>
              </a:rPr>
              <a:t> and </a:t>
            </a:r>
            <a:r>
              <a:rPr lang="en-GB" altLang="fr-FR" sz="2800" b="1" dirty="0" err="1" smtClean="0">
                <a:cs typeface="Times New Roman" panose="02020603050405020304" pitchFamily="18" charset="0"/>
              </a:rPr>
              <a:t>pluricultural</a:t>
            </a:r>
            <a:r>
              <a:rPr lang="en-GB" altLang="fr-FR" sz="2800" b="1" dirty="0" smtClean="0">
                <a:cs typeface="Times New Roman" panose="02020603050405020304" pitchFamily="18" charset="0"/>
              </a:rPr>
              <a:t> competence has been invalidated. </a:t>
            </a:r>
            <a:endParaRPr lang="en-GB" altLang="fr-FR" sz="28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52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20247" y="-27384"/>
            <a:ext cx="9131925" cy="10325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fr-FR" sz="3200" b="1" dirty="0" err="1" smtClean="0"/>
              <a:t>Individual</a:t>
            </a:r>
            <a:r>
              <a:rPr lang="fr-FR" sz="3200" b="1" dirty="0" smtClean="0"/>
              <a:t> or collective initiatives </a:t>
            </a:r>
            <a:br>
              <a:rPr lang="fr-FR" sz="3200" b="1" dirty="0" smtClean="0"/>
            </a:br>
            <a:r>
              <a:rPr lang="fr-FR" sz="2000" b="1" dirty="0" smtClean="0"/>
              <a:t>(</a:t>
            </a:r>
            <a:r>
              <a:rPr lang="fr-FR" sz="2000" b="1" dirty="0" err="1" smtClean="0"/>
              <a:t>Universities</a:t>
            </a:r>
            <a:r>
              <a:rPr lang="fr-FR" sz="2000" b="1" dirty="0" smtClean="0"/>
              <a:t>, </a:t>
            </a:r>
            <a:r>
              <a:rPr lang="fr-FR" sz="2000" b="1" dirty="0" err="1" smtClean="0"/>
              <a:t>Research</a:t>
            </a:r>
            <a:r>
              <a:rPr lang="fr-FR" sz="2000" b="1" dirty="0" smtClean="0"/>
              <a:t> groups, associations, </a:t>
            </a:r>
            <a:r>
              <a:rPr lang="fr-FR" sz="2000" b="1" dirty="0" err="1" smtClean="0"/>
              <a:t>teacher</a:t>
            </a:r>
            <a:r>
              <a:rPr lang="fr-FR" sz="2000" b="1" dirty="0" smtClean="0"/>
              <a:t> / </a:t>
            </a:r>
            <a:r>
              <a:rPr lang="fr-FR" sz="2000" b="1" dirty="0" err="1" smtClean="0"/>
              <a:t>educator</a:t>
            </a:r>
            <a:r>
              <a:rPr lang="fr-FR" sz="2000" b="1" dirty="0" smtClean="0"/>
              <a:t> teams, </a:t>
            </a:r>
            <a:br>
              <a:rPr lang="fr-FR" sz="2000" b="1" dirty="0" smtClean="0"/>
            </a:br>
            <a:r>
              <a:rPr lang="fr-FR" sz="2000" b="1" dirty="0" err="1" smtClean="0"/>
              <a:t>individual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researchers</a:t>
            </a:r>
            <a:r>
              <a:rPr lang="fr-FR" sz="2000" b="1" dirty="0" smtClean="0"/>
              <a:t> / </a:t>
            </a:r>
            <a:r>
              <a:rPr lang="fr-FR" sz="2000" b="1" dirty="0" err="1" smtClean="0"/>
              <a:t>teachers</a:t>
            </a:r>
            <a:r>
              <a:rPr lang="fr-FR" sz="2000" b="1" dirty="0" smtClean="0"/>
              <a:t> / </a:t>
            </a:r>
            <a:r>
              <a:rPr lang="fr-FR" sz="2000" b="1" dirty="0" err="1" smtClean="0"/>
              <a:t>educators</a:t>
            </a:r>
            <a:r>
              <a:rPr lang="fr-FR" sz="2000" b="1" dirty="0" smtClean="0"/>
              <a:t>…)</a:t>
            </a:r>
            <a:endParaRPr lang="fr-FR" sz="2000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29877" y="1095127"/>
            <a:ext cx="3089239" cy="461665"/>
          </a:xfrm>
          <a:prstGeom prst="rect">
            <a:avLst/>
          </a:prstGeom>
          <a:solidFill>
            <a:srgbClr val="F8FCD6"/>
          </a:solidFill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 smtClean="0"/>
              <a:t>Research</a:t>
            </a:r>
            <a:r>
              <a:rPr lang="fr-FR" b="1" dirty="0" smtClean="0"/>
              <a:t> </a:t>
            </a:r>
            <a:r>
              <a:rPr lang="fr-FR" b="1" dirty="0" err="1" smtClean="0"/>
              <a:t>projects</a:t>
            </a:r>
            <a:endParaRPr lang="fr-FR" dirty="0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738109" y="2060848"/>
            <a:ext cx="7696200" cy="3960440"/>
          </a:xfrm>
          <a:prstGeom prst="rect">
            <a:avLst/>
          </a:prstGeom>
          <a:solidFill>
            <a:srgbClr val="F8FCD6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algn="just">
              <a:lnSpc>
                <a:spcPct val="80000"/>
              </a:lnSpc>
              <a:spcBef>
                <a:spcPct val="10000"/>
              </a:spcBef>
            </a:pPr>
            <a:r>
              <a:rPr lang="en-US" altLang="fr-FR" sz="2800" b="1" dirty="0">
                <a:cs typeface="Times New Roman" panose="02020603050405020304" pitchFamily="18" charset="0"/>
              </a:rPr>
              <a:t>We could gather evidence (questionnaires, Conference abstracts, publications) for research activities dealing with </a:t>
            </a:r>
            <a:r>
              <a:rPr lang="en-US" altLang="fr-FR" sz="2800" b="1" dirty="0" err="1">
                <a:cs typeface="Times New Roman" panose="02020603050405020304" pitchFamily="18" charset="0"/>
              </a:rPr>
              <a:t>AtL</a:t>
            </a:r>
            <a:r>
              <a:rPr lang="en-US" altLang="fr-FR" sz="2800" b="1" dirty="0">
                <a:cs typeface="Times New Roman" panose="02020603050405020304" pitchFamily="18" charset="0"/>
              </a:rPr>
              <a:t> </a:t>
            </a:r>
            <a:r>
              <a:rPr lang="en-US" altLang="fr-FR" sz="2800" b="1" dirty="0" smtClean="0">
                <a:cs typeface="Times New Roman" panose="02020603050405020304" pitchFamily="18" charset="0"/>
              </a:rPr>
              <a:t>from </a:t>
            </a:r>
            <a:r>
              <a:rPr lang="en-US" altLang="fr-FR" sz="2800" b="1" dirty="0">
                <a:cs typeface="Times New Roman" panose="02020603050405020304" pitchFamily="18" charset="0"/>
              </a:rPr>
              <a:t>around 20 countries</a:t>
            </a:r>
            <a:r>
              <a:rPr lang="en-US" altLang="fr-FR" sz="2800" b="1" dirty="0" smtClean="0">
                <a:cs typeface="Times New Roman" panose="02020603050405020304" pitchFamily="18" charset="0"/>
              </a:rPr>
              <a:t>.</a:t>
            </a:r>
          </a:p>
          <a:p>
            <a:pPr marL="0" algn="just">
              <a:lnSpc>
                <a:spcPct val="80000"/>
              </a:lnSpc>
              <a:spcBef>
                <a:spcPct val="10000"/>
              </a:spcBef>
            </a:pPr>
            <a:r>
              <a:rPr lang="en-US" altLang="fr-FR" sz="2800" b="1" dirty="0" smtClean="0">
                <a:cs typeface="Times New Roman" panose="02020603050405020304" pitchFamily="18" charset="0"/>
              </a:rPr>
              <a:t>The amount of information collected for this domain is simply… depressing: it is impossible to give an adequate overview. </a:t>
            </a:r>
            <a:endParaRPr lang="en-US" altLang="fr-FR" sz="2800" b="1" dirty="0">
              <a:cs typeface="Times New Roman" panose="02020603050405020304" pitchFamily="18" charset="0"/>
            </a:endParaRPr>
          </a:p>
          <a:p>
            <a:pPr marL="0" algn="just">
              <a:lnSpc>
                <a:spcPct val="80000"/>
              </a:lnSpc>
              <a:spcBef>
                <a:spcPct val="10000"/>
              </a:spcBef>
            </a:pPr>
            <a:r>
              <a:rPr lang="en-US" altLang="fr-FR" sz="2800" b="1" dirty="0">
                <a:cs typeface="Times New Roman" panose="02020603050405020304" pitchFamily="18" charset="0"/>
              </a:rPr>
              <a:t>We present some diverse examples </a:t>
            </a:r>
            <a:r>
              <a:rPr lang="en-GB" altLang="fr-FR" sz="2800" b="1" dirty="0" smtClean="0">
                <a:cs typeface="Times New Roman" panose="02020603050405020304" pitchFamily="18" charset="0"/>
              </a:rPr>
              <a:t>with some keywords about research topics, in order to “give an idea” of </a:t>
            </a:r>
            <a:r>
              <a:rPr lang="en-US" altLang="fr-FR" sz="2800" b="1" dirty="0">
                <a:cs typeface="Times New Roman" panose="02020603050405020304" pitchFamily="18" charset="0"/>
              </a:rPr>
              <a:t>the wealth and variety of </a:t>
            </a:r>
            <a:r>
              <a:rPr lang="en-US" altLang="fr-FR" sz="2800" b="1" dirty="0" smtClean="0">
                <a:cs typeface="Times New Roman" panose="02020603050405020304" pitchFamily="18" charset="0"/>
              </a:rPr>
              <a:t>this research work</a:t>
            </a:r>
            <a:r>
              <a:rPr lang="en-GB" altLang="fr-FR" sz="2800" b="1" dirty="0" smtClean="0">
                <a:cs typeface="Times New Roman" panose="02020603050405020304" pitchFamily="18" charset="0"/>
              </a:rPr>
              <a:t>.</a:t>
            </a:r>
            <a:endParaRPr lang="en-GB" altLang="fr-FR" sz="2800" b="1" dirty="0">
              <a:cs typeface="Times New Roman" panose="02020603050405020304" pitchFamily="18" charset="0"/>
            </a:endParaRPr>
          </a:p>
          <a:p>
            <a:pPr marL="0" algn="just">
              <a:lnSpc>
                <a:spcPct val="80000"/>
              </a:lnSpc>
              <a:spcBef>
                <a:spcPct val="10000"/>
              </a:spcBef>
            </a:pPr>
            <a:endParaRPr lang="en-GB" altLang="fr-FR" sz="28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10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20247" y="-27384"/>
            <a:ext cx="9131925" cy="10325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fr-FR" sz="3200" b="1" dirty="0" err="1" smtClean="0"/>
              <a:t>Individual</a:t>
            </a:r>
            <a:r>
              <a:rPr lang="fr-FR" sz="3200" b="1" dirty="0" smtClean="0"/>
              <a:t> or collective initiatives </a:t>
            </a:r>
            <a:br>
              <a:rPr lang="fr-FR" sz="3200" b="1" dirty="0" smtClean="0"/>
            </a:br>
            <a:r>
              <a:rPr lang="fr-FR" sz="2000" b="1" dirty="0" smtClean="0"/>
              <a:t>(</a:t>
            </a:r>
            <a:r>
              <a:rPr lang="fr-FR" sz="2000" b="1" dirty="0" err="1" smtClean="0"/>
              <a:t>Universities</a:t>
            </a:r>
            <a:r>
              <a:rPr lang="fr-FR" sz="2000" b="1" dirty="0" smtClean="0"/>
              <a:t>, </a:t>
            </a:r>
            <a:r>
              <a:rPr lang="fr-FR" sz="2000" b="1" dirty="0" err="1" smtClean="0"/>
              <a:t>Research</a:t>
            </a:r>
            <a:r>
              <a:rPr lang="fr-FR" sz="2000" b="1" dirty="0" smtClean="0"/>
              <a:t> groups, associations, </a:t>
            </a:r>
            <a:r>
              <a:rPr lang="fr-FR" sz="2000" b="1" dirty="0" err="1" smtClean="0"/>
              <a:t>teacher</a:t>
            </a:r>
            <a:r>
              <a:rPr lang="fr-FR" sz="2000" b="1" dirty="0" smtClean="0"/>
              <a:t> / </a:t>
            </a:r>
            <a:r>
              <a:rPr lang="fr-FR" sz="2000" b="1" dirty="0" err="1" smtClean="0"/>
              <a:t>educator</a:t>
            </a:r>
            <a:r>
              <a:rPr lang="fr-FR" sz="2000" b="1" dirty="0" smtClean="0"/>
              <a:t> teams, </a:t>
            </a:r>
            <a:br>
              <a:rPr lang="fr-FR" sz="2000" b="1" dirty="0" smtClean="0"/>
            </a:br>
            <a:r>
              <a:rPr lang="fr-FR" sz="2000" b="1" dirty="0" err="1" smtClean="0"/>
              <a:t>individual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researchers</a:t>
            </a:r>
            <a:r>
              <a:rPr lang="fr-FR" sz="2000" b="1" dirty="0" smtClean="0"/>
              <a:t> / </a:t>
            </a:r>
            <a:r>
              <a:rPr lang="fr-FR" sz="2000" b="1" dirty="0" err="1" smtClean="0"/>
              <a:t>teachers</a:t>
            </a:r>
            <a:r>
              <a:rPr lang="fr-FR" sz="2000" b="1" dirty="0" smtClean="0"/>
              <a:t> / </a:t>
            </a:r>
            <a:r>
              <a:rPr lang="fr-FR" sz="2000" b="1" dirty="0" err="1" smtClean="0"/>
              <a:t>educators</a:t>
            </a:r>
            <a:r>
              <a:rPr lang="fr-FR" sz="2000" b="1" dirty="0" smtClean="0"/>
              <a:t>…)</a:t>
            </a:r>
            <a:endParaRPr lang="fr-FR" sz="2000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29877" y="1095127"/>
            <a:ext cx="3089239" cy="461665"/>
          </a:xfrm>
          <a:prstGeom prst="rect">
            <a:avLst/>
          </a:prstGeom>
          <a:solidFill>
            <a:srgbClr val="F8FCD6"/>
          </a:solidFill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 smtClean="0"/>
              <a:t>Research</a:t>
            </a:r>
            <a:r>
              <a:rPr lang="fr-FR" b="1" dirty="0" smtClean="0"/>
              <a:t> </a:t>
            </a:r>
            <a:r>
              <a:rPr lang="fr-FR" b="1" dirty="0" err="1" smtClean="0"/>
              <a:t>projects</a:t>
            </a:r>
            <a:endParaRPr lang="fr-FR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2876" y="1700808"/>
            <a:ext cx="9003620" cy="1032569"/>
          </a:xfrm>
          <a:prstGeom prst="rect">
            <a:avLst/>
          </a:prstGeom>
          <a:solidFill>
            <a:srgbClr val="F8FCD6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algn="just">
              <a:lnSpc>
                <a:spcPct val="80000"/>
              </a:lnSpc>
              <a:spcBef>
                <a:spcPct val="10000"/>
              </a:spcBef>
            </a:pPr>
            <a:r>
              <a:rPr lang="en-GB" altLang="fr-FR" b="1" dirty="0" smtClean="0">
                <a:cs typeface="Times New Roman" panose="02020603050405020304" pitchFamily="18" charset="0"/>
              </a:rPr>
              <a:t>Japan: </a:t>
            </a:r>
            <a:r>
              <a:rPr lang="en-US" altLang="fr-FR" b="1" dirty="0">
                <a:cs typeface="Times New Roman" panose="02020603050405020304" pitchFamily="18" charset="0"/>
              </a:rPr>
              <a:t>7 </a:t>
            </a:r>
            <a:r>
              <a:rPr lang="en-US" altLang="fr-FR" b="1" dirty="0" smtClean="0">
                <a:cs typeface="Times New Roman" panose="02020603050405020304" pitchFamily="18" charset="0"/>
              </a:rPr>
              <a:t>projects, </a:t>
            </a:r>
            <a:r>
              <a:rPr lang="en-US" altLang="fr-FR" b="1" dirty="0">
                <a:cs typeface="Times New Roman" panose="02020603050405020304" pitchFamily="18" charset="0"/>
              </a:rPr>
              <a:t>recently completed or ongoing, </a:t>
            </a:r>
            <a:r>
              <a:rPr lang="en-US" altLang="fr-FR" b="1" dirty="0" smtClean="0">
                <a:cs typeface="Times New Roman" panose="02020603050405020304" pitchFamily="18" charset="0"/>
              </a:rPr>
              <a:t>founded </a:t>
            </a:r>
            <a:r>
              <a:rPr lang="en-US" altLang="fr-FR" b="1" dirty="0">
                <a:cs typeface="Times New Roman" panose="02020603050405020304" pitchFamily="18" charset="0"/>
              </a:rPr>
              <a:t>by national </a:t>
            </a:r>
            <a:r>
              <a:rPr lang="en-US" altLang="fr-FR" b="1" dirty="0" err="1">
                <a:cs typeface="Times New Roman" panose="02020603050405020304" pitchFamily="18" charset="0"/>
              </a:rPr>
              <a:t>organisations</a:t>
            </a:r>
            <a:r>
              <a:rPr lang="en-US" altLang="fr-FR" b="1" dirty="0">
                <a:cs typeface="Times New Roman" panose="02020603050405020304" pitchFamily="18" charset="0"/>
              </a:rPr>
              <a:t> for science development: </a:t>
            </a:r>
            <a:r>
              <a:rPr lang="en-US" altLang="fr-FR" b="1" dirty="0" smtClean="0">
                <a:cs typeface="Times New Roman" panose="02020603050405020304" pitchFamily="18" charset="0"/>
              </a:rPr>
              <a:t>teaching materials, teachers</a:t>
            </a:r>
            <a:r>
              <a:rPr lang="en-US" altLang="fr-FR" b="1" dirty="0">
                <a:cs typeface="Times New Roman" panose="02020603050405020304" pitchFamily="18" charset="0"/>
              </a:rPr>
              <a:t>' Attitudes and </a:t>
            </a:r>
            <a:r>
              <a:rPr lang="en-US" altLang="fr-FR" b="1" dirty="0" smtClean="0">
                <a:cs typeface="Times New Roman" panose="02020603050405020304" pitchFamily="18" charset="0"/>
              </a:rPr>
              <a:t>competences…</a:t>
            </a:r>
            <a:endParaRPr lang="en-GB" altLang="fr-FR" b="1" dirty="0" smtClean="0">
              <a:cs typeface="Times New Roman" panose="02020603050405020304" pitchFamily="18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0247" y="3789040"/>
            <a:ext cx="9016247" cy="1372550"/>
          </a:xfrm>
          <a:prstGeom prst="rect">
            <a:avLst/>
          </a:prstGeom>
          <a:solidFill>
            <a:srgbClr val="F8FCD6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algn="just">
              <a:lnSpc>
                <a:spcPct val="80000"/>
              </a:lnSpc>
              <a:spcBef>
                <a:spcPct val="10000"/>
              </a:spcBef>
            </a:pPr>
            <a:r>
              <a:rPr lang="en-GB" altLang="fr-FR" b="1" dirty="0" smtClean="0">
                <a:cs typeface="Times New Roman" panose="02020603050405020304" pitchFamily="18" charset="0"/>
              </a:rPr>
              <a:t>Germany: </a:t>
            </a:r>
            <a:r>
              <a:rPr lang="fr-FR" altLang="fr-FR" b="1" dirty="0" smtClean="0">
                <a:cs typeface="Times New Roman" panose="02020603050405020304" pitchFamily="18" charset="0"/>
              </a:rPr>
              <a:t>not </a:t>
            </a:r>
            <a:r>
              <a:rPr lang="fr-FR" altLang="fr-FR" b="1" dirty="0" err="1" smtClean="0">
                <a:cs typeface="Times New Roman" panose="02020603050405020304" pitchFamily="18" charset="0"/>
              </a:rPr>
              <a:t>AtL</a:t>
            </a:r>
            <a:r>
              <a:rPr lang="fr-FR" altLang="fr-FR" b="1" dirty="0" smtClean="0">
                <a:cs typeface="Times New Roman" panose="02020603050405020304" pitchFamily="18" charset="0"/>
              </a:rPr>
              <a:t> as </a:t>
            </a:r>
            <a:r>
              <a:rPr lang="fr-FR" altLang="fr-FR" b="1" dirty="0" err="1" smtClean="0">
                <a:cs typeface="Times New Roman" panose="02020603050405020304" pitchFamily="18" charset="0"/>
              </a:rPr>
              <a:t>such</a:t>
            </a:r>
            <a:r>
              <a:rPr lang="fr-FR" altLang="fr-FR" b="1" dirty="0" smtClean="0">
                <a:cs typeface="Times New Roman" panose="02020603050405020304" pitchFamily="18" charset="0"/>
              </a:rPr>
              <a:t>, but </a:t>
            </a:r>
            <a:r>
              <a:rPr lang="fr-FR" altLang="fr-FR" b="1" dirty="0" err="1" smtClean="0">
                <a:cs typeface="Times New Roman" panose="02020603050405020304" pitchFamily="18" charset="0"/>
              </a:rPr>
              <a:t>AtL-like</a:t>
            </a:r>
            <a:r>
              <a:rPr lang="fr-FR" altLang="fr-FR" b="1" dirty="0" smtClean="0">
                <a:cs typeface="Times New Roman" panose="02020603050405020304" pitchFamily="18" charset="0"/>
              </a:rPr>
              <a:t> </a:t>
            </a:r>
            <a:r>
              <a:rPr lang="fr-FR" altLang="fr-FR" b="1" dirty="0" err="1" smtClean="0">
                <a:cs typeface="Times New Roman" panose="02020603050405020304" pitchFamily="18" charset="0"/>
              </a:rPr>
              <a:t>activities</a:t>
            </a:r>
            <a:r>
              <a:rPr lang="fr-FR" altLang="fr-FR" b="1" dirty="0" smtClean="0">
                <a:cs typeface="Times New Roman" panose="02020603050405020304" pitchFamily="18" charset="0"/>
              </a:rPr>
              <a:t> as one possible </a:t>
            </a:r>
            <a:r>
              <a:rPr lang="fr-FR" altLang="fr-FR" b="1" dirty="0" err="1" smtClean="0">
                <a:cs typeface="Times New Roman" panose="02020603050405020304" pitchFamily="18" charset="0"/>
              </a:rPr>
              <a:t>way</a:t>
            </a:r>
            <a:r>
              <a:rPr lang="fr-FR" altLang="fr-FR" b="1" dirty="0" smtClean="0">
                <a:cs typeface="Times New Roman" panose="02020603050405020304" pitchFamily="18" charset="0"/>
              </a:rPr>
              <a:t> to support </a:t>
            </a:r>
            <a:r>
              <a:rPr lang="fr-FR" altLang="fr-FR" b="1" dirty="0" err="1" smtClean="0">
                <a:cs typeface="Times New Roman" panose="02020603050405020304" pitchFamily="18" charset="0"/>
              </a:rPr>
              <a:t>students</a:t>
            </a:r>
            <a:r>
              <a:rPr lang="fr-FR" altLang="fr-FR" b="1" dirty="0" smtClean="0">
                <a:cs typeface="Times New Roman" panose="02020603050405020304" pitchFamily="18" charset="0"/>
              </a:rPr>
              <a:t> </a:t>
            </a:r>
            <a:r>
              <a:rPr lang="fr-FR" altLang="fr-FR" b="1" dirty="0" err="1" smtClean="0">
                <a:cs typeface="Times New Roman" panose="02020603050405020304" pitchFamily="18" charset="0"/>
              </a:rPr>
              <a:t>with</a:t>
            </a:r>
            <a:r>
              <a:rPr lang="fr-FR" altLang="fr-FR" b="1" dirty="0" smtClean="0">
                <a:cs typeface="Times New Roman" panose="02020603050405020304" pitchFamily="18" charset="0"/>
              </a:rPr>
              <a:t> a migrant background. </a:t>
            </a:r>
            <a:r>
              <a:rPr lang="fr-FR" altLang="fr-FR" b="1" dirty="0" err="1" smtClean="0">
                <a:cs typeface="Times New Roman" panose="02020603050405020304" pitchFamily="18" charset="0"/>
              </a:rPr>
              <a:t>Several</a:t>
            </a:r>
            <a:r>
              <a:rPr lang="fr-FR" altLang="fr-FR" b="1" dirty="0" smtClean="0">
                <a:cs typeface="Times New Roman" panose="02020603050405020304" pitchFamily="18" charset="0"/>
              </a:rPr>
              <a:t> </a:t>
            </a:r>
            <a:r>
              <a:rPr lang="fr-FR" altLang="fr-FR" b="1" dirty="0" err="1" smtClean="0">
                <a:cs typeface="Times New Roman" panose="02020603050405020304" pitchFamily="18" charset="0"/>
              </a:rPr>
              <a:t>academic</a:t>
            </a:r>
            <a:r>
              <a:rPr lang="fr-FR" altLang="fr-FR" b="1" dirty="0" smtClean="0">
                <a:cs typeface="Times New Roman" panose="02020603050405020304" pitchFamily="18" charset="0"/>
              </a:rPr>
              <a:t> </a:t>
            </a:r>
            <a:r>
              <a:rPr lang="fr-FR" altLang="fr-FR" b="1" dirty="0" err="1" smtClean="0">
                <a:cs typeface="Times New Roman" panose="02020603050405020304" pitchFamily="18" charset="0"/>
              </a:rPr>
              <a:t>projects</a:t>
            </a:r>
            <a:r>
              <a:rPr lang="fr-FR" altLang="fr-FR" b="1" dirty="0" smtClean="0">
                <a:cs typeface="Times New Roman" panose="02020603050405020304" pitchFamily="18" charset="0"/>
              </a:rPr>
              <a:t> </a:t>
            </a:r>
            <a:r>
              <a:rPr lang="fr-FR" altLang="fr-FR" b="1" dirty="0" err="1" smtClean="0">
                <a:cs typeface="Times New Roman" panose="02020603050405020304" pitchFamily="18" charset="0"/>
              </a:rPr>
              <a:t>financed</a:t>
            </a:r>
            <a:r>
              <a:rPr lang="fr-FR" altLang="fr-FR" b="1" dirty="0" smtClean="0">
                <a:cs typeface="Times New Roman" panose="02020603050405020304" pitchFamily="18" charset="0"/>
              </a:rPr>
              <a:t> by official </a:t>
            </a:r>
            <a:r>
              <a:rPr lang="fr-FR" altLang="fr-FR" b="1" dirty="0" err="1" smtClean="0">
                <a:cs typeface="Times New Roman" panose="02020603050405020304" pitchFamily="18" charset="0"/>
              </a:rPr>
              <a:t>educational</a:t>
            </a:r>
            <a:r>
              <a:rPr lang="fr-FR" altLang="fr-FR" b="1" dirty="0" smtClean="0">
                <a:cs typeface="Times New Roman" panose="02020603050405020304" pitchFamily="18" charset="0"/>
              </a:rPr>
              <a:t> bodies. </a:t>
            </a:r>
            <a:r>
              <a:rPr lang="fr-FR" altLang="fr-FR" b="1" dirty="0" err="1" smtClean="0">
                <a:cs typeface="Times New Roman" panose="02020603050405020304" pitchFamily="18" charset="0"/>
              </a:rPr>
              <a:t>Rapidly</a:t>
            </a:r>
            <a:r>
              <a:rPr lang="fr-FR" altLang="fr-FR" b="1" dirty="0" smtClean="0">
                <a:cs typeface="Times New Roman" panose="02020603050405020304" pitchFamily="18" charset="0"/>
              </a:rPr>
              <a:t> </a:t>
            </a:r>
            <a:r>
              <a:rPr lang="fr-FR" altLang="fr-FR" b="1" dirty="0" err="1" smtClean="0">
                <a:cs typeface="Times New Roman" panose="02020603050405020304" pitchFamily="18" charset="0"/>
              </a:rPr>
              <a:t>expanding</a:t>
            </a:r>
            <a:r>
              <a:rPr lang="fr-FR" altLang="fr-FR" b="1" dirty="0" smtClean="0">
                <a:cs typeface="Times New Roman" panose="02020603050405020304" pitchFamily="18" charset="0"/>
              </a:rPr>
              <a:t> orientation of </a:t>
            </a:r>
            <a:r>
              <a:rPr lang="fr-FR" altLang="fr-FR" b="1" dirty="0" err="1" smtClean="0">
                <a:cs typeface="Times New Roman" panose="02020603050405020304" pitchFamily="18" charset="0"/>
              </a:rPr>
              <a:t>research</a:t>
            </a:r>
            <a:r>
              <a:rPr lang="fr-FR" altLang="fr-FR" b="1" dirty="0" smtClean="0">
                <a:cs typeface="Times New Roman" panose="02020603050405020304" pitchFamily="18" charset="0"/>
              </a:rPr>
              <a:t>. </a:t>
            </a:r>
            <a:endParaRPr lang="en-GB" altLang="fr-FR" b="1" dirty="0" smtClean="0">
              <a:cs typeface="Times New Roman" panose="02020603050405020304" pitchFamily="18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0247" y="5423221"/>
            <a:ext cx="9036495" cy="1030115"/>
          </a:xfrm>
          <a:prstGeom prst="rect">
            <a:avLst/>
          </a:prstGeom>
          <a:solidFill>
            <a:srgbClr val="F8FCD6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algn="just">
              <a:lnSpc>
                <a:spcPct val="80000"/>
              </a:lnSpc>
              <a:spcBef>
                <a:spcPct val="10000"/>
              </a:spcBef>
            </a:pPr>
            <a:r>
              <a:rPr lang="en-US" altLang="fr-FR" b="1" dirty="0" smtClean="0">
                <a:cs typeface="Times New Roman" panose="02020603050405020304" pitchFamily="18" charset="0"/>
              </a:rPr>
              <a:t>Slovakia</a:t>
            </a:r>
            <a:r>
              <a:rPr lang="en-GB" altLang="fr-FR" b="1" dirty="0" smtClean="0">
                <a:cs typeface="Times New Roman" panose="02020603050405020304" pitchFamily="18" charset="0"/>
              </a:rPr>
              <a:t>: With the support of FIFF (International Federation of Teachers of French Associations) – Introducing Pluralistic approaches in the Slovak context</a:t>
            </a:r>
            <a:endParaRPr lang="en-GB" altLang="fr-FR" b="1" i="1" dirty="0" smtClean="0">
              <a:cs typeface="Times New Roman" panose="02020603050405020304" pitchFamily="18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2924944"/>
            <a:ext cx="9020058" cy="720080"/>
          </a:xfrm>
          <a:prstGeom prst="rect">
            <a:avLst/>
          </a:prstGeom>
          <a:solidFill>
            <a:srgbClr val="F8FCD6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69500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algn="just">
              <a:lnSpc>
                <a:spcPct val="80000"/>
              </a:lnSpc>
              <a:spcBef>
                <a:spcPct val="10000"/>
              </a:spcBef>
            </a:pPr>
            <a:r>
              <a:rPr lang="en-GB" altLang="fr-FR" b="1" dirty="0" smtClean="0">
                <a:cs typeface="Times New Roman" panose="02020603050405020304" pitchFamily="18" charset="0"/>
              </a:rPr>
              <a:t>Galicia (Spain): Santiago de </a:t>
            </a:r>
            <a:r>
              <a:rPr lang="en-GB" altLang="fr-FR" b="1" dirty="0" err="1" smtClean="0">
                <a:cs typeface="Times New Roman" panose="02020603050405020304" pitchFamily="18" charset="0"/>
              </a:rPr>
              <a:t>Compostela</a:t>
            </a:r>
            <a:r>
              <a:rPr lang="en-GB" altLang="fr-FR" b="1" dirty="0" smtClean="0">
                <a:cs typeface="Times New Roman" panose="02020603050405020304" pitchFamily="18" charset="0"/>
              </a:rPr>
              <a:t> – introducing linguistic diversity through Spanish sign language and braille ( Kindergarten)</a:t>
            </a:r>
          </a:p>
        </p:txBody>
      </p:sp>
    </p:spTree>
    <p:extLst>
      <p:ext uri="{BB962C8B-B14F-4D97-AF65-F5344CB8AC3E}">
        <p14:creationId xmlns:p14="http://schemas.microsoft.com/office/powerpoint/2010/main" val="244008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Modèle par défaut">
  <a:themeElements>
    <a:clrScheme name="Modèle par défaut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99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2504</Words>
  <Application>Microsoft Office PowerPoint</Application>
  <PresentationFormat>Affichage à l'écran (4:3)</PresentationFormat>
  <Paragraphs>230</Paragraphs>
  <Slides>16</Slides>
  <Notes>16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1" baseType="lpstr">
      <vt:lpstr>Arial</vt:lpstr>
      <vt:lpstr>Arial Narrow</vt:lpstr>
      <vt:lpstr>Century Gothic</vt:lpstr>
      <vt:lpstr>Times New Roman</vt:lpstr>
      <vt:lpstr>Modèle par défaut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Université du Maine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mcandelier</dc:creator>
  <cp:lastModifiedBy>Michel Candelier</cp:lastModifiedBy>
  <cp:revision>738</cp:revision>
  <dcterms:created xsi:type="dcterms:W3CDTF">2004-02-29T23:38:44Z</dcterms:created>
  <dcterms:modified xsi:type="dcterms:W3CDTF">2017-12-15T07:17:05Z</dcterms:modified>
</cp:coreProperties>
</file>