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7749E-0E8A-4F1D-905D-816C434D98C8}">
          <p14:sldIdLst>
            <p14:sldId id="256"/>
            <p14:sldId id="258"/>
            <p14:sldId id="259"/>
            <p14:sldId id="260"/>
            <p14:sldId id="261"/>
            <p14:sldId id="262"/>
            <p14:sldId id="263"/>
            <p14:sldId id="264"/>
            <p14:sldId id="265"/>
            <p14:sldId id="267"/>
            <p14:sldId id="266"/>
            <p14:sldId id="268"/>
            <p14:sldId id="270"/>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F49"/>
    <a:srgbClr val="1C5081"/>
    <a:srgbClr val="7E8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4660"/>
  </p:normalViewPr>
  <p:slideViewPr>
    <p:cSldViewPr snapToGrid="0">
      <p:cViewPr varScale="1">
        <p:scale>
          <a:sx n="66" d="100"/>
          <a:sy n="66" d="100"/>
        </p:scale>
        <p:origin x="12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0183C-7D85-4B08-B9C3-B99C4A8FE093}" type="datetimeFigureOut">
              <a:rPr lang="en-US" smtClean="0"/>
              <a:t>12/7/2017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482DC-B524-419B-98F3-39EBB54DE8BD}" type="slidenum">
              <a:rPr lang="en-US" smtClean="0"/>
              <a:t>‹#›</a:t>
            </a:fld>
            <a:endParaRPr lang="en-US" dirty="0"/>
          </a:p>
        </p:txBody>
      </p:sp>
    </p:spTree>
    <p:extLst>
      <p:ext uri="{BB962C8B-B14F-4D97-AF65-F5344CB8AC3E}">
        <p14:creationId xmlns:p14="http://schemas.microsoft.com/office/powerpoint/2010/main" val="275695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07988" y="698500"/>
            <a:ext cx="6203950"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endParaRPr dirty="0"/>
          </a:p>
        </p:txBody>
      </p:sp>
    </p:spTree>
    <p:extLst>
      <p:ext uri="{BB962C8B-B14F-4D97-AF65-F5344CB8AC3E}">
        <p14:creationId xmlns:p14="http://schemas.microsoft.com/office/powerpoint/2010/main" val="277323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07988" y="698500"/>
            <a:ext cx="6203950"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endParaRPr dirty="0"/>
          </a:p>
        </p:txBody>
      </p:sp>
    </p:spTree>
    <p:extLst>
      <p:ext uri="{BB962C8B-B14F-4D97-AF65-F5344CB8AC3E}">
        <p14:creationId xmlns:p14="http://schemas.microsoft.com/office/powerpoint/2010/main" val="70818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01993" y="4420315"/>
            <a:ext cx="5615939" cy="4187666"/>
          </a:xfrm>
          <a:prstGeom prst="rect">
            <a:avLst/>
          </a:prstGeom>
        </p:spPr>
        <p:txBody>
          <a:bodyPr lIns="93272" tIns="93272" rIns="93272" bIns="93272" anchor="t" anchorCtr="0">
            <a:noAutofit/>
          </a:bodyPr>
          <a:lstStyle/>
          <a:p>
            <a:endParaRPr dirty="0"/>
          </a:p>
        </p:txBody>
      </p:sp>
    </p:spTree>
    <p:extLst>
      <p:ext uri="{BB962C8B-B14F-4D97-AF65-F5344CB8AC3E}">
        <p14:creationId xmlns:p14="http://schemas.microsoft.com/office/powerpoint/2010/main" val="192341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4B9E-4C0C-4228-A507-1420B8D0C97E}"/>
              </a:ext>
            </a:extLst>
          </p:cNvPr>
          <p:cNvSpPr>
            <a:spLocks noGrp="1"/>
          </p:cNvSpPr>
          <p:nvPr>
            <p:ph type="ctrTitle" hasCustomPrompt="1"/>
          </p:nvPr>
        </p:nvSpPr>
        <p:spPr>
          <a:xfrm>
            <a:off x="1143000" y="1122363"/>
            <a:ext cx="6858000" cy="2387600"/>
          </a:xfrm>
          <a:ln>
            <a:noFill/>
          </a:ln>
        </p:spPr>
        <p:txBody>
          <a:bodyPr anchor="b"/>
          <a:lstStyle>
            <a:lvl1pPr algn="ctr">
              <a:defRPr sz="4500">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59CEBB2-FCEB-436D-8945-73A4CE83B171}"/>
              </a:ext>
            </a:extLst>
          </p:cNvPr>
          <p:cNvSpPr>
            <a:spLocks noGrp="1"/>
          </p:cNvSpPr>
          <p:nvPr>
            <p:ph type="subTitle" idx="1" hasCustomPrompt="1"/>
          </p:nvPr>
        </p:nvSpPr>
        <p:spPr>
          <a:xfrm>
            <a:off x="1143000" y="4105275"/>
            <a:ext cx="6858000" cy="1655762"/>
          </a:xfrm>
        </p:spPr>
        <p:txBody>
          <a:bodyPr>
            <a:normAutofit/>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Rectangle 6">
            <a:extLst>
              <a:ext uri="{FF2B5EF4-FFF2-40B4-BE49-F238E27FC236}">
                <a16:creationId xmlns:a16="http://schemas.microsoft.com/office/drawing/2014/main" id="{90ADB358-6D6D-47B6-85C1-BDBDEE534941}"/>
              </a:ext>
            </a:extLst>
          </p:cNvPr>
          <p:cNvSpPr/>
          <p:nvPr userDrawn="1"/>
        </p:nvSpPr>
        <p:spPr>
          <a:xfrm>
            <a:off x="3028950" y="3630886"/>
            <a:ext cx="3149485" cy="91440"/>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1802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3111-C1FF-49BE-B8D7-A71B7FB94BF4}"/>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2AA38B7-DD36-4732-AA1A-77CC3A118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B0F65E8-37BC-47E8-82DC-E75CE4054E40}"/>
              </a:ext>
            </a:extLst>
          </p:cNvPr>
          <p:cNvSpPr/>
          <p:nvPr userDrawn="1"/>
        </p:nvSpPr>
        <p:spPr>
          <a:xfrm>
            <a:off x="2753916" y="1497807"/>
            <a:ext cx="3636169" cy="73819"/>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341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FFF58-5543-4C54-B09F-CC492236ADCA}"/>
              </a:ext>
            </a:extLst>
          </p:cNvPr>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16B412DE-1833-45E1-8A26-E7802B1D635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77B287C-AF31-41C9-AFBA-D8674C00B3B8}"/>
              </a:ext>
            </a:extLst>
          </p:cNvPr>
          <p:cNvSpPr/>
          <p:nvPr userDrawn="1"/>
        </p:nvSpPr>
        <p:spPr>
          <a:xfrm rot="5400000">
            <a:off x="5653425" y="3236509"/>
            <a:ext cx="2188369" cy="69072"/>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8493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5BD2D8"/>
        </a:solidFill>
        <a:effectLst/>
      </p:bgPr>
    </p:bg>
    <p:spTree>
      <p:nvGrpSpPr>
        <p:cNvPr id="1" name="Shape 16"/>
        <p:cNvGrpSpPr/>
        <p:nvPr/>
      </p:nvGrpSpPr>
      <p:grpSpPr>
        <a:xfrm>
          <a:off x="0" y="0"/>
          <a:ext cx="0" cy="0"/>
          <a:chOff x="0" y="0"/>
          <a:chExt cx="0" cy="0"/>
        </a:xfrm>
      </p:grpSpPr>
      <p:pic>
        <p:nvPicPr>
          <p:cNvPr id="3" name="Shape 82" descr="whiteBlock.png"/>
          <p:cNvPicPr preferRelativeResize="0"/>
          <p:nvPr userDrawn="1"/>
        </p:nvPicPr>
        <p:blipFill rotWithShape="1">
          <a:blip r:embed="rId2">
            <a:alphaModFix/>
          </a:blip>
          <a:srcRect t="-189" r="14133" b="389"/>
          <a:stretch/>
        </p:blipFill>
        <p:spPr>
          <a:xfrm>
            <a:off x="-6919" y="-14925"/>
            <a:ext cx="7723901" cy="6872925"/>
          </a:xfrm>
          <a:prstGeom prst="rect">
            <a:avLst/>
          </a:prstGeom>
          <a:noFill/>
          <a:ln>
            <a:noFill/>
          </a:ln>
        </p:spPr>
      </p:pic>
      <p:sp>
        <p:nvSpPr>
          <p:cNvPr id="6" name="Shape 92"/>
          <p:cNvSpPr/>
          <p:nvPr userDrawn="1"/>
        </p:nvSpPr>
        <p:spPr>
          <a:xfrm>
            <a:off x="1170709" y="-1132032"/>
            <a:ext cx="6966238" cy="9288317"/>
          </a:xfrm>
          <a:prstGeom prst="ellipse">
            <a:avLst/>
          </a:prstGeom>
          <a:noFill/>
          <a:ln w="114300" cap="flat" cmpd="sng">
            <a:solidFill>
              <a:schemeClr val="lt1"/>
            </a:solidFill>
            <a:prstDash val="solid"/>
            <a:round/>
            <a:headEnd type="none" w="med" len="med"/>
            <a:tailEnd type="none" w="med" len="med"/>
          </a:ln>
        </p:spPr>
        <p:txBody>
          <a:bodyPr lIns="68569" tIns="68569" rIns="68569" bIns="68569" anchor="ctr" anchorCtr="0">
            <a:noAutofit/>
          </a:bodyPr>
          <a:lstStyle/>
          <a:p>
            <a:pPr lvl="0">
              <a:spcBef>
                <a:spcPts val="0"/>
              </a:spcBef>
              <a:buNone/>
            </a:pPr>
            <a:endParaRPr sz="1350" dirty="0"/>
          </a:p>
        </p:txBody>
      </p:sp>
      <p:sp>
        <p:nvSpPr>
          <p:cNvPr id="4" name="Shape 83"/>
          <p:cNvSpPr txBox="1"/>
          <p:nvPr userDrawn="1"/>
        </p:nvSpPr>
        <p:spPr>
          <a:xfrm>
            <a:off x="704851" y="400201"/>
            <a:ext cx="1133399" cy="1130399"/>
          </a:xfrm>
          <a:prstGeom prst="rect">
            <a:avLst/>
          </a:prstGeom>
          <a:noFill/>
          <a:ln>
            <a:noFill/>
          </a:ln>
        </p:spPr>
        <p:txBody>
          <a:bodyPr lIns="91425" tIns="91425" rIns="91425" bIns="91425" anchor="t" anchorCtr="0">
            <a:noAutofit/>
          </a:bodyPr>
          <a:lstStyle/>
          <a:p>
            <a:endParaRPr lang="en" sz="15000" b="1" dirty="0">
              <a:solidFill>
                <a:srgbClr val="5BD2D8"/>
              </a:solidFill>
            </a:endParaRPr>
          </a:p>
        </p:txBody>
      </p:sp>
      <p:sp>
        <p:nvSpPr>
          <p:cNvPr id="5" name="Shape 84"/>
          <p:cNvSpPr txBox="1"/>
          <p:nvPr userDrawn="1"/>
        </p:nvSpPr>
        <p:spPr>
          <a:xfrm>
            <a:off x="5598351" y="2946400"/>
            <a:ext cx="1133399" cy="1562000"/>
          </a:xfrm>
          <a:prstGeom prst="rect">
            <a:avLst/>
          </a:prstGeom>
          <a:noFill/>
          <a:ln>
            <a:noFill/>
          </a:ln>
        </p:spPr>
        <p:txBody>
          <a:bodyPr lIns="91425" tIns="91425" rIns="91425" bIns="91425" anchor="t" anchorCtr="0">
            <a:noAutofit/>
          </a:bodyPr>
          <a:lstStyle/>
          <a:p>
            <a:endParaRPr lang="en" sz="15000" b="1" dirty="0">
              <a:solidFill>
                <a:srgbClr val="5BD2D8"/>
              </a:solidFill>
            </a:endParaRPr>
          </a:p>
        </p:txBody>
      </p:sp>
    </p:spTree>
    <p:extLst>
      <p:ext uri="{BB962C8B-B14F-4D97-AF65-F5344CB8AC3E}">
        <p14:creationId xmlns:p14="http://schemas.microsoft.com/office/powerpoint/2010/main" val="40193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AF90-AA7D-44B6-844D-87AF7E444572}"/>
              </a:ext>
            </a:extLst>
          </p:cNvPr>
          <p:cNvSpPr>
            <a:spLocks noGrp="1"/>
          </p:cNvSpPr>
          <p:nvPr>
            <p:ph type="title" hasCustomPrompt="1"/>
          </p:nvPr>
        </p:nvSpPr>
        <p:spPr/>
        <p:txBody>
          <a:bodyPr/>
          <a:lstStyle>
            <a:lvl1pPr>
              <a:defRPr>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DEC8498-5427-4313-B4C5-39FB8BB84080}"/>
              </a:ext>
            </a:extLst>
          </p:cNvPr>
          <p:cNvSpPr>
            <a:spLocks noGrp="1"/>
          </p:cNvSpPr>
          <p:nvPr>
            <p:ph idx="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294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FE5F-D239-4E57-95DC-8C070180EB17}"/>
              </a:ext>
            </a:extLst>
          </p:cNvPr>
          <p:cNvSpPr>
            <a:spLocks noGrp="1"/>
          </p:cNvSpPr>
          <p:nvPr>
            <p:ph type="title" hasCustomPrompt="1"/>
          </p:nvPr>
        </p:nvSpPr>
        <p:spPr>
          <a:xfrm>
            <a:off x="623888" y="1343979"/>
            <a:ext cx="7886700" cy="2852737"/>
          </a:xfrm>
        </p:spPr>
        <p:txBody>
          <a:bodyPr anchor="b"/>
          <a:lstStyle>
            <a:lvl1pPr>
              <a:defRPr sz="4500">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1B91387-B18A-4D64-898E-9E55F8004ED2}"/>
              </a:ext>
            </a:extLst>
          </p:cNvPr>
          <p:cNvSpPr>
            <a:spLocks noGrp="1"/>
          </p:cNvSpPr>
          <p:nvPr>
            <p:ph type="body" idx="1"/>
          </p:nvPr>
        </p:nvSpPr>
        <p:spPr>
          <a:xfrm>
            <a:off x="623888" y="4589464"/>
            <a:ext cx="7886700" cy="1500187"/>
          </a:xfrm>
        </p:spPr>
        <p:txBody>
          <a:bodyPr/>
          <a:lstStyle>
            <a:lvl1pPr marL="0" indent="0" algn="ctr">
              <a:buNone/>
              <a:defRPr sz="1800">
                <a:solidFill>
                  <a:srgbClr val="1C508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0453C4AF-A739-4C87-8E0F-0395D92E6BCE}"/>
              </a:ext>
            </a:extLst>
          </p:cNvPr>
          <p:cNvSpPr/>
          <p:nvPr userDrawn="1"/>
        </p:nvSpPr>
        <p:spPr>
          <a:xfrm>
            <a:off x="3028950" y="4333702"/>
            <a:ext cx="3149485" cy="91440"/>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8385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B477-9C2C-4E28-8CE3-F9995AF821CB}"/>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921CFE-E310-402C-8D79-B397AA0E14B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51B967-2C55-4C6C-A3E4-6EF381F7F0F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85BCBE-BEE2-405B-B929-66406562041E}"/>
              </a:ext>
            </a:extLst>
          </p:cNvPr>
          <p:cNvSpPr/>
          <p:nvPr userDrawn="1"/>
        </p:nvSpPr>
        <p:spPr>
          <a:xfrm>
            <a:off x="2753916" y="1497807"/>
            <a:ext cx="3636169" cy="73819"/>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8288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EC3F-AE05-4237-9F22-97BE7A611A7B}"/>
              </a:ext>
            </a:extLst>
          </p:cNvPr>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1EE0BBF-84EB-4252-ACD3-EF618C63AB3C}"/>
              </a:ext>
            </a:extLst>
          </p:cNvPr>
          <p:cNvSpPr>
            <a:spLocks noGrp="1"/>
          </p:cNvSpPr>
          <p:nvPr>
            <p:ph type="body" idx="1" hasCustomPrompt="1"/>
          </p:nvPr>
        </p:nvSpPr>
        <p:spPr>
          <a:xfrm>
            <a:off x="629842" y="1681163"/>
            <a:ext cx="3868340" cy="823912"/>
          </a:xfrm>
        </p:spPr>
        <p:txBody>
          <a:bodyPr anchor="b"/>
          <a:lstStyle>
            <a:lvl1pPr marL="0" indent="0">
              <a:buNone/>
              <a:defRPr sz="1800" b="0">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328A51EF-2782-4E5A-998F-2C22C3912E1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2BA116-D9FA-417B-AC02-9980992EDE93}"/>
              </a:ext>
            </a:extLst>
          </p:cNvPr>
          <p:cNvSpPr>
            <a:spLocks noGrp="1"/>
          </p:cNvSpPr>
          <p:nvPr>
            <p:ph type="body" sz="quarter" idx="3" hasCustomPrompt="1"/>
          </p:nvPr>
        </p:nvSpPr>
        <p:spPr>
          <a:xfrm>
            <a:off x="4629150" y="1681163"/>
            <a:ext cx="3887391" cy="823912"/>
          </a:xfrm>
        </p:spPr>
        <p:txBody>
          <a:bodyPr anchor="b"/>
          <a:lstStyle>
            <a:lvl1pPr marL="0" indent="0">
              <a:buNone/>
              <a:defRPr sz="1800" b="0">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5B15E709-D21E-486E-9652-80351516FFA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3782ABA-CF3A-4665-A1AD-31BBFA71052E}"/>
              </a:ext>
            </a:extLst>
          </p:cNvPr>
          <p:cNvSpPr/>
          <p:nvPr userDrawn="1"/>
        </p:nvSpPr>
        <p:spPr>
          <a:xfrm>
            <a:off x="2753916" y="1497807"/>
            <a:ext cx="3636169" cy="73819"/>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6735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937F-67D3-430D-9987-F950B72D5C02}"/>
              </a:ext>
            </a:extLst>
          </p:cNvPr>
          <p:cNvSpPr>
            <a:spLocks noGrp="1"/>
          </p:cNvSpPr>
          <p:nvPr>
            <p:ph type="title" hasCustomPrompt="1"/>
          </p:nvPr>
        </p:nvSpPr>
        <p:spPr/>
        <p:txBody>
          <a:bodyPr/>
          <a:lstStyle/>
          <a:p>
            <a:r>
              <a:rPr lang="en-US" dirty="0"/>
              <a:t>CLICK TO EDIT MASTER TITLE STYLE</a:t>
            </a:r>
          </a:p>
        </p:txBody>
      </p:sp>
      <p:sp>
        <p:nvSpPr>
          <p:cNvPr id="6" name="Rectangle 5">
            <a:extLst>
              <a:ext uri="{FF2B5EF4-FFF2-40B4-BE49-F238E27FC236}">
                <a16:creationId xmlns:a16="http://schemas.microsoft.com/office/drawing/2014/main" id="{3AB15C74-149C-40C9-AC8A-AB8A906AF0A8}"/>
              </a:ext>
            </a:extLst>
          </p:cNvPr>
          <p:cNvSpPr/>
          <p:nvPr userDrawn="1"/>
        </p:nvSpPr>
        <p:spPr>
          <a:xfrm>
            <a:off x="2753916" y="1497807"/>
            <a:ext cx="3636169" cy="73819"/>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88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35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5E5E-8041-4A08-A69F-CA16EBBA1609}"/>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17411E-2545-47BA-A407-03817254504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D6647-FC5D-466A-A971-ACEAF46C0589}"/>
              </a:ext>
            </a:extLst>
          </p:cNvPr>
          <p:cNvSpPr>
            <a:spLocks noGrp="1"/>
          </p:cNvSpPr>
          <p:nvPr>
            <p:ph type="body" sz="half" idx="2"/>
          </p:nvPr>
        </p:nvSpPr>
        <p:spPr>
          <a:xfrm>
            <a:off x="629841" y="2435629"/>
            <a:ext cx="2949178" cy="343335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Rectangle 7">
            <a:extLst>
              <a:ext uri="{FF2B5EF4-FFF2-40B4-BE49-F238E27FC236}">
                <a16:creationId xmlns:a16="http://schemas.microsoft.com/office/drawing/2014/main" id="{1770F926-ECA7-44E3-A651-2E13376BC335}"/>
              </a:ext>
            </a:extLst>
          </p:cNvPr>
          <p:cNvSpPr/>
          <p:nvPr userDrawn="1"/>
        </p:nvSpPr>
        <p:spPr>
          <a:xfrm>
            <a:off x="1271290" y="2183607"/>
            <a:ext cx="1641277" cy="62907"/>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2328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7412-11FE-43F3-9BCC-0FE2B2B75876}"/>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2EE25324-8F9A-4042-91D0-A8B696DDD2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A9178DAA-3D88-4422-BCA3-87CBB5864090}"/>
              </a:ext>
            </a:extLst>
          </p:cNvPr>
          <p:cNvSpPr>
            <a:spLocks noGrp="1"/>
          </p:cNvSpPr>
          <p:nvPr>
            <p:ph type="body" sz="half" idx="2"/>
          </p:nvPr>
        </p:nvSpPr>
        <p:spPr>
          <a:xfrm>
            <a:off x="629841" y="2435629"/>
            <a:ext cx="2949178" cy="343335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Rectangle 7">
            <a:extLst>
              <a:ext uri="{FF2B5EF4-FFF2-40B4-BE49-F238E27FC236}">
                <a16:creationId xmlns:a16="http://schemas.microsoft.com/office/drawing/2014/main" id="{7F31BAFC-B322-4C12-9925-2CA6B633D0B2}"/>
              </a:ext>
            </a:extLst>
          </p:cNvPr>
          <p:cNvSpPr/>
          <p:nvPr userDrawn="1"/>
        </p:nvSpPr>
        <p:spPr>
          <a:xfrm>
            <a:off x="1271290" y="2183607"/>
            <a:ext cx="1641277" cy="62907"/>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1803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C8D72-EF9F-4EA1-AF84-4C5E0F20B85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2756" y="230190"/>
            <a:ext cx="3383279" cy="517768"/>
          </a:xfrm>
          <a:prstGeom prst="rect">
            <a:avLst/>
          </a:prstGeom>
        </p:spPr>
      </p:pic>
      <p:sp>
        <p:nvSpPr>
          <p:cNvPr id="2" name="Title Placeholder 1">
            <a:extLst>
              <a:ext uri="{FF2B5EF4-FFF2-40B4-BE49-F238E27FC236}">
                <a16:creationId xmlns:a16="http://schemas.microsoft.com/office/drawing/2014/main" id="{91B0F363-1F3A-46E2-A934-5BF4533D37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805872-C7F0-465F-B50D-65B0776967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533CBBD-2C47-45CE-B3D2-478EC6297A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52235"/>
            <a:ext cx="9144000" cy="405765"/>
          </a:xfrm>
          <a:prstGeom prst="rect">
            <a:avLst/>
          </a:prstGeom>
        </p:spPr>
      </p:pic>
    </p:spTree>
    <p:extLst>
      <p:ext uri="{BB962C8B-B14F-4D97-AF65-F5344CB8AC3E}">
        <p14:creationId xmlns:p14="http://schemas.microsoft.com/office/powerpoint/2010/main" val="571557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latinLnBrk="0" hangingPunct="1">
        <a:lnSpc>
          <a:spcPct val="90000"/>
        </a:lnSpc>
        <a:spcBef>
          <a:spcPct val="0"/>
        </a:spcBef>
        <a:buNone/>
        <a:defRPr sz="3300" kern="1200">
          <a:solidFill>
            <a:srgbClr val="1C5081"/>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C5081"/>
          </a:solidFill>
          <a:latin typeface="Lato" panose="020F0502020204030203" pitchFamily="34" charset="0"/>
          <a:ea typeface="Lato" panose="020F0502020204030203" pitchFamily="34" charset="0"/>
          <a:cs typeface="Lato" panose="020F050202020403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C508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C508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C508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C508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1F86-A034-467C-A355-64414E15F4A3}"/>
              </a:ext>
            </a:extLst>
          </p:cNvPr>
          <p:cNvSpPr>
            <a:spLocks noGrp="1"/>
          </p:cNvSpPr>
          <p:nvPr>
            <p:ph type="ctrTitle"/>
          </p:nvPr>
        </p:nvSpPr>
        <p:spPr/>
        <p:txBody>
          <a:bodyPr/>
          <a:lstStyle/>
          <a:p>
            <a:r>
              <a:rPr lang="en-US" dirty="0"/>
              <a:t>Trends in Language Education, 2017</a:t>
            </a:r>
          </a:p>
        </p:txBody>
      </p:sp>
      <p:sp>
        <p:nvSpPr>
          <p:cNvPr id="3" name="Subtitle 2">
            <a:extLst>
              <a:ext uri="{FF2B5EF4-FFF2-40B4-BE49-F238E27FC236}">
                <a16:creationId xmlns:a16="http://schemas.microsoft.com/office/drawing/2014/main" id="{9AC2A25F-9426-477E-924D-32E0775F80E0}"/>
              </a:ext>
            </a:extLst>
          </p:cNvPr>
          <p:cNvSpPr>
            <a:spLocks noGrp="1"/>
          </p:cNvSpPr>
          <p:nvPr>
            <p:ph type="subTitle" idx="1"/>
          </p:nvPr>
        </p:nvSpPr>
        <p:spPr>
          <a:xfrm>
            <a:off x="1143000" y="4400243"/>
            <a:ext cx="6858000" cy="1655762"/>
          </a:xfrm>
        </p:spPr>
        <p:txBody>
          <a:bodyPr/>
          <a:lstStyle/>
          <a:p>
            <a:r>
              <a:rPr lang="en-US" dirty="0"/>
              <a:t>Meg Malone</a:t>
            </a:r>
          </a:p>
          <a:p>
            <a:r>
              <a:rPr lang="en-US" dirty="0"/>
              <a:t>Director</a:t>
            </a:r>
          </a:p>
          <a:p>
            <a:r>
              <a:rPr lang="en-US" dirty="0"/>
              <a:t>Center for Assessment, Research and Development</a:t>
            </a:r>
          </a:p>
        </p:txBody>
      </p:sp>
    </p:spTree>
    <p:extLst>
      <p:ext uri="{BB962C8B-B14F-4D97-AF65-F5344CB8AC3E}">
        <p14:creationId xmlns:p14="http://schemas.microsoft.com/office/powerpoint/2010/main" val="17287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EFD2-2F6F-4A7A-943D-10D9C27B5F90}"/>
              </a:ext>
            </a:extLst>
          </p:cNvPr>
          <p:cNvSpPr>
            <a:spLocks noGrp="1"/>
          </p:cNvSpPr>
          <p:nvPr>
            <p:ph type="title"/>
          </p:nvPr>
        </p:nvSpPr>
        <p:spPr>
          <a:xfrm>
            <a:off x="628650" y="681036"/>
            <a:ext cx="7886700" cy="1295247"/>
          </a:xfrm>
        </p:spPr>
        <p:txBody>
          <a:bodyPr>
            <a:normAutofit fontScale="90000"/>
          </a:bodyPr>
          <a:lstStyle/>
          <a:p>
            <a:br>
              <a:rPr lang="en-US" cap="all" dirty="0"/>
            </a:br>
            <a:r>
              <a:rPr lang="en-US" sz="3100" cap="all" dirty="0"/>
              <a:t>COMMITMENT TO LINGUISTIC, CULTURAL, AND RELIGIOUS DIVERSITY</a:t>
            </a:r>
            <a:br>
              <a:rPr lang="en-US" sz="3100" cap="all" dirty="0"/>
            </a:br>
            <a:r>
              <a:rPr lang="en-US" sz="3100" cap="all" dirty="0"/>
              <a:t>February 6, 2017</a:t>
            </a:r>
            <a:br>
              <a:rPr lang="en-US" cap="all" dirty="0"/>
            </a:br>
            <a:endParaRPr lang="en-US" dirty="0"/>
          </a:p>
        </p:txBody>
      </p:sp>
      <p:sp>
        <p:nvSpPr>
          <p:cNvPr id="3" name="Content Placeholder 2">
            <a:extLst>
              <a:ext uri="{FF2B5EF4-FFF2-40B4-BE49-F238E27FC236}">
                <a16:creationId xmlns:a16="http://schemas.microsoft.com/office/drawing/2014/main" id="{DA841419-5B84-4D28-ADC6-D88C82C327AB}"/>
              </a:ext>
            </a:extLst>
          </p:cNvPr>
          <p:cNvSpPr>
            <a:spLocks noGrp="1"/>
          </p:cNvSpPr>
          <p:nvPr>
            <p:ph idx="1"/>
          </p:nvPr>
        </p:nvSpPr>
        <p:spPr>
          <a:xfrm>
            <a:off x="628650" y="1825624"/>
            <a:ext cx="7886700" cy="4634169"/>
          </a:xfrm>
        </p:spPr>
        <p:txBody>
          <a:bodyPr>
            <a:normAutofit fontScale="85000" lnSpcReduction="10000"/>
          </a:bodyPr>
          <a:lstStyle/>
          <a:p>
            <a:r>
              <a:rPr lang="en-US" sz="2400" dirty="0"/>
              <a:t>In response to the growing concerns of our members, the American Council on the Teaching of Foreign Languages (ACTFL) reiterates its strong commitment to </a:t>
            </a:r>
            <a:r>
              <a:rPr lang="en-US" sz="2400" b="1" dirty="0"/>
              <a:t>linguistic and cultural diversity </a:t>
            </a:r>
            <a:r>
              <a:rPr lang="en-US" sz="2400" dirty="0"/>
              <a:t>as qualities that must be embraced in the U.S. and throughout the world…..ACTFL is dedicated to the improvement and expansion of the teaching and learning of all languages at all levels of instruction. Our core mission is to use language to promote intercultural understanding.  As such, we support all members of the language education community—members of all races, religions, and countries of origin.</a:t>
            </a:r>
          </a:p>
          <a:p>
            <a:r>
              <a:rPr lang="en-US" sz="2400" b="1" dirty="0"/>
              <a:t>We oppose any effort to limit the exchange of students and educators to and from U.S. schools and universities; this would inhibit the collaborative sharing of ideas, scholarship and research, and otherwise impede international education and study abroad efforts.  We support the safe and respectful learning environments established by our members that welcome all students and treat them fairly and with sensitivity.</a:t>
            </a:r>
          </a:p>
          <a:p>
            <a:endParaRPr lang="en-US" dirty="0"/>
          </a:p>
        </p:txBody>
      </p:sp>
      <p:sp>
        <p:nvSpPr>
          <p:cNvPr id="4" name="Rectangle: Single Corner Rounded 3">
            <a:extLst>
              <a:ext uri="{FF2B5EF4-FFF2-40B4-BE49-F238E27FC236}">
                <a16:creationId xmlns:a16="http://schemas.microsoft.com/office/drawing/2014/main" id="{E768A773-909F-4B9E-9013-83E9833B8D17}"/>
              </a:ext>
            </a:extLst>
          </p:cNvPr>
          <p:cNvSpPr/>
          <p:nvPr/>
        </p:nvSpPr>
        <p:spPr>
          <a:xfrm>
            <a:off x="2336800" y="2786743"/>
            <a:ext cx="5602514" cy="313508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We respect and encourage those who speak up and take a stand against any actions that may jeopardize our liberties, undermine freedom of the press, or minimize the right to speak out and be heard in a civil manner. These have always been the hallmark of a democratic society.</a:t>
            </a:r>
          </a:p>
        </p:txBody>
      </p:sp>
    </p:spTree>
    <p:extLst>
      <p:ext uri="{BB962C8B-B14F-4D97-AF65-F5344CB8AC3E}">
        <p14:creationId xmlns:p14="http://schemas.microsoft.com/office/powerpoint/2010/main" val="310889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C14A-CDB6-4EC8-BEC1-6AD35D0490C3}"/>
              </a:ext>
            </a:extLst>
          </p:cNvPr>
          <p:cNvSpPr>
            <a:spLocks noGrp="1"/>
          </p:cNvSpPr>
          <p:nvPr>
            <p:ph type="title"/>
          </p:nvPr>
        </p:nvSpPr>
        <p:spPr/>
        <p:txBody>
          <a:bodyPr>
            <a:normAutofit fontScale="90000"/>
          </a:bodyPr>
          <a:lstStyle/>
          <a:p>
            <a:br>
              <a:rPr lang="en-US" cap="all" dirty="0"/>
            </a:br>
            <a:br>
              <a:rPr lang="en-US" cap="all" dirty="0"/>
            </a:br>
            <a:r>
              <a:rPr lang="en-US" cap="all" dirty="0"/>
              <a:t>STATEMENT ON RECENT EVENTS IN VIRGINIA</a:t>
            </a:r>
            <a:br>
              <a:rPr lang="en-US" cap="all" dirty="0"/>
            </a:br>
            <a:r>
              <a:rPr lang="en-US" cap="all" dirty="0"/>
              <a:t>August 2017</a:t>
            </a:r>
            <a:br>
              <a:rPr lang="en-US" cap="all" dirty="0"/>
            </a:br>
            <a:endParaRPr lang="en-US" dirty="0"/>
          </a:p>
        </p:txBody>
      </p:sp>
      <p:sp>
        <p:nvSpPr>
          <p:cNvPr id="3" name="Content Placeholder 2">
            <a:extLst>
              <a:ext uri="{FF2B5EF4-FFF2-40B4-BE49-F238E27FC236}">
                <a16:creationId xmlns:a16="http://schemas.microsoft.com/office/drawing/2014/main" id="{5407EDD7-44BE-468F-A15A-40BFF849E678}"/>
              </a:ext>
            </a:extLst>
          </p:cNvPr>
          <p:cNvSpPr>
            <a:spLocks noGrp="1"/>
          </p:cNvSpPr>
          <p:nvPr>
            <p:ph idx="1"/>
          </p:nvPr>
        </p:nvSpPr>
        <p:spPr/>
        <p:txBody>
          <a:bodyPr>
            <a:normAutofit lnSpcReduction="10000"/>
          </a:bodyPr>
          <a:lstStyle/>
          <a:p>
            <a:r>
              <a:rPr lang="en-US" sz="2200" dirty="0"/>
              <a:t>We are both saddened and outraged by recent events in Charlottesville, Virginia. Racism, bigotry, and white supremacy, and the groups and individuals who promote these hateful ideologies, have no place in American society. The Board of Directors of the American Council on the Teaching of Foreign Languages (ACTFL) shares your grief for those affected by the events in Virginia and reaffirms its commitment to linguistic, cultural, religious, gender, and ethnic diversity as a bedrock of strength and unity in the panoply of American life.</a:t>
            </a:r>
          </a:p>
          <a:p>
            <a:r>
              <a:rPr lang="en-US" sz="2200" dirty="0"/>
              <a:t>Against the backdrop of the current climate, teaching students to value the rich diversity in our classrooms and throughout our society can be challenging, but it is more important than ever. </a:t>
            </a:r>
            <a:endParaRPr lang="en-US" dirty="0"/>
          </a:p>
        </p:txBody>
      </p:sp>
      <p:sp>
        <p:nvSpPr>
          <p:cNvPr id="7" name="Rectangle: Single Corner Rounded 6">
            <a:extLst>
              <a:ext uri="{FF2B5EF4-FFF2-40B4-BE49-F238E27FC236}">
                <a16:creationId xmlns:a16="http://schemas.microsoft.com/office/drawing/2014/main" id="{0D6EF7A1-FD8F-4179-B318-D397B4C32D23}"/>
              </a:ext>
            </a:extLst>
          </p:cNvPr>
          <p:cNvSpPr/>
          <p:nvPr/>
        </p:nvSpPr>
        <p:spPr>
          <a:xfrm>
            <a:off x="1857829" y="2989943"/>
            <a:ext cx="6313714" cy="275771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ACTFL is making available</a:t>
            </a:r>
            <a:r>
              <a:rPr lang="en-US" sz="2400" i="1" dirty="0"/>
              <a:t> gratis</a:t>
            </a:r>
            <a:r>
              <a:rPr lang="en-US" sz="2400" dirty="0"/>
              <a:t> an important instructional resource: </a:t>
            </a:r>
            <a:r>
              <a:rPr lang="en-US" sz="2400" b="1" i="1" dirty="0"/>
              <a:t>Words and Actions—Teaching Languages Through the Lens of Social Justice</a:t>
            </a:r>
            <a:r>
              <a:rPr lang="en-US" sz="2400" i="1" dirty="0"/>
              <a:t>.</a:t>
            </a:r>
            <a:r>
              <a:rPr lang="en-US" sz="2400" dirty="0"/>
              <a:t> We have made the eBook version available free in our online store.</a:t>
            </a:r>
          </a:p>
        </p:txBody>
      </p:sp>
    </p:spTree>
    <p:extLst>
      <p:ext uri="{BB962C8B-B14F-4D97-AF65-F5344CB8AC3E}">
        <p14:creationId xmlns:p14="http://schemas.microsoft.com/office/powerpoint/2010/main" val="13152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7D94-4698-432A-89CA-C84DB2BB7C34}"/>
              </a:ext>
            </a:extLst>
          </p:cNvPr>
          <p:cNvSpPr>
            <a:spLocks noGrp="1"/>
          </p:cNvSpPr>
          <p:nvPr>
            <p:ph type="title"/>
          </p:nvPr>
        </p:nvSpPr>
        <p:spPr/>
        <p:txBody>
          <a:bodyPr/>
          <a:lstStyle/>
          <a:p>
            <a:r>
              <a:rPr lang="en-US" dirty="0"/>
              <a:t>Other Areas of Focus </a:t>
            </a:r>
          </a:p>
        </p:txBody>
      </p:sp>
      <p:sp>
        <p:nvSpPr>
          <p:cNvPr id="3" name="Content Placeholder 2">
            <a:extLst>
              <a:ext uri="{FF2B5EF4-FFF2-40B4-BE49-F238E27FC236}">
                <a16:creationId xmlns:a16="http://schemas.microsoft.com/office/drawing/2014/main" id="{5E3815B3-401F-4F06-81FC-038BEDD09227}"/>
              </a:ext>
            </a:extLst>
          </p:cNvPr>
          <p:cNvSpPr>
            <a:spLocks noGrp="1"/>
          </p:cNvSpPr>
          <p:nvPr>
            <p:ph idx="1"/>
          </p:nvPr>
        </p:nvSpPr>
        <p:spPr/>
        <p:txBody>
          <a:bodyPr/>
          <a:lstStyle/>
          <a:p>
            <a:r>
              <a:rPr lang="en-US" dirty="0"/>
              <a:t>Teacher shortage: Since 2015, 40 US States plus DC report a teacher shortage in world languages</a:t>
            </a:r>
          </a:p>
          <a:p>
            <a:r>
              <a:rPr lang="en-US" dirty="0"/>
              <a:t>All-time high for the subject area since the Department of Education began collecting data over 25 years ago</a:t>
            </a:r>
          </a:p>
          <a:p>
            <a:r>
              <a:rPr lang="en-US" dirty="0"/>
              <a:t>What to do?</a:t>
            </a:r>
          </a:p>
          <a:p>
            <a:pPr lvl="1"/>
            <a:r>
              <a:rPr lang="en-US" dirty="0"/>
              <a:t>Educators Rising! </a:t>
            </a:r>
          </a:p>
          <a:p>
            <a:r>
              <a:rPr lang="en-US" dirty="0"/>
              <a:t>Educators Rising cultivates highly skilled educators by guiding young people on a path to becoming accomplished teachers, beginning in high school and extending through college and into the profession.</a:t>
            </a:r>
          </a:p>
          <a:p>
            <a:pPr lvl="1"/>
            <a:endParaRPr lang="en-US" dirty="0"/>
          </a:p>
        </p:txBody>
      </p:sp>
    </p:spTree>
    <p:extLst>
      <p:ext uri="{BB962C8B-B14F-4D97-AF65-F5344CB8AC3E}">
        <p14:creationId xmlns:p14="http://schemas.microsoft.com/office/powerpoint/2010/main" val="8785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C2CB-E427-49E3-ABF8-5834BC970D17}"/>
              </a:ext>
            </a:extLst>
          </p:cNvPr>
          <p:cNvSpPr>
            <a:spLocks noGrp="1"/>
          </p:cNvSpPr>
          <p:nvPr>
            <p:ph type="title"/>
          </p:nvPr>
        </p:nvSpPr>
        <p:spPr/>
        <p:txBody>
          <a:bodyPr/>
          <a:lstStyle/>
          <a:p>
            <a:r>
              <a:rPr lang="en-US" i="1" dirty="0"/>
              <a:t>Foreign Language Annals</a:t>
            </a:r>
          </a:p>
        </p:txBody>
      </p:sp>
      <p:sp>
        <p:nvSpPr>
          <p:cNvPr id="3" name="Content Placeholder 2">
            <a:extLst>
              <a:ext uri="{FF2B5EF4-FFF2-40B4-BE49-F238E27FC236}">
                <a16:creationId xmlns:a16="http://schemas.microsoft.com/office/drawing/2014/main" id="{E2819451-4CC8-4B55-93E1-89942C2992C2}"/>
              </a:ext>
            </a:extLst>
          </p:cNvPr>
          <p:cNvSpPr>
            <a:spLocks noGrp="1"/>
          </p:cNvSpPr>
          <p:nvPr>
            <p:ph idx="1"/>
          </p:nvPr>
        </p:nvSpPr>
        <p:spPr/>
        <p:txBody>
          <a:bodyPr/>
          <a:lstStyle/>
          <a:p>
            <a:r>
              <a:rPr lang="en-US" dirty="0"/>
              <a:t>Always looking for solid articles on world language learning research!</a:t>
            </a:r>
          </a:p>
        </p:txBody>
      </p:sp>
    </p:spTree>
    <p:extLst>
      <p:ext uri="{BB962C8B-B14F-4D97-AF65-F5344CB8AC3E}">
        <p14:creationId xmlns:p14="http://schemas.microsoft.com/office/powerpoint/2010/main" val="197828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A00E-62A8-4B9B-84E2-6AEEBAB6F67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18F4913-F319-4151-8895-D253BCB019E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4736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2B2E-F197-4433-A280-0ED4DF02DB1F}"/>
              </a:ext>
            </a:extLst>
          </p:cNvPr>
          <p:cNvSpPr>
            <a:spLocks noGrp="1"/>
          </p:cNvSpPr>
          <p:nvPr>
            <p:ph type="title"/>
          </p:nvPr>
        </p:nvSpPr>
        <p:spPr/>
        <p:txBody>
          <a:bodyPr/>
          <a:lstStyle/>
          <a:p>
            <a:r>
              <a:rPr lang="en-US" dirty="0"/>
              <a:t>Overview of 2017</a:t>
            </a:r>
          </a:p>
        </p:txBody>
      </p:sp>
      <p:sp>
        <p:nvSpPr>
          <p:cNvPr id="3" name="Content Placeholder 2">
            <a:extLst>
              <a:ext uri="{FF2B5EF4-FFF2-40B4-BE49-F238E27FC236}">
                <a16:creationId xmlns:a16="http://schemas.microsoft.com/office/drawing/2014/main" id="{DD3BED97-C0C8-4A29-B881-2FB2F4B4F917}"/>
              </a:ext>
            </a:extLst>
          </p:cNvPr>
          <p:cNvSpPr>
            <a:spLocks noGrp="1"/>
          </p:cNvSpPr>
          <p:nvPr>
            <p:ph idx="1"/>
          </p:nvPr>
        </p:nvSpPr>
        <p:spPr/>
        <p:txBody>
          <a:bodyPr/>
          <a:lstStyle/>
          <a:p>
            <a:r>
              <a:rPr lang="en-US" dirty="0"/>
              <a:t>Efforts</a:t>
            </a:r>
          </a:p>
          <a:p>
            <a:pPr lvl="1"/>
            <a:r>
              <a:rPr lang="en-US" dirty="0"/>
              <a:t>Lead with Languages</a:t>
            </a:r>
          </a:p>
          <a:p>
            <a:pPr lvl="1"/>
            <a:r>
              <a:rPr lang="en-US" dirty="0"/>
              <a:t>Research Priorities</a:t>
            </a:r>
          </a:p>
          <a:p>
            <a:pPr lvl="1"/>
            <a:r>
              <a:rPr lang="en-US" dirty="0"/>
              <a:t>General outreach</a:t>
            </a:r>
          </a:p>
          <a:p>
            <a:endParaRPr lang="en-US" dirty="0"/>
          </a:p>
          <a:p>
            <a:r>
              <a:rPr lang="en-US" dirty="0"/>
              <a:t>Other areas of focus</a:t>
            </a:r>
          </a:p>
          <a:p>
            <a:pPr lvl="1"/>
            <a:r>
              <a:rPr lang="en-US" dirty="0"/>
              <a:t>Teacher shortage</a:t>
            </a:r>
          </a:p>
          <a:p>
            <a:pPr lvl="1"/>
            <a:r>
              <a:rPr lang="en-US" i="1" dirty="0"/>
              <a:t>Foreign Language Annals </a:t>
            </a:r>
          </a:p>
          <a:p>
            <a:endParaRPr lang="en-US" dirty="0"/>
          </a:p>
        </p:txBody>
      </p:sp>
    </p:spTree>
    <p:extLst>
      <p:ext uri="{BB962C8B-B14F-4D97-AF65-F5344CB8AC3E}">
        <p14:creationId xmlns:p14="http://schemas.microsoft.com/office/powerpoint/2010/main" val="78711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722672"/>
            <a:ext cx="6858000" cy="929148"/>
          </a:xfrm>
        </p:spPr>
        <p:txBody>
          <a:bodyPr/>
          <a:lstStyle/>
          <a:p>
            <a:r>
              <a:rPr lang="en-US" dirty="0">
                <a:solidFill>
                  <a:srgbClr val="F24445"/>
                </a:solidFill>
                <a:latin typeface="+mn-lt"/>
                <a:ea typeface="Arial Narrow"/>
                <a:cs typeface="Arial Narrow"/>
                <a:sym typeface="Arial Narrow"/>
              </a:rPr>
              <a:t>A National Campaign</a:t>
            </a:r>
            <a:endParaRPr lang="en-US" dirty="0">
              <a:latin typeface="+mn-lt"/>
            </a:endParaRPr>
          </a:p>
        </p:txBody>
      </p:sp>
      <p:sp>
        <p:nvSpPr>
          <p:cNvPr id="5" name="Subtitle 4"/>
          <p:cNvSpPr>
            <a:spLocks noGrp="1"/>
          </p:cNvSpPr>
          <p:nvPr>
            <p:ph type="subTitle" idx="1"/>
          </p:nvPr>
        </p:nvSpPr>
        <p:spPr>
          <a:xfrm>
            <a:off x="1884217" y="2182762"/>
            <a:ext cx="6732638" cy="3288054"/>
          </a:xfrm>
        </p:spPr>
        <p:txBody>
          <a:bodyPr>
            <a:normAutofit/>
          </a:bodyPr>
          <a:lstStyle/>
          <a:p>
            <a:r>
              <a:rPr lang="en-US" b="1" i="1" dirty="0"/>
              <a:t>Lead with Languages </a:t>
            </a:r>
            <a:r>
              <a:rPr lang="en-US" dirty="0"/>
              <a:t>is a Movement to: </a:t>
            </a:r>
          </a:p>
          <a:p>
            <a:endParaRPr lang="en-US" sz="600" dirty="0"/>
          </a:p>
          <a:p>
            <a:pPr marL="342900" indent="-257175" algn="l">
              <a:lnSpc>
                <a:spcPct val="100000"/>
              </a:lnSpc>
              <a:spcBef>
                <a:spcPts val="0"/>
              </a:spcBef>
              <a:spcAft>
                <a:spcPts val="300"/>
              </a:spcAft>
              <a:buClr>
                <a:srgbClr val="F24445"/>
              </a:buClr>
              <a:buSzPct val="100000"/>
              <a:buFont typeface="Arial" panose="020B0604020202020204" pitchFamily="34" charset="0"/>
              <a:buChar char="•"/>
            </a:pPr>
            <a:r>
              <a:rPr lang="en-US" dirty="0">
                <a:ea typeface="Arial Narrow"/>
                <a:cs typeface="Arial Narrow"/>
                <a:sym typeface="Arial Narrow"/>
              </a:rPr>
              <a:t>M</a:t>
            </a:r>
            <a:r>
              <a:rPr lang="en" dirty="0">
                <a:ea typeface="Arial Narrow"/>
                <a:cs typeface="Arial Narrow"/>
                <a:sym typeface="Arial Narrow"/>
              </a:rPr>
              <a:t>ake languages a national priority</a:t>
            </a:r>
          </a:p>
          <a:p>
            <a:pPr marL="342900" indent="-257175" algn="l">
              <a:lnSpc>
                <a:spcPct val="100000"/>
              </a:lnSpc>
              <a:spcBef>
                <a:spcPts val="0"/>
              </a:spcBef>
              <a:spcAft>
                <a:spcPts val="300"/>
              </a:spcAft>
              <a:buClr>
                <a:srgbClr val="F24445"/>
              </a:buClr>
              <a:buSzPct val="100000"/>
              <a:buFont typeface="Arial" panose="020B0604020202020204" pitchFamily="34" charset="0"/>
              <a:buChar char="•"/>
            </a:pPr>
            <a:r>
              <a:rPr lang="en-US" dirty="0">
                <a:ea typeface="Arial Narrow"/>
                <a:cs typeface="Arial Narrow"/>
                <a:sym typeface="Arial Narrow"/>
              </a:rPr>
              <a:t>C</a:t>
            </a:r>
            <a:r>
              <a:rPr lang="en" dirty="0">
                <a:ea typeface="Arial Narrow"/>
                <a:cs typeface="Arial Narrow"/>
                <a:sym typeface="Arial Narrow"/>
              </a:rPr>
              <a:t>reate a new generation of Americans competent in other languages and cultures </a:t>
            </a:r>
          </a:p>
          <a:p>
            <a:pPr marL="342900" indent="-257175" algn="l">
              <a:lnSpc>
                <a:spcPct val="100000"/>
              </a:lnSpc>
              <a:spcBef>
                <a:spcPts val="0"/>
              </a:spcBef>
              <a:spcAft>
                <a:spcPts val="300"/>
              </a:spcAft>
              <a:buClr>
                <a:srgbClr val="F24445"/>
              </a:buClr>
              <a:buSzPct val="100000"/>
              <a:buFont typeface="Arial" panose="020B0604020202020204" pitchFamily="34" charset="0"/>
              <a:buChar char="•"/>
            </a:pPr>
            <a:r>
              <a:rPr lang="en-US" dirty="0">
                <a:ea typeface="Arial Narrow"/>
                <a:cs typeface="Arial Narrow"/>
                <a:sym typeface="Arial Narrow"/>
              </a:rPr>
              <a:t>B</a:t>
            </a:r>
            <a:r>
              <a:rPr lang="en" dirty="0">
                <a:ea typeface="Arial Narrow"/>
                <a:cs typeface="Arial Narrow"/>
                <a:sym typeface="Arial Narrow"/>
              </a:rPr>
              <a:t>etter equip the next generation to compete and succeed in the 21</a:t>
            </a:r>
            <a:r>
              <a:rPr lang="en" baseline="30000" dirty="0">
                <a:ea typeface="Arial Narrow"/>
                <a:cs typeface="Arial Narrow"/>
                <a:sym typeface="Arial Narrow"/>
              </a:rPr>
              <a:t>st</a:t>
            </a:r>
            <a:r>
              <a:rPr lang="en" dirty="0">
                <a:ea typeface="Arial Narrow"/>
                <a:cs typeface="Arial Narrow"/>
                <a:sym typeface="Arial Narrow"/>
              </a:rPr>
              <a:t> Century</a:t>
            </a:r>
          </a:p>
        </p:txBody>
      </p:sp>
    </p:spTree>
    <p:extLst>
      <p:ext uri="{BB962C8B-B14F-4D97-AF65-F5344CB8AC3E}">
        <p14:creationId xmlns:p14="http://schemas.microsoft.com/office/powerpoint/2010/main" val="317084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vert="horz" lIns="91425" tIns="91425" rIns="91425" bIns="91425" rtlCol="0" anchor="t" anchorCtr="0">
            <a:noAutofit/>
          </a:bodyPr>
          <a:lstStyle/>
          <a:p>
            <a:pPr algn="ctr"/>
            <a:r>
              <a:rPr lang="en-US" dirty="0">
                <a:latin typeface="+mn-lt"/>
              </a:rPr>
              <a:t>The Need Is Real</a:t>
            </a:r>
            <a:endParaRPr lang="en" dirty="0">
              <a:latin typeface="+mn-lt"/>
            </a:endParaRPr>
          </a:p>
        </p:txBody>
      </p:sp>
      <p:sp>
        <p:nvSpPr>
          <p:cNvPr id="109" name="Shape 109"/>
          <p:cNvSpPr txBox="1"/>
          <p:nvPr/>
        </p:nvSpPr>
        <p:spPr>
          <a:xfrm>
            <a:off x="284917" y="2633843"/>
            <a:ext cx="2105399" cy="1040487"/>
          </a:xfrm>
          <a:prstGeom prst="rect">
            <a:avLst/>
          </a:prstGeom>
          <a:noFill/>
          <a:ln>
            <a:noFill/>
          </a:ln>
        </p:spPr>
        <p:txBody>
          <a:bodyPr lIns="91425" tIns="91425" rIns="91425" bIns="91425" anchor="t" anchorCtr="0">
            <a:noAutofit/>
          </a:bodyPr>
          <a:lstStyle/>
          <a:p>
            <a:pPr algn="ctr">
              <a:spcAft>
                <a:spcPts val="400"/>
              </a:spcAft>
            </a:pPr>
            <a:r>
              <a:rPr lang="en" sz="1500" dirty="0">
                <a:solidFill>
                  <a:srgbClr val="F24445"/>
                </a:solidFill>
                <a:ea typeface="Arial Narrow"/>
                <a:cs typeface="Arial Narrow"/>
                <a:sym typeface="Arial Narrow"/>
              </a:rPr>
              <a:t>46% </a:t>
            </a:r>
            <a:r>
              <a:rPr lang="en" sz="1500" dirty="0">
                <a:ea typeface="Arial Narrow"/>
                <a:cs typeface="Arial Narrow"/>
                <a:sym typeface="Arial Narrow"/>
              </a:rPr>
              <a:t>of businesses hired bilingual workers in 2014</a:t>
            </a:r>
            <a:r>
              <a:rPr lang="en-US" sz="1500" dirty="0">
                <a:solidFill>
                  <a:srgbClr val="333333"/>
                </a:solidFill>
                <a:ea typeface="Arial Narrow"/>
                <a:cs typeface="Arial Narrow"/>
                <a:sym typeface="Arial Narrow"/>
              </a:rPr>
              <a:t> </a:t>
            </a:r>
            <a:r>
              <a:rPr lang="en-US" sz="1500" dirty="0">
                <a:solidFill>
                  <a:srgbClr val="FF0000"/>
                </a:solidFill>
                <a:ea typeface="Arial Narrow"/>
                <a:cs typeface="Arial Narrow"/>
                <a:sym typeface="Arial Narrow"/>
              </a:rPr>
              <a:t>up from 30% </a:t>
            </a:r>
            <a:r>
              <a:rPr lang="en-US" sz="1500" dirty="0">
                <a:ea typeface="Arial Narrow"/>
                <a:cs typeface="Arial Narrow"/>
                <a:sym typeface="Arial Narrow"/>
              </a:rPr>
              <a:t>in 2010 (Career Builder)</a:t>
            </a:r>
            <a:endParaRPr lang="en" sz="1500" dirty="0">
              <a:ea typeface="Arial Narrow"/>
              <a:cs typeface="Arial Narrow"/>
              <a:sym typeface="Arial Narrow"/>
            </a:endParaRPr>
          </a:p>
          <a:p>
            <a:pPr algn="ctr">
              <a:spcAft>
                <a:spcPts val="400"/>
              </a:spcAft>
            </a:pPr>
            <a:endParaRPr dirty="0">
              <a:solidFill>
                <a:srgbClr val="333333"/>
              </a:solidFill>
              <a:latin typeface="Arial Narrow"/>
              <a:ea typeface="Arial Narrow"/>
              <a:cs typeface="Arial Narrow"/>
              <a:sym typeface="Arial Narrow"/>
            </a:endParaRPr>
          </a:p>
          <a:p>
            <a:pPr>
              <a:lnSpc>
                <a:spcPct val="106000"/>
              </a:lnSpc>
            </a:pPr>
            <a:endParaRPr dirty="0">
              <a:solidFill>
                <a:srgbClr val="333333"/>
              </a:solidFill>
              <a:latin typeface="Arial Narrow"/>
              <a:ea typeface="Arial Narrow"/>
              <a:cs typeface="Arial Narrow"/>
              <a:sym typeface="Arial Narrow"/>
            </a:endParaRPr>
          </a:p>
        </p:txBody>
      </p:sp>
      <p:sp>
        <p:nvSpPr>
          <p:cNvPr id="110" name="Shape 110"/>
          <p:cNvSpPr txBox="1"/>
          <p:nvPr/>
        </p:nvSpPr>
        <p:spPr>
          <a:xfrm>
            <a:off x="4550068" y="2706586"/>
            <a:ext cx="2129099" cy="1398647"/>
          </a:xfrm>
          <a:prstGeom prst="rect">
            <a:avLst/>
          </a:prstGeom>
          <a:noFill/>
          <a:ln>
            <a:noFill/>
          </a:ln>
        </p:spPr>
        <p:txBody>
          <a:bodyPr lIns="91425" tIns="91425" rIns="91425" bIns="91425" anchor="t" anchorCtr="0">
            <a:noAutofit/>
          </a:bodyPr>
          <a:lstStyle/>
          <a:p>
            <a:pPr algn="ctr">
              <a:spcAft>
                <a:spcPts val="400"/>
              </a:spcAft>
            </a:pPr>
            <a:r>
              <a:rPr lang="en-US" b="1" dirty="0">
                <a:solidFill>
                  <a:srgbClr val="F24445"/>
                </a:solidFill>
                <a:latin typeface="Arial Narrow"/>
                <a:ea typeface="Arial Narrow"/>
                <a:cs typeface="Arial Narrow"/>
                <a:sym typeface="Arial Narrow"/>
              </a:rPr>
              <a:t> </a:t>
            </a:r>
            <a:r>
              <a:rPr lang="en" sz="1500" dirty="0">
                <a:solidFill>
                  <a:srgbClr val="F24445"/>
                </a:solidFill>
                <a:ea typeface="Arial Narrow"/>
                <a:cs typeface="Arial Narrow"/>
                <a:sym typeface="Arial Narrow"/>
              </a:rPr>
              <a:t>Less than 10%</a:t>
            </a:r>
            <a:r>
              <a:rPr lang="en" sz="1500" dirty="0">
                <a:solidFill>
                  <a:srgbClr val="333333"/>
                </a:solidFill>
                <a:ea typeface="Arial Narrow"/>
                <a:cs typeface="Arial Narrow"/>
                <a:sym typeface="Arial Narrow"/>
              </a:rPr>
              <a:t> of </a:t>
            </a:r>
            <a:r>
              <a:rPr lang="en-US" sz="1500" dirty="0">
                <a:solidFill>
                  <a:srgbClr val="333333"/>
                </a:solidFill>
                <a:ea typeface="Arial Narrow"/>
                <a:cs typeface="Arial Narrow"/>
                <a:sym typeface="Arial Narrow"/>
              </a:rPr>
              <a:t>DoD </a:t>
            </a:r>
            <a:r>
              <a:rPr lang="en" sz="1500" dirty="0">
                <a:solidFill>
                  <a:srgbClr val="333333"/>
                </a:solidFill>
                <a:ea typeface="Arial Narrow"/>
                <a:cs typeface="Arial Narrow"/>
                <a:sym typeface="Arial Narrow"/>
              </a:rPr>
              <a:t>military service personnel speak a foreign language</a:t>
            </a:r>
            <a:r>
              <a:rPr lang="en-US" sz="1500" dirty="0">
                <a:solidFill>
                  <a:srgbClr val="333333"/>
                </a:solidFill>
                <a:ea typeface="Arial Narrow"/>
                <a:cs typeface="Arial Narrow"/>
                <a:sym typeface="Arial Narrow"/>
              </a:rPr>
              <a:t>; </a:t>
            </a:r>
            <a:r>
              <a:rPr lang="en-US" sz="1500" dirty="0">
                <a:solidFill>
                  <a:srgbClr val="F24445"/>
                </a:solidFill>
                <a:ea typeface="Arial Narrow"/>
                <a:cs typeface="Arial Narrow"/>
                <a:sym typeface="Arial Narrow"/>
              </a:rPr>
              <a:t>13% of CIA </a:t>
            </a:r>
            <a:r>
              <a:rPr lang="en-US" sz="1500" dirty="0">
                <a:solidFill>
                  <a:srgbClr val="333333"/>
                </a:solidFill>
                <a:ea typeface="Arial Narrow"/>
                <a:cs typeface="Arial Narrow"/>
                <a:sym typeface="Arial Narrow"/>
              </a:rPr>
              <a:t>employees</a:t>
            </a:r>
            <a:endParaRPr sz="1500" dirty="0">
              <a:solidFill>
                <a:srgbClr val="333333"/>
              </a:solidFill>
              <a:ea typeface="Arial Narrow"/>
              <a:cs typeface="Arial Narrow"/>
              <a:sym typeface="Arial Narrow"/>
            </a:endParaRPr>
          </a:p>
          <a:p>
            <a:pPr algn="ctr">
              <a:lnSpc>
                <a:spcPct val="106000"/>
              </a:lnSpc>
            </a:pPr>
            <a:endParaRPr b="1" dirty="0">
              <a:solidFill>
                <a:srgbClr val="333333"/>
              </a:solidFill>
              <a:latin typeface="Arial Narrow"/>
              <a:ea typeface="Arial Narrow"/>
              <a:cs typeface="Arial Narrow"/>
              <a:sym typeface="Arial Narrow"/>
            </a:endParaRPr>
          </a:p>
        </p:txBody>
      </p:sp>
      <p:sp>
        <p:nvSpPr>
          <p:cNvPr id="111" name="Shape 111"/>
          <p:cNvSpPr txBox="1"/>
          <p:nvPr/>
        </p:nvSpPr>
        <p:spPr>
          <a:xfrm>
            <a:off x="298453" y="4550060"/>
            <a:ext cx="2552699" cy="572699"/>
          </a:xfrm>
          <a:prstGeom prst="rect">
            <a:avLst/>
          </a:prstGeom>
          <a:noFill/>
          <a:ln>
            <a:noFill/>
          </a:ln>
        </p:spPr>
        <p:txBody>
          <a:bodyPr lIns="91425" tIns="91425" rIns="91425" bIns="91425" anchor="t" anchorCtr="0">
            <a:noAutofit/>
          </a:bodyPr>
          <a:lstStyle/>
          <a:p>
            <a:pPr algn="ctr">
              <a:spcAft>
                <a:spcPts val="800"/>
              </a:spcAft>
            </a:pPr>
            <a:r>
              <a:rPr lang="en" sz="1500" dirty="0">
                <a:solidFill>
                  <a:srgbClr val="F24445"/>
                </a:solidFill>
                <a:ea typeface="Arial Narrow"/>
                <a:cs typeface="Arial Narrow"/>
                <a:sym typeface="Arial Narrow"/>
              </a:rPr>
              <a:t>Nearly 30%</a:t>
            </a:r>
            <a:r>
              <a:rPr lang="en" sz="1500" dirty="0">
                <a:solidFill>
                  <a:srgbClr val="333333"/>
                </a:solidFill>
                <a:ea typeface="Arial Narrow"/>
                <a:cs typeface="Arial Narrow"/>
                <a:sym typeface="Arial Narrow"/>
              </a:rPr>
              <a:t> of the U.S. economy—and </a:t>
            </a:r>
            <a:r>
              <a:rPr lang="en" sz="1500" dirty="0">
                <a:solidFill>
                  <a:srgbClr val="F24445"/>
                </a:solidFill>
                <a:ea typeface="Arial Narrow"/>
                <a:cs typeface="Arial Narrow"/>
                <a:sym typeface="Arial Narrow"/>
              </a:rPr>
              <a:t>1 in 5 jobs</a:t>
            </a:r>
            <a:r>
              <a:rPr lang="en" sz="1500" dirty="0">
                <a:solidFill>
                  <a:srgbClr val="333333"/>
                </a:solidFill>
                <a:ea typeface="Arial Narrow"/>
                <a:cs typeface="Arial Narrow"/>
                <a:sym typeface="Arial Narrow"/>
              </a:rPr>
              <a:t>—is dependent on trade</a:t>
            </a:r>
          </a:p>
          <a:p>
            <a:pPr algn="ctr">
              <a:lnSpc>
                <a:spcPct val="106000"/>
              </a:lnSpc>
            </a:pPr>
            <a:endParaRPr dirty="0">
              <a:solidFill>
                <a:srgbClr val="333333"/>
              </a:solidFill>
              <a:latin typeface="Arial Narrow"/>
              <a:ea typeface="Arial Narrow"/>
              <a:cs typeface="Arial Narrow"/>
              <a:sym typeface="Arial Narrow"/>
            </a:endParaRPr>
          </a:p>
          <a:p>
            <a:pPr algn="ctr">
              <a:lnSpc>
                <a:spcPct val="106000"/>
              </a:lnSpc>
            </a:pPr>
            <a:endParaRPr b="1" dirty="0">
              <a:solidFill>
                <a:srgbClr val="333333"/>
              </a:solidFill>
              <a:latin typeface="Arial Narrow"/>
              <a:ea typeface="Arial Narrow"/>
              <a:cs typeface="Arial Narrow"/>
              <a:sym typeface="Arial Narrow"/>
            </a:endParaRPr>
          </a:p>
        </p:txBody>
      </p:sp>
      <p:pic>
        <p:nvPicPr>
          <p:cNvPr id="113" name="Shape 113"/>
          <p:cNvPicPr preferRelativeResize="0"/>
          <p:nvPr/>
        </p:nvPicPr>
        <p:blipFill>
          <a:blip r:embed="rId3">
            <a:alphaModFix/>
          </a:blip>
          <a:stretch>
            <a:fillRect/>
          </a:stretch>
        </p:blipFill>
        <p:spPr>
          <a:xfrm>
            <a:off x="5348951" y="1986638"/>
            <a:ext cx="422092" cy="844184"/>
          </a:xfrm>
          <a:prstGeom prst="rect">
            <a:avLst/>
          </a:prstGeom>
          <a:noFill/>
          <a:ln>
            <a:noFill/>
          </a:ln>
        </p:spPr>
      </p:pic>
      <p:pic>
        <p:nvPicPr>
          <p:cNvPr id="114" name="Shape 114"/>
          <p:cNvPicPr preferRelativeResize="0"/>
          <p:nvPr/>
        </p:nvPicPr>
        <p:blipFill>
          <a:blip r:embed="rId4">
            <a:alphaModFix/>
          </a:blip>
          <a:stretch>
            <a:fillRect/>
          </a:stretch>
        </p:blipFill>
        <p:spPr>
          <a:xfrm>
            <a:off x="839349" y="1997745"/>
            <a:ext cx="735453" cy="688309"/>
          </a:xfrm>
          <a:prstGeom prst="rect">
            <a:avLst/>
          </a:prstGeom>
          <a:noFill/>
          <a:ln>
            <a:noFill/>
          </a:ln>
        </p:spPr>
      </p:pic>
      <p:pic>
        <p:nvPicPr>
          <p:cNvPr id="115" name="Shape 115"/>
          <p:cNvPicPr preferRelativeResize="0"/>
          <p:nvPr/>
        </p:nvPicPr>
        <p:blipFill>
          <a:blip r:embed="rId5">
            <a:alphaModFix/>
          </a:blip>
          <a:stretch>
            <a:fillRect/>
          </a:stretch>
        </p:blipFill>
        <p:spPr>
          <a:xfrm>
            <a:off x="1029584" y="3654016"/>
            <a:ext cx="901305" cy="1037850"/>
          </a:xfrm>
          <a:prstGeom prst="rect">
            <a:avLst/>
          </a:prstGeom>
          <a:noFill/>
          <a:ln>
            <a:noFill/>
          </a:ln>
        </p:spPr>
      </p:pic>
      <p:grpSp>
        <p:nvGrpSpPr>
          <p:cNvPr id="116" name="Shape 116"/>
          <p:cNvGrpSpPr/>
          <p:nvPr/>
        </p:nvGrpSpPr>
        <p:grpSpPr>
          <a:xfrm>
            <a:off x="6242680" y="3750634"/>
            <a:ext cx="1939208" cy="1610684"/>
            <a:chOff x="3971987" y="3224503"/>
            <a:chExt cx="1939207" cy="1610683"/>
          </a:xfrm>
        </p:grpSpPr>
        <p:sp>
          <p:nvSpPr>
            <p:cNvPr id="117" name="Shape 117"/>
            <p:cNvSpPr txBox="1"/>
            <p:nvPr/>
          </p:nvSpPr>
          <p:spPr>
            <a:xfrm>
              <a:off x="3971987" y="4201286"/>
              <a:ext cx="1939207" cy="633900"/>
            </a:xfrm>
            <a:prstGeom prst="rect">
              <a:avLst/>
            </a:prstGeom>
            <a:noFill/>
            <a:ln>
              <a:noFill/>
            </a:ln>
          </p:spPr>
          <p:txBody>
            <a:bodyPr lIns="91425" tIns="91425" rIns="91425" bIns="91425" anchor="t" anchorCtr="0">
              <a:noAutofit/>
            </a:bodyPr>
            <a:lstStyle/>
            <a:p>
              <a:pPr algn="ctr">
                <a:spcAft>
                  <a:spcPts val="800"/>
                </a:spcAft>
              </a:pPr>
              <a:r>
                <a:rPr lang="en" sz="1500" dirty="0">
                  <a:solidFill>
                    <a:srgbClr val="F24445"/>
                  </a:solidFill>
                  <a:ea typeface="Arial Narrow"/>
                  <a:cs typeface="Arial Narrow"/>
                  <a:sym typeface="Arial Narrow"/>
                </a:rPr>
                <a:t>95%</a:t>
              </a:r>
              <a:r>
                <a:rPr lang="en" sz="1500" dirty="0">
                  <a:solidFill>
                    <a:srgbClr val="333333"/>
                  </a:solidFill>
                  <a:ea typeface="Arial Narrow"/>
                  <a:cs typeface="Arial Narrow"/>
                  <a:sym typeface="Arial Narrow"/>
                </a:rPr>
                <a:t> of the world’s consumers live outside of the United States </a:t>
              </a:r>
            </a:p>
            <a:p>
              <a:pPr algn="ctr">
                <a:spcAft>
                  <a:spcPts val="800"/>
                </a:spcAft>
              </a:pPr>
              <a:endParaRPr dirty="0">
                <a:solidFill>
                  <a:srgbClr val="333333"/>
                </a:solidFill>
                <a:latin typeface="Arial Narrow"/>
                <a:ea typeface="Arial Narrow"/>
                <a:cs typeface="Arial Narrow"/>
                <a:sym typeface="Arial Narrow"/>
              </a:endParaRPr>
            </a:p>
            <a:p>
              <a:pPr algn="ctr">
                <a:lnSpc>
                  <a:spcPct val="106000"/>
                </a:lnSpc>
              </a:pPr>
              <a:endParaRPr b="1" dirty="0">
                <a:solidFill>
                  <a:srgbClr val="333333"/>
                </a:solidFill>
                <a:latin typeface="Arial Narrow"/>
                <a:ea typeface="Arial Narrow"/>
                <a:cs typeface="Arial Narrow"/>
                <a:sym typeface="Arial Narrow"/>
              </a:endParaRPr>
            </a:p>
            <a:p>
              <a:pPr algn="ctr">
                <a:lnSpc>
                  <a:spcPct val="106000"/>
                </a:lnSpc>
              </a:pPr>
              <a:endParaRPr b="1" dirty="0">
                <a:solidFill>
                  <a:srgbClr val="333333"/>
                </a:solidFill>
                <a:latin typeface="Arial Narrow"/>
                <a:ea typeface="Arial Narrow"/>
                <a:cs typeface="Arial Narrow"/>
                <a:sym typeface="Arial Narrow"/>
              </a:endParaRPr>
            </a:p>
          </p:txBody>
        </p:sp>
        <p:pic>
          <p:nvPicPr>
            <p:cNvPr id="118" name="Shape 118"/>
            <p:cNvPicPr preferRelativeResize="0"/>
            <p:nvPr/>
          </p:nvPicPr>
          <p:blipFill>
            <a:blip r:embed="rId6">
              <a:alphaModFix/>
            </a:blip>
            <a:stretch>
              <a:fillRect/>
            </a:stretch>
          </p:blipFill>
          <p:spPr>
            <a:xfrm>
              <a:off x="4359746" y="3224503"/>
              <a:ext cx="1103910" cy="1037849"/>
            </a:xfrm>
            <a:prstGeom prst="rect">
              <a:avLst/>
            </a:prstGeom>
            <a:noFill/>
            <a:ln>
              <a:noFill/>
            </a:ln>
          </p:spPr>
        </p:pic>
      </p:grpSp>
      <p:sp>
        <p:nvSpPr>
          <p:cNvPr id="119" name="Shape 119"/>
          <p:cNvSpPr txBox="1"/>
          <p:nvPr/>
        </p:nvSpPr>
        <p:spPr>
          <a:xfrm>
            <a:off x="7006096" y="2930488"/>
            <a:ext cx="1911599" cy="797399"/>
          </a:xfrm>
          <a:prstGeom prst="rect">
            <a:avLst/>
          </a:prstGeom>
          <a:noFill/>
          <a:ln>
            <a:noFill/>
          </a:ln>
        </p:spPr>
        <p:txBody>
          <a:bodyPr lIns="91425" tIns="91425" rIns="91425" bIns="91425" anchor="t" anchorCtr="0">
            <a:noAutofit/>
          </a:bodyPr>
          <a:lstStyle/>
          <a:p>
            <a:pPr algn="ctr"/>
            <a:r>
              <a:rPr lang="en" sz="1500" dirty="0">
                <a:solidFill>
                  <a:srgbClr val="333333"/>
                </a:solidFill>
                <a:ea typeface="Arial Narrow"/>
                <a:cs typeface="Arial Narrow"/>
                <a:sym typeface="Arial Narrow"/>
              </a:rPr>
              <a:t>The fastest growing economies worldwide are </a:t>
            </a:r>
            <a:r>
              <a:rPr lang="en" sz="1500" dirty="0">
                <a:solidFill>
                  <a:srgbClr val="F24445"/>
                </a:solidFill>
                <a:ea typeface="Arial Narrow"/>
                <a:cs typeface="Arial Narrow"/>
                <a:sym typeface="Arial Narrow"/>
              </a:rPr>
              <a:t>not English-dominant</a:t>
            </a:r>
          </a:p>
        </p:txBody>
      </p:sp>
      <p:sp>
        <p:nvSpPr>
          <p:cNvPr id="120" name="Shape 120"/>
          <p:cNvSpPr txBox="1"/>
          <p:nvPr/>
        </p:nvSpPr>
        <p:spPr>
          <a:xfrm>
            <a:off x="3221206" y="4614918"/>
            <a:ext cx="2760299" cy="572699"/>
          </a:xfrm>
          <a:prstGeom prst="rect">
            <a:avLst/>
          </a:prstGeom>
          <a:noFill/>
          <a:ln>
            <a:noFill/>
          </a:ln>
        </p:spPr>
        <p:txBody>
          <a:bodyPr lIns="91425" tIns="91425" rIns="91425" bIns="91425" anchor="t" anchorCtr="0">
            <a:noAutofit/>
          </a:bodyPr>
          <a:lstStyle/>
          <a:p>
            <a:pPr algn="ctr">
              <a:buClr>
                <a:schemeClr val="dk1"/>
              </a:buClr>
            </a:pPr>
            <a:r>
              <a:rPr lang="en" sz="1500" dirty="0">
                <a:solidFill>
                  <a:srgbClr val="333333"/>
                </a:solidFill>
                <a:ea typeface="Arial Narrow"/>
                <a:cs typeface="Arial Narrow"/>
                <a:sym typeface="Arial Narrow"/>
              </a:rPr>
              <a:t>Language is among the top most encountered impediments to trade among businesses and the </a:t>
            </a:r>
            <a:br>
              <a:rPr lang="en" sz="1500" dirty="0">
                <a:solidFill>
                  <a:srgbClr val="333333"/>
                </a:solidFill>
                <a:ea typeface="Arial Narrow"/>
                <a:cs typeface="Arial Narrow"/>
                <a:sym typeface="Arial Narrow"/>
              </a:rPr>
            </a:br>
            <a:r>
              <a:rPr lang="en" sz="1500" dirty="0">
                <a:solidFill>
                  <a:srgbClr val="F24445"/>
                </a:solidFill>
                <a:ea typeface="Arial Narrow"/>
                <a:cs typeface="Arial Narrow"/>
                <a:sym typeface="Arial Narrow"/>
              </a:rPr>
              <a:t>#1 ranked barrier </a:t>
            </a:r>
            <a:r>
              <a:rPr lang="en" sz="1500" dirty="0">
                <a:solidFill>
                  <a:srgbClr val="333333"/>
                </a:solidFill>
                <a:ea typeface="Arial Narrow"/>
                <a:cs typeface="Arial Narrow"/>
                <a:sym typeface="Arial Narrow"/>
              </a:rPr>
              <a:t>for service SMEs</a:t>
            </a:r>
            <a:r>
              <a:rPr lang="en-US" sz="1500" dirty="0">
                <a:solidFill>
                  <a:srgbClr val="333333"/>
                </a:solidFill>
                <a:ea typeface="Arial Narrow"/>
                <a:cs typeface="Arial Narrow"/>
                <a:sym typeface="Arial Narrow"/>
              </a:rPr>
              <a:t> </a:t>
            </a:r>
            <a:endParaRPr lang="en" sz="1500" dirty="0">
              <a:solidFill>
                <a:srgbClr val="333333"/>
              </a:solidFill>
              <a:ea typeface="Arial Narrow"/>
              <a:cs typeface="Arial Narrow"/>
              <a:sym typeface="Arial Narrow"/>
            </a:endParaRPr>
          </a:p>
        </p:txBody>
      </p:sp>
      <p:pic>
        <p:nvPicPr>
          <p:cNvPr id="122" name="Shape 122"/>
          <p:cNvPicPr preferRelativeResize="0"/>
          <p:nvPr/>
        </p:nvPicPr>
        <p:blipFill>
          <a:blip r:embed="rId7">
            <a:alphaModFix/>
          </a:blip>
          <a:stretch>
            <a:fillRect/>
          </a:stretch>
        </p:blipFill>
        <p:spPr>
          <a:xfrm>
            <a:off x="7668388" y="2486036"/>
            <a:ext cx="411891" cy="486585"/>
          </a:xfrm>
          <a:prstGeom prst="rect">
            <a:avLst/>
          </a:prstGeom>
          <a:noFill/>
          <a:ln>
            <a:noFill/>
          </a:ln>
        </p:spPr>
      </p:pic>
      <p:pic>
        <p:nvPicPr>
          <p:cNvPr id="123" name="Shape 123"/>
          <p:cNvPicPr preferRelativeResize="0"/>
          <p:nvPr/>
        </p:nvPicPr>
        <p:blipFill>
          <a:blip r:embed="rId8">
            <a:alphaModFix/>
          </a:blip>
          <a:stretch>
            <a:fillRect/>
          </a:stretch>
        </p:blipFill>
        <p:spPr>
          <a:xfrm>
            <a:off x="7668377" y="1986638"/>
            <a:ext cx="379879" cy="499390"/>
          </a:xfrm>
          <a:prstGeom prst="rect">
            <a:avLst/>
          </a:prstGeom>
          <a:noFill/>
          <a:ln>
            <a:noFill/>
          </a:ln>
        </p:spPr>
      </p:pic>
      <p:pic>
        <p:nvPicPr>
          <p:cNvPr id="124" name="Shape 124"/>
          <p:cNvPicPr preferRelativeResize="0"/>
          <p:nvPr/>
        </p:nvPicPr>
        <p:blipFill>
          <a:blip r:embed="rId9">
            <a:alphaModFix/>
          </a:blip>
          <a:stretch>
            <a:fillRect/>
          </a:stretch>
        </p:blipFill>
        <p:spPr>
          <a:xfrm>
            <a:off x="7264550" y="2234736"/>
            <a:ext cx="390549" cy="420427"/>
          </a:xfrm>
          <a:prstGeom prst="rect">
            <a:avLst/>
          </a:prstGeom>
          <a:noFill/>
          <a:ln>
            <a:noFill/>
          </a:ln>
        </p:spPr>
      </p:pic>
      <p:pic>
        <p:nvPicPr>
          <p:cNvPr id="125" name="Shape 125"/>
          <p:cNvPicPr preferRelativeResize="0"/>
          <p:nvPr/>
        </p:nvPicPr>
        <p:blipFill>
          <a:blip r:embed="rId10">
            <a:alphaModFix/>
          </a:blip>
          <a:stretch>
            <a:fillRect/>
          </a:stretch>
        </p:blipFill>
        <p:spPr>
          <a:xfrm>
            <a:off x="8083183" y="2217657"/>
            <a:ext cx="382013" cy="454573"/>
          </a:xfrm>
          <a:prstGeom prst="rect">
            <a:avLst/>
          </a:prstGeom>
          <a:noFill/>
          <a:ln>
            <a:noFill/>
          </a:ln>
        </p:spPr>
      </p:pic>
      <p:pic>
        <p:nvPicPr>
          <p:cNvPr id="126" name="Shape 126"/>
          <p:cNvPicPr preferRelativeResize="0"/>
          <p:nvPr/>
        </p:nvPicPr>
        <p:blipFill>
          <a:blip r:embed="rId11">
            <a:alphaModFix/>
          </a:blip>
          <a:stretch>
            <a:fillRect/>
          </a:stretch>
        </p:blipFill>
        <p:spPr>
          <a:xfrm>
            <a:off x="3948070" y="3848290"/>
            <a:ext cx="1239179" cy="898025"/>
          </a:xfrm>
          <a:prstGeom prst="rect">
            <a:avLst/>
          </a:prstGeom>
          <a:noFill/>
          <a:ln>
            <a:noFill/>
          </a:ln>
        </p:spPr>
      </p:pic>
      <p:pic>
        <p:nvPicPr>
          <p:cNvPr id="127" name="Shape 127"/>
          <p:cNvPicPr preferRelativeResize="0"/>
          <p:nvPr/>
        </p:nvPicPr>
        <p:blipFill>
          <a:blip r:embed="rId12">
            <a:alphaModFix/>
          </a:blip>
          <a:stretch>
            <a:fillRect/>
          </a:stretch>
        </p:blipFill>
        <p:spPr>
          <a:xfrm>
            <a:off x="2625087" y="1996040"/>
            <a:ext cx="1300081" cy="614400"/>
          </a:xfrm>
          <a:prstGeom prst="rect">
            <a:avLst/>
          </a:prstGeom>
          <a:noFill/>
          <a:ln>
            <a:noFill/>
          </a:ln>
        </p:spPr>
      </p:pic>
      <p:sp>
        <p:nvSpPr>
          <p:cNvPr id="2" name="Rectangle 1"/>
          <p:cNvSpPr/>
          <p:nvPr/>
        </p:nvSpPr>
        <p:spPr>
          <a:xfrm>
            <a:off x="2351950" y="2682643"/>
            <a:ext cx="1967114" cy="1708160"/>
          </a:xfrm>
          <a:prstGeom prst="rect">
            <a:avLst/>
          </a:prstGeom>
        </p:spPr>
        <p:txBody>
          <a:bodyPr wrap="square">
            <a:spAutoFit/>
          </a:bodyPr>
          <a:lstStyle/>
          <a:p>
            <a:pPr algn="ctr">
              <a:spcAft>
                <a:spcPts val="400"/>
              </a:spcAft>
            </a:pPr>
            <a:r>
              <a:rPr lang="en-US" sz="1500" dirty="0">
                <a:ea typeface="Arial Narrow"/>
                <a:cs typeface="Arial Narrow"/>
                <a:sym typeface="Arial Narrow"/>
              </a:rPr>
              <a:t>Foreign languages among </a:t>
            </a:r>
            <a:r>
              <a:rPr lang="en-US" sz="1500" dirty="0">
                <a:solidFill>
                  <a:srgbClr val="F24445"/>
                </a:solidFill>
                <a:ea typeface="Arial Narrow"/>
                <a:cs typeface="Arial Narrow"/>
                <a:sym typeface="Arial Narrow"/>
              </a:rPr>
              <a:t>top 8 skills</a:t>
            </a:r>
            <a:r>
              <a:rPr lang="en-US" sz="1500" dirty="0">
                <a:solidFill>
                  <a:srgbClr val="FF0000"/>
                </a:solidFill>
                <a:ea typeface="Arial Narrow"/>
                <a:cs typeface="Arial Narrow"/>
                <a:sym typeface="Arial Narrow"/>
              </a:rPr>
              <a:t> </a:t>
            </a:r>
            <a:r>
              <a:rPr lang="en-US" sz="1500" dirty="0">
                <a:ea typeface="Arial Narrow"/>
                <a:cs typeface="Arial Narrow"/>
                <a:sym typeface="Arial Narrow"/>
              </a:rPr>
              <a:t>required of all occupations; a </a:t>
            </a:r>
            <a:r>
              <a:rPr lang="en-US" sz="1500" dirty="0">
                <a:solidFill>
                  <a:srgbClr val="F24445"/>
                </a:solidFill>
                <a:ea typeface="Arial Narrow"/>
                <a:cs typeface="Arial Narrow"/>
                <a:sym typeface="Arial Narrow"/>
              </a:rPr>
              <a:t>top 20 skills </a:t>
            </a:r>
            <a:r>
              <a:rPr lang="en-US" sz="1500" dirty="0">
                <a:ea typeface="Arial Narrow"/>
                <a:cs typeface="Arial Narrow"/>
                <a:sym typeface="Arial Narrow"/>
              </a:rPr>
              <a:t>for high growth/high wage occupations</a:t>
            </a:r>
            <a:endParaRPr lang="en" sz="1500" dirty="0">
              <a:ea typeface="Arial Narrow"/>
              <a:cs typeface="Arial Narrow"/>
              <a:sym typeface="Arial Narrow"/>
            </a:endParaRPr>
          </a:p>
        </p:txBody>
      </p:sp>
      <p:sp>
        <p:nvSpPr>
          <p:cNvPr id="3" name="Rectangle 2"/>
          <p:cNvSpPr/>
          <p:nvPr/>
        </p:nvSpPr>
        <p:spPr>
          <a:xfrm>
            <a:off x="2286000" y="3167391"/>
            <a:ext cx="2130136" cy="369332"/>
          </a:xfrm>
          <a:prstGeom prst="rect">
            <a:avLst/>
          </a:prstGeom>
        </p:spPr>
        <p:txBody>
          <a:bodyPr wrap="square">
            <a:spAutoFit/>
          </a:bodyPr>
          <a:lstStyle/>
          <a:p>
            <a:pPr algn="ctr">
              <a:spcAft>
                <a:spcPts val="400"/>
              </a:spcAft>
            </a:pPr>
            <a:endParaRPr lang="en" dirty="0">
              <a:solidFill>
                <a:srgbClr val="333333"/>
              </a:solidFill>
              <a:latin typeface="Arial Narrow"/>
              <a:ea typeface="Arial Narrow"/>
              <a:cs typeface="Arial Narrow"/>
              <a:sym typeface="Arial Narrow"/>
            </a:endParaRPr>
          </a:p>
        </p:txBody>
      </p:sp>
    </p:spTree>
    <p:extLst>
      <p:ext uri="{BB962C8B-B14F-4D97-AF65-F5344CB8AC3E}">
        <p14:creationId xmlns:p14="http://schemas.microsoft.com/office/powerpoint/2010/main" val="138016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vert="horz" lIns="91425" tIns="91425" rIns="91425" bIns="91425" rtlCol="0" anchor="t" anchorCtr="0">
            <a:noAutofit/>
          </a:bodyPr>
          <a:lstStyle/>
          <a:p>
            <a:pPr algn="ctr"/>
            <a:r>
              <a:rPr lang="en-US" dirty="0">
                <a:latin typeface="+mn-lt"/>
              </a:rPr>
              <a:t>And Yet…</a:t>
            </a:r>
            <a:endParaRPr lang="en" dirty="0">
              <a:latin typeface="+mn-lt"/>
            </a:endParaRPr>
          </a:p>
        </p:txBody>
      </p:sp>
      <p:sp>
        <p:nvSpPr>
          <p:cNvPr id="133" name="Shape 133"/>
          <p:cNvSpPr txBox="1">
            <a:spLocks noGrp="1"/>
          </p:cNvSpPr>
          <p:nvPr>
            <p:ph idx="1"/>
          </p:nvPr>
        </p:nvSpPr>
        <p:spPr>
          <a:xfrm>
            <a:off x="905228" y="1962458"/>
            <a:ext cx="7886700" cy="3506782"/>
          </a:xfrm>
          <a:prstGeom prst="rect">
            <a:avLst/>
          </a:prstGeom>
        </p:spPr>
        <p:txBody>
          <a:bodyPr vert="horz" lIns="91425" tIns="91425" rIns="91425" bIns="91425" rtlCol="0" anchor="t" anchorCtr="0">
            <a:noAutofit/>
          </a:bodyPr>
          <a:lstStyle/>
          <a:p>
            <a:pPr>
              <a:buNone/>
            </a:pPr>
            <a:r>
              <a:rPr lang="en" sz="1800" dirty="0"/>
              <a:t>The United States currently faces a critical gap in language competence that impacts American economic competitiveness and national security.</a:t>
            </a:r>
          </a:p>
        </p:txBody>
      </p:sp>
      <p:sp>
        <p:nvSpPr>
          <p:cNvPr id="134" name="Shape 134"/>
          <p:cNvSpPr txBox="1"/>
          <p:nvPr/>
        </p:nvSpPr>
        <p:spPr>
          <a:xfrm>
            <a:off x="477169" y="3492865"/>
            <a:ext cx="2552699" cy="572699"/>
          </a:xfrm>
          <a:prstGeom prst="rect">
            <a:avLst/>
          </a:prstGeom>
          <a:noFill/>
          <a:ln>
            <a:noFill/>
          </a:ln>
        </p:spPr>
        <p:txBody>
          <a:bodyPr lIns="91425" tIns="91425" rIns="91425" bIns="91425" anchor="t" anchorCtr="0">
            <a:noAutofit/>
          </a:bodyPr>
          <a:lstStyle/>
          <a:p>
            <a:pPr algn="ctr">
              <a:lnSpc>
                <a:spcPct val="106000"/>
              </a:lnSpc>
            </a:pPr>
            <a:r>
              <a:rPr lang="en" sz="1500" dirty="0">
                <a:solidFill>
                  <a:srgbClr val="F24445"/>
                </a:solidFill>
                <a:ea typeface="Arial Narrow"/>
                <a:cs typeface="Arial Narrow"/>
                <a:sym typeface="Arial Narrow"/>
              </a:rPr>
              <a:t>Less than 10%</a:t>
            </a:r>
            <a:r>
              <a:rPr lang="en" sz="1500" dirty="0">
                <a:solidFill>
                  <a:srgbClr val="333333"/>
                </a:solidFill>
                <a:ea typeface="Arial Narrow"/>
                <a:cs typeface="Arial Narrow"/>
                <a:sym typeface="Arial Narrow"/>
              </a:rPr>
              <a:t> of Americans speak a foreign language</a:t>
            </a:r>
          </a:p>
        </p:txBody>
      </p:sp>
      <p:sp>
        <p:nvSpPr>
          <p:cNvPr id="135" name="Shape 135"/>
          <p:cNvSpPr txBox="1"/>
          <p:nvPr/>
        </p:nvSpPr>
        <p:spPr>
          <a:xfrm>
            <a:off x="3295651" y="3429500"/>
            <a:ext cx="2552699" cy="572699"/>
          </a:xfrm>
          <a:prstGeom prst="rect">
            <a:avLst/>
          </a:prstGeom>
          <a:noFill/>
          <a:ln>
            <a:noFill/>
          </a:ln>
        </p:spPr>
        <p:txBody>
          <a:bodyPr lIns="91425" tIns="91425" rIns="91425" bIns="91425" anchor="t" anchorCtr="0">
            <a:noAutofit/>
          </a:bodyPr>
          <a:lstStyle/>
          <a:p>
            <a:pPr algn="ctr">
              <a:lnSpc>
                <a:spcPct val="106000"/>
              </a:lnSpc>
            </a:pPr>
            <a:r>
              <a:rPr lang="en" sz="1500" dirty="0">
                <a:solidFill>
                  <a:srgbClr val="F24445"/>
                </a:solidFill>
                <a:ea typeface="Arial Narrow"/>
                <a:cs typeface="Arial Narrow"/>
                <a:sym typeface="Arial Narrow"/>
              </a:rPr>
              <a:t>Only 1/4 </a:t>
            </a:r>
            <a:r>
              <a:rPr lang="en" sz="1500" dirty="0">
                <a:solidFill>
                  <a:srgbClr val="333333"/>
                </a:solidFill>
                <a:ea typeface="Arial Narrow"/>
                <a:cs typeface="Arial Narrow"/>
                <a:sym typeface="Arial Narrow"/>
              </a:rPr>
              <a:t>of US elementary schools offer foreign language instruction</a:t>
            </a:r>
          </a:p>
          <a:p>
            <a:pPr algn="ctr">
              <a:lnSpc>
                <a:spcPct val="106000"/>
              </a:lnSpc>
            </a:pPr>
            <a:endParaRPr b="1" dirty="0">
              <a:solidFill>
                <a:srgbClr val="333333"/>
              </a:solidFill>
              <a:latin typeface="Arial Narrow"/>
              <a:ea typeface="Arial Narrow"/>
              <a:cs typeface="Arial Narrow"/>
              <a:sym typeface="Arial Narrow"/>
            </a:endParaRPr>
          </a:p>
        </p:txBody>
      </p:sp>
      <p:sp>
        <p:nvSpPr>
          <p:cNvPr id="136" name="Shape 136"/>
          <p:cNvSpPr txBox="1"/>
          <p:nvPr/>
        </p:nvSpPr>
        <p:spPr>
          <a:xfrm>
            <a:off x="6121915" y="3378248"/>
            <a:ext cx="2552699" cy="572699"/>
          </a:xfrm>
          <a:prstGeom prst="rect">
            <a:avLst/>
          </a:prstGeom>
          <a:noFill/>
          <a:ln>
            <a:noFill/>
          </a:ln>
        </p:spPr>
        <p:txBody>
          <a:bodyPr lIns="91425" tIns="91425" rIns="91425" bIns="91425" anchor="t" anchorCtr="0">
            <a:noAutofit/>
          </a:bodyPr>
          <a:lstStyle/>
          <a:p>
            <a:pPr algn="ctr">
              <a:lnSpc>
                <a:spcPct val="106000"/>
              </a:lnSpc>
            </a:pPr>
            <a:r>
              <a:rPr lang="en" sz="1500" dirty="0">
                <a:solidFill>
                  <a:srgbClr val="F24445"/>
                </a:solidFill>
                <a:ea typeface="Arial Narrow"/>
                <a:cs typeface="Arial" panose="020B0604020202020204" pitchFamily="34" charset="0"/>
                <a:sym typeface="Arial Narrow"/>
              </a:rPr>
              <a:t>Only 20%</a:t>
            </a:r>
            <a:r>
              <a:rPr lang="en" sz="1500" dirty="0">
                <a:solidFill>
                  <a:srgbClr val="666666"/>
                </a:solidFill>
                <a:ea typeface="Arial Narrow"/>
                <a:cs typeface="Arial" panose="020B0604020202020204" pitchFamily="34" charset="0"/>
                <a:sym typeface="Arial Narrow"/>
              </a:rPr>
              <a:t> </a:t>
            </a:r>
            <a:r>
              <a:rPr lang="en" sz="1500" dirty="0">
                <a:solidFill>
                  <a:srgbClr val="333333"/>
                </a:solidFill>
                <a:ea typeface="Arial Narrow"/>
                <a:cs typeface="Arial" panose="020B0604020202020204" pitchFamily="34" charset="0"/>
                <a:sym typeface="Arial Narrow"/>
              </a:rPr>
              <a:t>of K-12 students study a language and for an average of only 2 years</a:t>
            </a:r>
          </a:p>
          <a:p>
            <a:pPr algn="ctr">
              <a:lnSpc>
                <a:spcPct val="106000"/>
              </a:lnSpc>
            </a:pPr>
            <a:endParaRPr b="1" dirty="0">
              <a:solidFill>
                <a:srgbClr val="B4D35E"/>
              </a:solidFill>
              <a:latin typeface="Arial Narrow"/>
              <a:ea typeface="Arial Narrow"/>
              <a:cs typeface="Arial Narrow"/>
              <a:sym typeface="Arial Narrow"/>
            </a:endParaRPr>
          </a:p>
        </p:txBody>
      </p:sp>
      <p:sp>
        <p:nvSpPr>
          <p:cNvPr id="137" name="Shape 137"/>
          <p:cNvSpPr txBox="1"/>
          <p:nvPr/>
        </p:nvSpPr>
        <p:spPr>
          <a:xfrm>
            <a:off x="1817523" y="4959907"/>
            <a:ext cx="2552699" cy="572699"/>
          </a:xfrm>
          <a:prstGeom prst="rect">
            <a:avLst/>
          </a:prstGeom>
          <a:noFill/>
          <a:ln>
            <a:noFill/>
          </a:ln>
        </p:spPr>
        <p:txBody>
          <a:bodyPr lIns="91425" tIns="91425" rIns="91425" bIns="91425" anchor="t" anchorCtr="0">
            <a:noAutofit/>
          </a:bodyPr>
          <a:lstStyle/>
          <a:p>
            <a:pPr algn="ctr">
              <a:lnSpc>
                <a:spcPct val="106000"/>
              </a:lnSpc>
            </a:pPr>
            <a:r>
              <a:rPr lang="en" sz="1500" dirty="0">
                <a:solidFill>
                  <a:srgbClr val="333333"/>
                </a:solidFill>
                <a:ea typeface="Arial Narrow"/>
                <a:cs typeface="Arial Narrow"/>
                <a:sym typeface="Arial Narrow"/>
              </a:rPr>
              <a:t>The average student learns </a:t>
            </a:r>
          </a:p>
          <a:p>
            <a:pPr algn="ctr">
              <a:lnSpc>
                <a:spcPct val="106000"/>
              </a:lnSpc>
            </a:pPr>
            <a:r>
              <a:rPr lang="en" sz="1500" dirty="0">
                <a:solidFill>
                  <a:srgbClr val="333333"/>
                </a:solidFill>
                <a:ea typeface="Arial Narrow"/>
                <a:cs typeface="Arial Narrow"/>
                <a:sym typeface="Arial Narrow"/>
              </a:rPr>
              <a:t>a foreign language at </a:t>
            </a:r>
          </a:p>
          <a:p>
            <a:pPr algn="ctr">
              <a:lnSpc>
                <a:spcPct val="106000"/>
              </a:lnSpc>
            </a:pPr>
            <a:r>
              <a:rPr lang="en" sz="1500" dirty="0">
                <a:solidFill>
                  <a:srgbClr val="333333"/>
                </a:solidFill>
                <a:ea typeface="Arial Narrow"/>
                <a:cs typeface="Arial Narrow"/>
                <a:sym typeface="Arial Narrow"/>
              </a:rPr>
              <a:t>the </a:t>
            </a:r>
            <a:r>
              <a:rPr lang="en" sz="1500" dirty="0">
                <a:solidFill>
                  <a:srgbClr val="F24445"/>
                </a:solidFill>
                <a:ea typeface="Arial Narrow"/>
                <a:cs typeface="Arial Narrow"/>
                <a:sym typeface="Arial Narrow"/>
              </a:rPr>
              <a:t>age of 15</a:t>
            </a:r>
          </a:p>
          <a:p>
            <a:pPr algn="ctr">
              <a:lnSpc>
                <a:spcPct val="106000"/>
              </a:lnSpc>
            </a:pPr>
            <a:endParaRPr b="1" dirty="0">
              <a:solidFill>
                <a:srgbClr val="333333"/>
              </a:solidFill>
              <a:latin typeface="Arial Narrow"/>
              <a:ea typeface="Arial Narrow"/>
              <a:cs typeface="Arial Narrow"/>
              <a:sym typeface="Arial Narrow"/>
            </a:endParaRPr>
          </a:p>
        </p:txBody>
      </p:sp>
      <p:sp>
        <p:nvSpPr>
          <p:cNvPr id="138" name="Shape 138"/>
          <p:cNvSpPr txBox="1"/>
          <p:nvPr/>
        </p:nvSpPr>
        <p:spPr>
          <a:xfrm>
            <a:off x="4690126" y="4961587"/>
            <a:ext cx="3067481" cy="572699"/>
          </a:xfrm>
          <a:prstGeom prst="rect">
            <a:avLst/>
          </a:prstGeom>
          <a:noFill/>
          <a:ln>
            <a:noFill/>
          </a:ln>
        </p:spPr>
        <p:txBody>
          <a:bodyPr lIns="91425" tIns="91425" rIns="91425" bIns="91425" anchor="t" anchorCtr="0">
            <a:noAutofit/>
          </a:bodyPr>
          <a:lstStyle/>
          <a:p>
            <a:pPr algn="ctr">
              <a:lnSpc>
                <a:spcPct val="106000"/>
              </a:lnSpc>
            </a:pPr>
            <a:r>
              <a:rPr lang="en" sz="1500" dirty="0">
                <a:solidFill>
                  <a:srgbClr val="F24445"/>
                </a:solidFill>
                <a:ea typeface="Arial Narrow"/>
                <a:cs typeface="Arial Narrow"/>
                <a:sym typeface="Arial Narrow"/>
              </a:rPr>
              <a:t>Just 8%</a:t>
            </a:r>
            <a:r>
              <a:rPr lang="en" sz="1500" dirty="0">
                <a:solidFill>
                  <a:srgbClr val="666666"/>
                </a:solidFill>
                <a:ea typeface="Arial Narrow"/>
                <a:cs typeface="Arial Narrow"/>
                <a:sym typeface="Arial Narrow"/>
              </a:rPr>
              <a:t> </a:t>
            </a:r>
            <a:r>
              <a:rPr lang="en" sz="1500" dirty="0">
                <a:solidFill>
                  <a:srgbClr val="333333"/>
                </a:solidFill>
                <a:ea typeface="Arial Narrow"/>
                <a:cs typeface="Arial Narrow"/>
                <a:sym typeface="Arial Narrow"/>
              </a:rPr>
              <a:t>of college students study a foreign language and</a:t>
            </a:r>
            <a:r>
              <a:rPr lang="en" sz="1500" dirty="0">
                <a:solidFill>
                  <a:srgbClr val="666666"/>
                </a:solidFill>
                <a:ea typeface="Arial Narrow"/>
                <a:cs typeface="Arial Narrow"/>
                <a:sym typeface="Arial Narrow"/>
              </a:rPr>
              <a:t> </a:t>
            </a:r>
            <a:r>
              <a:rPr lang="en" sz="1500" dirty="0">
                <a:solidFill>
                  <a:srgbClr val="F24445"/>
                </a:solidFill>
                <a:ea typeface="Arial Narrow"/>
                <a:cs typeface="Arial Narrow"/>
                <a:sym typeface="Arial Narrow"/>
              </a:rPr>
              <a:t>only 1%</a:t>
            </a:r>
            <a:r>
              <a:rPr lang="en" sz="1500" dirty="0">
                <a:solidFill>
                  <a:srgbClr val="B4D35E"/>
                </a:solidFill>
                <a:ea typeface="Arial Narrow"/>
                <a:cs typeface="Arial Narrow"/>
                <a:sym typeface="Arial Narrow"/>
              </a:rPr>
              <a:t> </a:t>
            </a:r>
            <a:r>
              <a:rPr lang="en" sz="1500" dirty="0">
                <a:solidFill>
                  <a:srgbClr val="333333"/>
                </a:solidFill>
                <a:ea typeface="Arial Narrow"/>
                <a:cs typeface="Arial Narrow"/>
                <a:sym typeface="Arial Narrow"/>
              </a:rPr>
              <a:t>graduate with a language major</a:t>
            </a:r>
          </a:p>
        </p:txBody>
      </p:sp>
      <p:grpSp>
        <p:nvGrpSpPr>
          <p:cNvPr id="140" name="Shape 140"/>
          <p:cNvGrpSpPr/>
          <p:nvPr/>
        </p:nvGrpSpPr>
        <p:grpSpPr>
          <a:xfrm>
            <a:off x="550010" y="2873847"/>
            <a:ext cx="2368120" cy="661341"/>
            <a:chOff x="755848" y="1525312"/>
            <a:chExt cx="2343978" cy="654599"/>
          </a:xfrm>
        </p:grpSpPr>
        <p:pic>
          <p:nvPicPr>
            <p:cNvPr id="141" name="Shape 141"/>
            <p:cNvPicPr preferRelativeResize="0"/>
            <p:nvPr/>
          </p:nvPicPr>
          <p:blipFill>
            <a:blip r:embed="rId3">
              <a:alphaModFix/>
            </a:blip>
            <a:stretch>
              <a:fillRect/>
            </a:stretch>
          </p:blipFill>
          <p:spPr>
            <a:xfrm>
              <a:off x="755848" y="1528170"/>
              <a:ext cx="234397" cy="651741"/>
            </a:xfrm>
            <a:prstGeom prst="rect">
              <a:avLst/>
            </a:prstGeom>
            <a:noFill/>
            <a:ln>
              <a:noFill/>
            </a:ln>
          </p:spPr>
        </p:pic>
        <p:pic>
          <p:nvPicPr>
            <p:cNvPr id="142" name="Shape 142"/>
            <p:cNvPicPr preferRelativeResize="0"/>
            <p:nvPr/>
          </p:nvPicPr>
          <p:blipFill>
            <a:blip r:embed="rId4">
              <a:alphaModFix/>
            </a:blip>
            <a:stretch>
              <a:fillRect/>
            </a:stretch>
          </p:blipFill>
          <p:spPr>
            <a:xfrm>
              <a:off x="990246" y="1525312"/>
              <a:ext cx="234397" cy="651741"/>
            </a:xfrm>
            <a:prstGeom prst="rect">
              <a:avLst/>
            </a:prstGeom>
            <a:noFill/>
            <a:ln>
              <a:noFill/>
            </a:ln>
          </p:spPr>
        </p:pic>
        <p:pic>
          <p:nvPicPr>
            <p:cNvPr id="143" name="Shape 143"/>
            <p:cNvPicPr preferRelativeResize="0"/>
            <p:nvPr/>
          </p:nvPicPr>
          <p:blipFill>
            <a:blip r:embed="rId4">
              <a:alphaModFix/>
            </a:blip>
            <a:stretch>
              <a:fillRect/>
            </a:stretch>
          </p:blipFill>
          <p:spPr>
            <a:xfrm>
              <a:off x="1224643" y="1525312"/>
              <a:ext cx="234397" cy="651741"/>
            </a:xfrm>
            <a:prstGeom prst="rect">
              <a:avLst/>
            </a:prstGeom>
            <a:noFill/>
            <a:ln>
              <a:noFill/>
            </a:ln>
          </p:spPr>
        </p:pic>
        <p:pic>
          <p:nvPicPr>
            <p:cNvPr id="144" name="Shape 144"/>
            <p:cNvPicPr preferRelativeResize="0"/>
            <p:nvPr/>
          </p:nvPicPr>
          <p:blipFill>
            <a:blip r:embed="rId4">
              <a:alphaModFix/>
            </a:blip>
            <a:stretch>
              <a:fillRect/>
            </a:stretch>
          </p:blipFill>
          <p:spPr>
            <a:xfrm>
              <a:off x="1459041" y="1525312"/>
              <a:ext cx="234397" cy="651741"/>
            </a:xfrm>
            <a:prstGeom prst="rect">
              <a:avLst/>
            </a:prstGeom>
            <a:noFill/>
            <a:ln>
              <a:noFill/>
            </a:ln>
          </p:spPr>
        </p:pic>
        <p:pic>
          <p:nvPicPr>
            <p:cNvPr id="145" name="Shape 145"/>
            <p:cNvPicPr preferRelativeResize="0"/>
            <p:nvPr/>
          </p:nvPicPr>
          <p:blipFill>
            <a:blip r:embed="rId4">
              <a:alphaModFix/>
            </a:blip>
            <a:stretch>
              <a:fillRect/>
            </a:stretch>
          </p:blipFill>
          <p:spPr>
            <a:xfrm>
              <a:off x="1693439" y="1525312"/>
              <a:ext cx="234397" cy="651741"/>
            </a:xfrm>
            <a:prstGeom prst="rect">
              <a:avLst/>
            </a:prstGeom>
            <a:noFill/>
            <a:ln>
              <a:noFill/>
            </a:ln>
          </p:spPr>
        </p:pic>
        <p:pic>
          <p:nvPicPr>
            <p:cNvPr id="146" name="Shape 146"/>
            <p:cNvPicPr preferRelativeResize="0"/>
            <p:nvPr/>
          </p:nvPicPr>
          <p:blipFill>
            <a:blip r:embed="rId4">
              <a:alphaModFix/>
            </a:blip>
            <a:stretch>
              <a:fillRect/>
            </a:stretch>
          </p:blipFill>
          <p:spPr>
            <a:xfrm>
              <a:off x="1927837" y="1525312"/>
              <a:ext cx="234397" cy="651741"/>
            </a:xfrm>
            <a:prstGeom prst="rect">
              <a:avLst/>
            </a:prstGeom>
            <a:noFill/>
            <a:ln>
              <a:noFill/>
            </a:ln>
          </p:spPr>
        </p:pic>
        <p:pic>
          <p:nvPicPr>
            <p:cNvPr id="147" name="Shape 147"/>
            <p:cNvPicPr preferRelativeResize="0"/>
            <p:nvPr/>
          </p:nvPicPr>
          <p:blipFill>
            <a:blip r:embed="rId4">
              <a:alphaModFix/>
            </a:blip>
            <a:stretch>
              <a:fillRect/>
            </a:stretch>
          </p:blipFill>
          <p:spPr>
            <a:xfrm>
              <a:off x="2162235" y="1525312"/>
              <a:ext cx="234397" cy="651741"/>
            </a:xfrm>
            <a:prstGeom prst="rect">
              <a:avLst/>
            </a:prstGeom>
            <a:noFill/>
            <a:ln>
              <a:noFill/>
            </a:ln>
          </p:spPr>
        </p:pic>
        <p:pic>
          <p:nvPicPr>
            <p:cNvPr id="148" name="Shape 148"/>
            <p:cNvPicPr preferRelativeResize="0"/>
            <p:nvPr/>
          </p:nvPicPr>
          <p:blipFill>
            <a:blip r:embed="rId4">
              <a:alphaModFix/>
            </a:blip>
            <a:stretch>
              <a:fillRect/>
            </a:stretch>
          </p:blipFill>
          <p:spPr>
            <a:xfrm>
              <a:off x="2396633" y="1525312"/>
              <a:ext cx="234397" cy="651741"/>
            </a:xfrm>
            <a:prstGeom prst="rect">
              <a:avLst/>
            </a:prstGeom>
            <a:noFill/>
            <a:ln>
              <a:noFill/>
            </a:ln>
          </p:spPr>
        </p:pic>
        <p:pic>
          <p:nvPicPr>
            <p:cNvPr id="149" name="Shape 149"/>
            <p:cNvPicPr preferRelativeResize="0"/>
            <p:nvPr/>
          </p:nvPicPr>
          <p:blipFill>
            <a:blip r:embed="rId4">
              <a:alphaModFix/>
            </a:blip>
            <a:stretch>
              <a:fillRect/>
            </a:stretch>
          </p:blipFill>
          <p:spPr>
            <a:xfrm>
              <a:off x="2631031" y="1525312"/>
              <a:ext cx="234397" cy="651741"/>
            </a:xfrm>
            <a:prstGeom prst="rect">
              <a:avLst/>
            </a:prstGeom>
            <a:noFill/>
            <a:ln>
              <a:noFill/>
            </a:ln>
          </p:spPr>
        </p:pic>
        <p:pic>
          <p:nvPicPr>
            <p:cNvPr id="150" name="Shape 150"/>
            <p:cNvPicPr preferRelativeResize="0"/>
            <p:nvPr/>
          </p:nvPicPr>
          <p:blipFill>
            <a:blip r:embed="rId4">
              <a:alphaModFix/>
            </a:blip>
            <a:stretch>
              <a:fillRect/>
            </a:stretch>
          </p:blipFill>
          <p:spPr>
            <a:xfrm>
              <a:off x="2865428" y="1525312"/>
              <a:ext cx="234397" cy="651741"/>
            </a:xfrm>
            <a:prstGeom prst="rect">
              <a:avLst/>
            </a:prstGeom>
            <a:noFill/>
            <a:ln>
              <a:noFill/>
            </a:ln>
          </p:spPr>
        </p:pic>
      </p:grpSp>
      <p:pic>
        <p:nvPicPr>
          <p:cNvPr id="151" name="Shape 151" descr="school.png"/>
          <p:cNvPicPr preferRelativeResize="0"/>
          <p:nvPr/>
        </p:nvPicPr>
        <p:blipFill>
          <a:blip r:embed="rId5">
            <a:alphaModFix/>
          </a:blip>
          <a:stretch>
            <a:fillRect/>
          </a:stretch>
        </p:blipFill>
        <p:spPr>
          <a:xfrm>
            <a:off x="4172929" y="2643616"/>
            <a:ext cx="719501" cy="891572"/>
          </a:xfrm>
          <a:prstGeom prst="rect">
            <a:avLst/>
          </a:prstGeom>
          <a:noFill/>
          <a:ln>
            <a:noFill/>
          </a:ln>
        </p:spPr>
      </p:pic>
      <p:pic>
        <p:nvPicPr>
          <p:cNvPr id="153" name="Shape 153"/>
          <p:cNvPicPr preferRelativeResize="0"/>
          <p:nvPr/>
        </p:nvPicPr>
        <p:blipFill>
          <a:blip r:embed="rId6">
            <a:alphaModFix/>
          </a:blip>
          <a:stretch>
            <a:fillRect/>
          </a:stretch>
        </p:blipFill>
        <p:spPr>
          <a:xfrm>
            <a:off x="2681317" y="4214452"/>
            <a:ext cx="774790" cy="747134"/>
          </a:xfrm>
          <a:prstGeom prst="rect">
            <a:avLst/>
          </a:prstGeom>
          <a:noFill/>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4714" y="4298776"/>
            <a:ext cx="1067179" cy="67921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0262" y="2667147"/>
            <a:ext cx="654491" cy="762353"/>
          </a:xfrm>
          <a:prstGeom prst="rect">
            <a:avLst/>
          </a:prstGeom>
        </p:spPr>
      </p:pic>
    </p:spTree>
    <p:extLst>
      <p:ext uri="{BB962C8B-B14F-4D97-AF65-F5344CB8AC3E}">
        <p14:creationId xmlns:p14="http://schemas.microsoft.com/office/powerpoint/2010/main" val="40902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7" name="Shape 92"/>
          <p:cNvSpPr/>
          <p:nvPr/>
        </p:nvSpPr>
        <p:spPr>
          <a:xfrm>
            <a:off x="1233055" y="1299"/>
            <a:ext cx="6966238" cy="6966238"/>
          </a:xfrm>
          <a:prstGeom prst="ellipse">
            <a:avLst/>
          </a:prstGeom>
          <a:noFill/>
          <a:ln w="114300" cap="flat" cmpd="sng">
            <a:solidFill>
              <a:schemeClr val="lt1"/>
            </a:solidFill>
            <a:prstDash val="solid"/>
            <a:round/>
            <a:headEnd type="none" w="med" len="med"/>
            <a:tailEnd type="none" w="med" len="med"/>
          </a:ln>
        </p:spPr>
        <p:txBody>
          <a:bodyPr lIns="68569" tIns="68569" rIns="68569" bIns="68569" anchor="ctr" anchorCtr="0">
            <a:noAutofit/>
          </a:bodyPr>
          <a:lstStyle/>
          <a:p>
            <a:endParaRPr sz="1350" dirty="0"/>
          </a:p>
        </p:txBody>
      </p:sp>
      <p:pic>
        <p:nvPicPr>
          <p:cNvPr id="82" name="Shape 82" descr="whiteBlock.png"/>
          <p:cNvPicPr preferRelativeResize="0"/>
          <p:nvPr/>
        </p:nvPicPr>
        <p:blipFill rotWithShape="1">
          <a:blip r:embed="rId3">
            <a:alphaModFix/>
          </a:blip>
          <a:srcRect t="-189" r="14133" b="389"/>
          <a:stretch/>
        </p:blipFill>
        <p:spPr>
          <a:xfrm>
            <a:off x="-9225" y="842326"/>
            <a:ext cx="7890840" cy="5158849"/>
          </a:xfrm>
          <a:prstGeom prst="rect">
            <a:avLst/>
          </a:prstGeom>
          <a:noFill/>
          <a:ln>
            <a:noFill/>
          </a:ln>
        </p:spPr>
      </p:pic>
      <p:pic>
        <p:nvPicPr>
          <p:cNvPr id="6" name="Shape 102" descr="words-07.png"/>
          <p:cNvPicPr preferRelativeResize="0"/>
          <p:nvPr/>
        </p:nvPicPr>
        <p:blipFill>
          <a:blip r:embed="rId4">
            <a:alphaModFix/>
          </a:blip>
          <a:stretch>
            <a:fillRect/>
          </a:stretch>
        </p:blipFill>
        <p:spPr>
          <a:xfrm>
            <a:off x="-132724" y="1701622"/>
            <a:ext cx="7815691" cy="3440256"/>
          </a:xfrm>
          <a:prstGeom prst="rect">
            <a:avLst/>
          </a:prstGeom>
          <a:noFill/>
          <a:ln>
            <a:noFill/>
          </a:ln>
        </p:spPr>
      </p:pic>
      <p:grpSp>
        <p:nvGrpSpPr>
          <p:cNvPr id="5" name="Group 4">
            <a:extLst>
              <a:ext uri="{FF2B5EF4-FFF2-40B4-BE49-F238E27FC236}">
                <a16:creationId xmlns:a16="http://schemas.microsoft.com/office/drawing/2014/main" id="{FE31193C-8512-4CEC-B4D1-F1EFAFC1AABD}"/>
              </a:ext>
            </a:extLst>
          </p:cNvPr>
          <p:cNvGrpSpPr/>
          <p:nvPr/>
        </p:nvGrpSpPr>
        <p:grpSpPr>
          <a:xfrm>
            <a:off x="75056" y="5567699"/>
            <a:ext cx="2428111" cy="415206"/>
            <a:chOff x="262634" y="6094605"/>
            <a:chExt cx="3237481" cy="553608"/>
          </a:xfrm>
        </p:grpSpPr>
        <p:sp>
          <p:nvSpPr>
            <p:cNvPr id="8" name="Shape 109">
              <a:extLst>
                <a:ext uri="{FF2B5EF4-FFF2-40B4-BE49-F238E27FC236}">
                  <a16:creationId xmlns:a16="http://schemas.microsoft.com/office/drawing/2014/main" id="{1D4138E2-735F-44D1-9B42-65CCC33AC07D}"/>
                </a:ext>
              </a:extLst>
            </p:cNvPr>
            <p:cNvSpPr txBox="1"/>
            <p:nvPr/>
          </p:nvSpPr>
          <p:spPr>
            <a:xfrm>
              <a:off x="717066" y="6153466"/>
              <a:ext cx="2783049" cy="494747"/>
            </a:xfrm>
            <a:prstGeom prst="rect">
              <a:avLst/>
            </a:prstGeom>
            <a:noFill/>
            <a:ln>
              <a:noFill/>
            </a:ln>
          </p:spPr>
          <p:txBody>
            <a:bodyPr lIns="91425" tIns="91425" rIns="91425" bIns="91425" anchor="t" anchorCtr="0">
              <a:noAutofit/>
            </a:bodyPr>
            <a:lstStyle/>
            <a:p>
              <a:pPr algn="ctr">
                <a:spcAft>
                  <a:spcPts val="400"/>
                </a:spcAft>
              </a:pPr>
              <a:r>
                <a:rPr lang="en-US" sz="1350" b="1" dirty="0">
                  <a:solidFill>
                    <a:srgbClr val="5BD2D8"/>
                  </a:solidFill>
                  <a:ea typeface="Arial Narrow"/>
                  <a:cs typeface="Arial Narrow"/>
                  <a:sym typeface="Arial Narrow"/>
                </a:rPr>
                <a:t>@LeadWLanguages</a:t>
              </a:r>
              <a:endParaRPr lang="en" sz="1350" b="1" dirty="0">
                <a:solidFill>
                  <a:srgbClr val="5BD2D8"/>
                </a:solidFill>
                <a:ea typeface="Arial Narrow"/>
                <a:cs typeface="Arial Narrow"/>
                <a:sym typeface="Arial Narrow"/>
              </a:endParaRPr>
            </a:p>
            <a:p>
              <a:pPr algn="ctr">
                <a:spcAft>
                  <a:spcPts val="400"/>
                </a:spcAft>
              </a:pPr>
              <a:endParaRPr sz="1350" dirty="0">
                <a:solidFill>
                  <a:srgbClr val="333333"/>
                </a:solidFill>
                <a:latin typeface="Arial Narrow"/>
                <a:ea typeface="Arial Narrow"/>
                <a:cs typeface="Arial Narrow"/>
                <a:sym typeface="Arial Narrow"/>
              </a:endParaRPr>
            </a:p>
            <a:p>
              <a:pPr>
                <a:lnSpc>
                  <a:spcPct val="106000"/>
                </a:lnSpc>
              </a:pPr>
              <a:endParaRPr dirty="0">
                <a:solidFill>
                  <a:srgbClr val="333333"/>
                </a:solidFill>
                <a:latin typeface="Arial Narrow"/>
                <a:ea typeface="Arial Narrow"/>
                <a:cs typeface="Arial Narrow"/>
                <a:sym typeface="Arial Narrow"/>
              </a:endParaRPr>
            </a:p>
          </p:txBody>
        </p:sp>
        <p:pic>
          <p:nvPicPr>
            <p:cNvPr id="9" name="Shape 76" descr="LWL_logo.png">
              <a:extLst>
                <a:ext uri="{FF2B5EF4-FFF2-40B4-BE49-F238E27FC236}">
                  <a16:creationId xmlns:a16="http://schemas.microsoft.com/office/drawing/2014/main" id="{1C5FB067-82F0-48A3-965B-C4A115FBEC10}"/>
                </a:ext>
              </a:extLst>
            </p:cNvPr>
            <p:cNvPicPr preferRelativeResize="0"/>
            <p:nvPr/>
          </p:nvPicPr>
          <p:blipFill>
            <a:blip r:embed="rId5">
              <a:alphaModFix/>
            </a:blip>
            <a:stretch>
              <a:fillRect/>
            </a:stretch>
          </p:blipFill>
          <p:spPr>
            <a:xfrm>
              <a:off x="262634" y="6094605"/>
              <a:ext cx="856498" cy="553608"/>
            </a:xfrm>
            <a:prstGeom prst="rect">
              <a:avLst/>
            </a:prstGeom>
            <a:noFill/>
            <a:ln>
              <a:noFill/>
            </a:ln>
          </p:spPr>
        </p:pic>
      </p:grpSp>
    </p:spTree>
    <p:extLst>
      <p:ext uri="{BB962C8B-B14F-4D97-AF65-F5344CB8AC3E}">
        <p14:creationId xmlns:p14="http://schemas.microsoft.com/office/powerpoint/2010/main" val="400688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BEFF-0AA5-4922-BB97-9B5E28C7A24C}"/>
              </a:ext>
            </a:extLst>
          </p:cNvPr>
          <p:cNvSpPr>
            <a:spLocks noGrp="1"/>
          </p:cNvSpPr>
          <p:nvPr>
            <p:ph type="title"/>
          </p:nvPr>
        </p:nvSpPr>
        <p:spPr/>
        <p:txBody>
          <a:bodyPr/>
          <a:lstStyle/>
          <a:p>
            <a:r>
              <a:rPr lang="en-US" dirty="0"/>
              <a:t>ACTFL Research Priorities: Purpose</a:t>
            </a:r>
          </a:p>
        </p:txBody>
      </p:sp>
      <p:sp>
        <p:nvSpPr>
          <p:cNvPr id="3" name="Content Placeholder 2">
            <a:extLst>
              <a:ext uri="{FF2B5EF4-FFF2-40B4-BE49-F238E27FC236}">
                <a16:creationId xmlns:a16="http://schemas.microsoft.com/office/drawing/2014/main" id="{F4D2BA66-6E51-4213-B48E-7AD20C74CC7A}"/>
              </a:ext>
            </a:extLst>
          </p:cNvPr>
          <p:cNvSpPr>
            <a:spLocks noGrp="1"/>
          </p:cNvSpPr>
          <p:nvPr>
            <p:ph idx="1"/>
          </p:nvPr>
        </p:nvSpPr>
        <p:spPr/>
        <p:txBody>
          <a:bodyPr>
            <a:normAutofit/>
          </a:bodyPr>
          <a:lstStyle/>
          <a:p>
            <a:r>
              <a:rPr lang="en-US" sz="2700" dirty="0"/>
              <a:t>Support </a:t>
            </a:r>
            <a:r>
              <a:rPr lang="en-US" sz="2700" b="1" dirty="0"/>
              <a:t>empirical</a:t>
            </a:r>
            <a:r>
              <a:rPr lang="en-US" sz="2700" dirty="0"/>
              <a:t> research on six priority areas that are currently critical to improving foreign language education</a:t>
            </a:r>
          </a:p>
          <a:p>
            <a:r>
              <a:rPr lang="en-US" sz="2700" dirty="0"/>
              <a:t>Funded by ACTFL</a:t>
            </a:r>
          </a:p>
          <a:p>
            <a:r>
              <a:rPr lang="en-US" sz="2700" dirty="0"/>
              <a:t>Up to 10 awards, $20,000 total</a:t>
            </a:r>
          </a:p>
        </p:txBody>
      </p:sp>
    </p:spTree>
    <p:extLst>
      <p:ext uri="{BB962C8B-B14F-4D97-AF65-F5344CB8AC3E}">
        <p14:creationId xmlns:p14="http://schemas.microsoft.com/office/powerpoint/2010/main" val="38537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019F-AA68-493E-BC48-FDE97AD84CE6}"/>
              </a:ext>
            </a:extLst>
          </p:cNvPr>
          <p:cNvSpPr>
            <a:spLocks noGrp="1"/>
          </p:cNvSpPr>
          <p:nvPr>
            <p:ph type="title"/>
          </p:nvPr>
        </p:nvSpPr>
        <p:spPr/>
        <p:txBody>
          <a:bodyPr/>
          <a:lstStyle/>
          <a:p>
            <a:r>
              <a:rPr lang="en-US" dirty="0"/>
              <a:t>Priority Areas: 2016-17</a:t>
            </a:r>
          </a:p>
        </p:txBody>
      </p:sp>
      <p:sp>
        <p:nvSpPr>
          <p:cNvPr id="3" name="Content Placeholder 2">
            <a:extLst>
              <a:ext uri="{FF2B5EF4-FFF2-40B4-BE49-F238E27FC236}">
                <a16:creationId xmlns:a16="http://schemas.microsoft.com/office/drawing/2014/main" id="{6E29F077-F503-487A-AF9F-0C46AFA943F3}"/>
              </a:ext>
            </a:extLst>
          </p:cNvPr>
          <p:cNvSpPr>
            <a:spLocks noGrp="1"/>
          </p:cNvSpPr>
          <p:nvPr>
            <p:ph idx="1"/>
          </p:nvPr>
        </p:nvSpPr>
        <p:spPr/>
        <p:txBody>
          <a:bodyPr>
            <a:normAutofit/>
          </a:bodyPr>
          <a:lstStyle/>
          <a:p>
            <a:pPr lvl="0"/>
            <a:r>
              <a:rPr lang="en-US" sz="2700" dirty="0"/>
              <a:t>Integration of Language, Culture, and Content</a:t>
            </a:r>
          </a:p>
          <a:p>
            <a:pPr lvl="0"/>
            <a:r>
              <a:rPr lang="en-US" sz="2700" dirty="0"/>
              <a:t>Foreign Language Teacher Development</a:t>
            </a:r>
          </a:p>
          <a:p>
            <a:pPr lvl="0"/>
            <a:r>
              <a:rPr lang="en-US" sz="2700" dirty="0"/>
              <a:t>Classroom Discourse</a:t>
            </a:r>
          </a:p>
          <a:p>
            <a:pPr lvl="0"/>
            <a:r>
              <a:rPr lang="en-US" sz="2700" dirty="0"/>
              <a:t>High-Performing Language Programs</a:t>
            </a:r>
          </a:p>
          <a:p>
            <a:pPr lvl="0"/>
            <a:r>
              <a:rPr lang="en-US" sz="2700" dirty="0"/>
              <a:t>Language Use in the Community</a:t>
            </a:r>
          </a:p>
          <a:p>
            <a:pPr lvl="0"/>
            <a:r>
              <a:rPr lang="en-US" sz="2700" dirty="0"/>
              <a:t>Research on Practice in K-16 Settings</a:t>
            </a:r>
          </a:p>
          <a:p>
            <a:endParaRPr lang="en-US" dirty="0"/>
          </a:p>
        </p:txBody>
      </p:sp>
    </p:spTree>
    <p:extLst>
      <p:ext uri="{BB962C8B-B14F-4D97-AF65-F5344CB8AC3E}">
        <p14:creationId xmlns:p14="http://schemas.microsoft.com/office/powerpoint/2010/main" val="130798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BC5-2AE0-4685-9969-B464609619A0}"/>
              </a:ext>
            </a:extLst>
          </p:cNvPr>
          <p:cNvSpPr>
            <a:spLocks noGrp="1"/>
          </p:cNvSpPr>
          <p:nvPr>
            <p:ph type="title"/>
          </p:nvPr>
        </p:nvSpPr>
        <p:spPr>
          <a:xfrm>
            <a:off x="628650" y="681037"/>
            <a:ext cx="7886700" cy="1398486"/>
          </a:xfrm>
        </p:spPr>
        <p:txBody>
          <a:bodyPr>
            <a:normAutofit/>
          </a:bodyPr>
          <a:lstStyle/>
          <a:p>
            <a:r>
              <a:rPr lang="en-US" sz="2800" cap="all" dirty="0"/>
              <a:t>THE ROLE OF LANGUAGE LEARNING IN VALUING DIVERSITY AND PROMOTING UNITY</a:t>
            </a:r>
            <a:br>
              <a:rPr lang="en-US" sz="2800" cap="all" dirty="0"/>
            </a:br>
            <a:r>
              <a:rPr lang="en-US" sz="2800" cap="all" dirty="0"/>
              <a:t>November 22, 2016</a:t>
            </a:r>
          </a:p>
        </p:txBody>
      </p:sp>
      <p:sp>
        <p:nvSpPr>
          <p:cNvPr id="3" name="Content Placeholder 2">
            <a:extLst>
              <a:ext uri="{FF2B5EF4-FFF2-40B4-BE49-F238E27FC236}">
                <a16:creationId xmlns:a16="http://schemas.microsoft.com/office/drawing/2014/main" id="{BEC00152-A83B-4539-9F2A-FFE9DE0BD022}"/>
              </a:ext>
            </a:extLst>
          </p:cNvPr>
          <p:cNvSpPr>
            <a:spLocks noGrp="1"/>
          </p:cNvSpPr>
          <p:nvPr>
            <p:ph idx="1"/>
          </p:nvPr>
        </p:nvSpPr>
        <p:spPr>
          <a:xfrm>
            <a:off x="628650" y="2079523"/>
            <a:ext cx="7886700" cy="4097440"/>
          </a:xfrm>
        </p:spPr>
        <p:txBody>
          <a:bodyPr>
            <a:normAutofit lnSpcReduction="10000"/>
          </a:bodyPr>
          <a:lstStyle/>
          <a:p>
            <a:r>
              <a:rPr lang="en-US" dirty="0"/>
              <a:t>Recognizing the current contentious climate in the U.S., the American Council on the Teaching of Foreign Languages (ACTFL) believes it is uniquely positioned to help bridge the ideological gaps that divide our nation. We stand with our more than 13,000 members in asserting strongly that diversity and intercultural competence are qualities that must be embraced in the U.S. and throughout the world…… We will continue to support educators and ensure that language learners become linguistically and culturally competent to succeed in the global economy and develop the ability to interact respectfully with others both here in the U.S. and around the world.</a:t>
            </a:r>
          </a:p>
          <a:p>
            <a:r>
              <a:rPr lang="en-US" dirty="0"/>
              <a:t>We remain hopeful for a future where cultural and linguistic diversity is viewed as an invaluable asset that enriches the lives of all.</a:t>
            </a:r>
          </a:p>
          <a:p>
            <a:endParaRPr lang="en-US" dirty="0"/>
          </a:p>
        </p:txBody>
      </p:sp>
    </p:spTree>
    <p:extLst>
      <p:ext uri="{BB962C8B-B14F-4D97-AF65-F5344CB8AC3E}">
        <p14:creationId xmlns:p14="http://schemas.microsoft.com/office/powerpoint/2010/main" val="23328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EF49E1-9D95-41F2-86BE-8E1C6BEDC23B}" vid="{C50A14FE-8A66-41CF-96D8-75230ADAB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NEWACTFLppttemplate4-3regular</Template>
  <TotalTime>431</TotalTime>
  <Words>823</Words>
  <Application>Microsoft Office PowerPoint</Application>
  <PresentationFormat>On-screen Show (4:3)</PresentationFormat>
  <Paragraphs>69</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Lato</vt:lpstr>
      <vt:lpstr>Lato Light</vt:lpstr>
      <vt:lpstr>Office Theme</vt:lpstr>
      <vt:lpstr>Trends in Language Education, 2017</vt:lpstr>
      <vt:lpstr>Overview of 2017</vt:lpstr>
      <vt:lpstr>A National Campaign</vt:lpstr>
      <vt:lpstr>The Need Is Real</vt:lpstr>
      <vt:lpstr>And Yet…</vt:lpstr>
      <vt:lpstr>PowerPoint Presentation</vt:lpstr>
      <vt:lpstr>ACTFL Research Priorities: Purpose</vt:lpstr>
      <vt:lpstr>Priority Areas: 2016-17</vt:lpstr>
      <vt:lpstr>THE ROLE OF LANGUAGE LEARNING IN VALUING DIVERSITY AND PROMOTING UNITY November 22, 2016</vt:lpstr>
      <vt:lpstr> COMMITMENT TO LINGUISTIC, CULTURAL, AND RELIGIOUS DIVERSITY February 6, 2017 </vt:lpstr>
      <vt:lpstr>  STATEMENT ON RECENT EVENTS IN VIRGINIA August 2017 </vt:lpstr>
      <vt:lpstr>Other Areas of Focus </vt:lpstr>
      <vt:lpstr>Foreign Language Annals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Language Education, 2017</dc:title>
  <dc:creator>Margaret Malone</dc:creator>
  <cp:lastModifiedBy>Margaret Malone</cp:lastModifiedBy>
  <cp:revision>6</cp:revision>
  <dcterms:created xsi:type="dcterms:W3CDTF">2017-12-07T15:44:00Z</dcterms:created>
  <dcterms:modified xsi:type="dcterms:W3CDTF">2017-12-07T22:55:32Z</dcterms:modified>
</cp:coreProperties>
</file>