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  <p:sldMasterId id="2147483685" r:id="rId4"/>
  </p:sldMasterIdLst>
  <p:notesMasterIdLst>
    <p:notesMasterId r:id="rId15"/>
  </p:notesMasterIdLst>
  <p:handoutMasterIdLst>
    <p:handoutMasterId r:id="rId16"/>
  </p:handoutMasterIdLst>
  <p:sldIdLst>
    <p:sldId id="256" r:id="rId5"/>
    <p:sldId id="302" r:id="rId6"/>
    <p:sldId id="260" r:id="rId7"/>
    <p:sldId id="262" r:id="rId8"/>
    <p:sldId id="263" r:id="rId9"/>
    <p:sldId id="303" r:id="rId10"/>
    <p:sldId id="304" r:id="rId11"/>
    <p:sldId id="281" r:id="rId12"/>
    <p:sldId id="272" r:id="rId13"/>
    <p:sldId id="2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F497D"/>
    <a:srgbClr val="558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7"/>
    <p:restoredTop sz="94643"/>
  </p:normalViewPr>
  <p:slideViewPr>
    <p:cSldViewPr snapToGrid="0">
      <p:cViewPr varScale="1">
        <p:scale>
          <a:sx n="77" d="100"/>
          <a:sy n="77" d="100"/>
        </p:scale>
        <p:origin x="192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84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C4D44D-75F4-44B2-A1F6-CDD986CB62D5}" type="doc">
      <dgm:prSet loTypeId="urn:microsoft.com/office/officeart/2005/8/layout/list1" loCatId="list" qsTypeId="urn:microsoft.com/office/officeart/2005/8/quickstyle/simple2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EBC9F2FB-C488-4B75-B626-B9AE4BA1A1C8}">
      <dgm:prSet phldrT="[Text]" custT="1"/>
      <dgm:spPr/>
      <dgm:t>
        <a:bodyPr/>
        <a:lstStyle/>
        <a:p>
          <a:r>
            <a:rPr lang="en-US" sz="2000" dirty="0" smtClean="0">
              <a:latin typeface="Arial Rounded MT Bold" panose="020F0704030504030204" pitchFamily="34" charset="0"/>
            </a:rPr>
            <a:t>Increase enrollment and language options in world language programs at all grade levels</a:t>
          </a:r>
          <a:endParaRPr lang="en-US" sz="2000" dirty="0"/>
        </a:p>
      </dgm:t>
    </dgm:pt>
    <dgm:pt modelId="{63B74B96-C6AC-4B2C-A416-0B3A8220575E}" type="parTrans" cxnId="{FB0CB166-92E2-4060-9791-E9F1ECB2F075}">
      <dgm:prSet/>
      <dgm:spPr/>
      <dgm:t>
        <a:bodyPr/>
        <a:lstStyle/>
        <a:p>
          <a:endParaRPr lang="en-US"/>
        </a:p>
      </dgm:t>
    </dgm:pt>
    <dgm:pt modelId="{B4799CDD-28FD-4763-9BF2-4DBAD8A09161}" type="sibTrans" cxnId="{FB0CB166-92E2-4060-9791-E9F1ECB2F075}">
      <dgm:prSet/>
      <dgm:spPr/>
      <dgm:t>
        <a:bodyPr/>
        <a:lstStyle/>
        <a:p>
          <a:endParaRPr lang="en-US"/>
        </a:p>
      </dgm:t>
    </dgm:pt>
    <dgm:pt modelId="{C463EFD3-40C6-499F-B69C-67C639F179B3}">
      <dgm:prSet phldrT="[Text]" custT="1"/>
      <dgm:spPr/>
      <dgm:t>
        <a:bodyPr/>
        <a:lstStyle/>
        <a:p>
          <a:r>
            <a:rPr lang="en-US" sz="2000" dirty="0" smtClean="0">
              <a:latin typeface="Arial Rounded MT Bold" panose="020F0704030504030204" pitchFamily="34" charset="0"/>
            </a:rPr>
            <a:t>Strengthen and expand language programs and their funding</a:t>
          </a:r>
          <a:endParaRPr lang="en-US" sz="2000" dirty="0"/>
        </a:p>
      </dgm:t>
    </dgm:pt>
    <dgm:pt modelId="{DCEFDE14-446C-4287-8674-0688D4E07800}" type="parTrans" cxnId="{F4D73E50-3508-40C6-96C2-98EE86083A00}">
      <dgm:prSet/>
      <dgm:spPr/>
      <dgm:t>
        <a:bodyPr/>
        <a:lstStyle/>
        <a:p>
          <a:endParaRPr lang="en-US"/>
        </a:p>
      </dgm:t>
    </dgm:pt>
    <dgm:pt modelId="{C7C50BDF-26E5-4326-8D7B-EC88627FA57B}" type="sibTrans" cxnId="{F4D73E50-3508-40C6-96C2-98EE86083A00}">
      <dgm:prSet/>
      <dgm:spPr/>
      <dgm:t>
        <a:bodyPr/>
        <a:lstStyle/>
        <a:p>
          <a:endParaRPr lang="en-US"/>
        </a:p>
      </dgm:t>
    </dgm:pt>
    <dgm:pt modelId="{0791CEEF-DD20-4EDA-8E87-E12879EDEB7D}">
      <dgm:prSet phldrT="[Text]" custT="1"/>
      <dgm:spPr/>
      <dgm:t>
        <a:bodyPr/>
        <a:lstStyle/>
        <a:p>
          <a:r>
            <a:rPr lang="en-US" sz="2000" dirty="0" smtClean="0">
              <a:latin typeface="Arial Rounded MT Bold" panose="020F0704030504030204" pitchFamily="34" charset="0"/>
            </a:rPr>
            <a:t>Engage leaders from business, education, government and other stakeholders</a:t>
          </a:r>
        </a:p>
      </dgm:t>
    </dgm:pt>
    <dgm:pt modelId="{14D35A2E-D205-4972-B3C3-A4FE3759FC10}" type="parTrans" cxnId="{84743B68-441E-46DA-8C71-47CB04631579}">
      <dgm:prSet/>
      <dgm:spPr/>
      <dgm:t>
        <a:bodyPr/>
        <a:lstStyle/>
        <a:p>
          <a:endParaRPr lang="en-US"/>
        </a:p>
      </dgm:t>
    </dgm:pt>
    <dgm:pt modelId="{2C083BD5-3940-4300-85CA-872793F9A6D2}" type="sibTrans" cxnId="{84743B68-441E-46DA-8C71-47CB04631579}">
      <dgm:prSet/>
      <dgm:spPr/>
      <dgm:t>
        <a:bodyPr/>
        <a:lstStyle/>
        <a:p>
          <a:endParaRPr lang="en-US"/>
        </a:p>
      </dgm:t>
    </dgm:pt>
    <dgm:pt modelId="{4E376EB4-D224-471A-ABBC-11DF2D4AA21C}">
      <dgm:prSet phldrT="[Text]" custT="1"/>
      <dgm:spPr/>
      <dgm:t>
        <a:bodyPr/>
        <a:lstStyle/>
        <a:p>
          <a:r>
            <a:rPr lang="en-US" sz="2000" dirty="0" smtClean="0">
              <a:latin typeface="Arial Rounded MT Bold" panose="020F0704030504030204" pitchFamily="34" charset="0"/>
            </a:rPr>
            <a:t>Build awareness among heritage populations</a:t>
          </a:r>
        </a:p>
      </dgm:t>
    </dgm:pt>
    <dgm:pt modelId="{0ED5505C-199B-463D-BCDD-7F7107CBED2D}" type="parTrans" cxnId="{3EC880E3-1217-40F6-9F34-833E52D85D79}">
      <dgm:prSet/>
      <dgm:spPr/>
      <dgm:t>
        <a:bodyPr/>
        <a:lstStyle/>
        <a:p>
          <a:endParaRPr lang="en-US"/>
        </a:p>
      </dgm:t>
    </dgm:pt>
    <dgm:pt modelId="{8E58B23B-899F-41CD-84E2-1AF85BDB0D7D}" type="sibTrans" cxnId="{3EC880E3-1217-40F6-9F34-833E52D85D79}">
      <dgm:prSet/>
      <dgm:spPr/>
      <dgm:t>
        <a:bodyPr/>
        <a:lstStyle/>
        <a:p>
          <a:endParaRPr lang="en-US"/>
        </a:p>
      </dgm:t>
    </dgm:pt>
    <dgm:pt modelId="{C0586D5F-571A-4FCC-9E0B-E906EA1344E5}" type="pres">
      <dgm:prSet presAssocID="{3AC4D44D-75F4-44B2-A1F6-CDD986CB62D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BB982F-105F-4E74-B54F-D3C03BF6548B}" type="pres">
      <dgm:prSet presAssocID="{EBC9F2FB-C488-4B75-B626-B9AE4BA1A1C8}" presName="parentLin" presStyleCnt="0"/>
      <dgm:spPr/>
    </dgm:pt>
    <dgm:pt modelId="{81D02D9C-E72C-4D22-99E8-38BB8BC9644F}" type="pres">
      <dgm:prSet presAssocID="{EBC9F2FB-C488-4B75-B626-B9AE4BA1A1C8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F7AA006E-290F-4687-8BE2-8603CAE9BC15}" type="pres">
      <dgm:prSet presAssocID="{EBC9F2FB-C488-4B75-B626-B9AE4BA1A1C8}" presName="parentText" presStyleLbl="node1" presStyleIdx="0" presStyleCnt="4" custScaleX="124396" custScaleY="15409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218F19-8E79-4A05-9179-4782EF6835E4}" type="pres">
      <dgm:prSet presAssocID="{EBC9F2FB-C488-4B75-B626-B9AE4BA1A1C8}" presName="negativeSpace" presStyleCnt="0"/>
      <dgm:spPr/>
    </dgm:pt>
    <dgm:pt modelId="{B2814E8B-7046-46CE-9780-5AC3140792B1}" type="pres">
      <dgm:prSet presAssocID="{EBC9F2FB-C488-4B75-B626-B9AE4BA1A1C8}" presName="childText" presStyleLbl="conFgAcc1" presStyleIdx="0" presStyleCnt="4">
        <dgm:presLayoutVars>
          <dgm:bulletEnabled val="1"/>
        </dgm:presLayoutVars>
      </dgm:prSet>
      <dgm:spPr/>
    </dgm:pt>
    <dgm:pt modelId="{48D58A17-FBA7-4B1B-BAAA-0C0BB2CF59A2}" type="pres">
      <dgm:prSet presAssocID="{B4799CDD-28FD-4763-9BF2-4DBAD8A09161}" presName="spaceBetweenRectangles" presStyleCnt="0"/>
      <dgm:spPr/>
    </dgm:pt>
    <dgm:pt modelId="{C1453023-55E9-4F33-AEF1-AD76F96CB89B}" type="pres">
      <dgm:prSet presAssocID="{C463EFD3-40C6-499F-B69C-67C639F179B3}" presName="parentLin" presStyleCnt="0"/>
      <dgm:spPr/>
    </dgm:pt>
    <dgm:pt modelId="{7D3FF888-7878-4BB4-97B0-B3A0876DBD14}" type="pres">
      <dgm:prSet presAssocID="{C463EFD3-40C6-499F-B69C-67C639F179B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40988105-B5A8-4965-BDE9-15FE4E0AA55C}" type="pres">
      <dgm:prSet presAssocID="{C463EFD3-40C6-499F-B69C-67C639F179B3}" presName="parentText" presStyleLbl="node1" presStyleIdx="1" presStyleCnt="4" custScaleX="114044" custScaleY="1511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0A1ABD-49FB-427D-AB2A-EC447201CAB7}" type="pres">
      <dgm:prSet presAssocID="{C463EFD3-40C6-499F-B69C-67C639F179B3}" presName="negativeSpace" presStyleCnt="0"/>
      <dgm:spPr/>
    </dgm:pt>
    <dgm:pt modelId="{FCCB4C83-DDFE-41C1-B5CC-B357AF6FDEF0}" type="pres">
      <dgm:prSet presAssocID="{C463EFD3-40C6-499F-B69C-67C639F179B3}" presName="childText" presStyleLbl="conFgAcc1" presStyleIdx="1" presStyleCnt="4">
        <dgm:presLayoutVars>
          <dgm:bulletEnabled val="1"/>
        </dgm:presLayoutVars>
      </dgm:prSet>
      <dgm:spPr/>
    </dgm:pt>
    <dgm:pt modelId="{1AF6E046-227E-401D-A342-FCA23C2769B9}" type="pres">
      <dgm:prSet presAssocID="{C7C50BDF-26E5-4326-8D7B-EC88627FA57B}" presName="spaceBetweenRectangles" presStyleCnt="0"/>
      <dgm:spPr/>
    </dgm:pt>
    <dgm:pt modelId="{699C3804-63A3-4BBD-BE7A-4CA820A6FE9E}" type="pres">
      <dgm:prSet presAssocID="{0791CEEF-DD20-4EDA-8E87-E12879EDEB7D}" presName="parentLin" presStyleCnt="0"/>
      <dgm:spPr/>
    </dgm:pt>
    <dgm:pt modelId="{D623D153-6956-436E-8BCD-5B9DEFB03107}" type="pres">
      <dgm:prSet presAssocID="{0791CEEF-DD20-4EDA-8E87-E12879EDEB7D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9AD0F572-477B-45A7-A372-F8E39D4A8B8E}" type="pres">
      <dgm:prSet presAssocID="{0791CEEF-DD20-4EDA-8E87-E12879EDEB7D}" presName="parentText" presStyleLbl="node1" presStyleIdx="2" presStyleCnt="4" custScaleX="110811" custScaleY="15743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2C7886-27E3-4967-A33B-92964443C58F}" type="pres">
      <dgm:prSet presAssocID="{0791CEEF-DD20-4EDA-8E87-E12879EDEB7D}" presName="negativeSpace" presStyleCnt="0"/>
      <dgm:spPr/>
    </dgm:pt>
    <dgm:pt modelId="{B0FCB909-BC2F-4884-AF71-70B5C8E0D397}" type="pres">
      <dgm:prSet presAssocID="{0791CEEF-DD20-4EDA-8E87-E12879EDEB7D}" presName="childText" presStyleLbl="conFgAcc1" presStyleIdx="2" presStyleCnt="4">
        <dgm:presLayoutVars>
          <dgm:bulletEnabled val="1"/>
        </dgm:presLayoutVars>
      </dgm:prSet>
      <dgm:spPr/>
    </dgm:pt>
    <dgm:pt modelId="{6A8BA3EF-6C31-4011-BC63-C596333672A1}" type="pres">
      <dgm:prSet presAssocID="{2C083BD5-3940-4300-85CA-872793F9A6D2}" presName="spaceBetweenRectangles" presStyleCnt="0"/>
      <dgm:spPr/>
    </dgm:pt>
    <dgm:pt modelId="{926D452B-0195-46BA-AFED-62F83609F586}" type="pres">
      <dgm:prSet presAssocID="{4E376EB4-D224-471A-ABBC-11DF2D4AA21C}" presName="parentLin" presStyleCnt="0"/>
      <dgm:spPr/>
    </dgm:pt>
    <dgm:pt modelId="{7D353A75-D3FB-4D2F-ACB8-56A7F3A86907}" type="pres">
      <dgm:prSet presAssocID="{4E376EB4-D224-471A-ABBC-11DF2D4AA21C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21FD72F9-56C8-4D2F-8D07-FE58868A65C3}" type="pres">
      <dgm:prSet presAssocID="{4E376EB4-D224-471A-ABBC-11DF2D4AA21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AB095-7E24-412C-AC87-2B4C995AB750}" type="pres">
      <dgm:prSet presAssocID="{4E376EB4-D224-471A-ABBC-11DF2D4AA21C}" presName="negativeSpace" presStyleCnt="0"/>
      <dgm:spPr/>
    </dgm:pt>
    <dgm:pt modelId="{C1A5CF5A-0CF9-4575-B012-027062866EF0}" type="pres">
      <dgm:prSet presAssocID="{4E376EB4-D224-471A-ABBC-11DF2D4AA21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4505D54-BE90-4D8F-83B5-17819F67B37C}" type="presOf" srcId="{C463EFD3-40C6-499F-B69C-67C639F179B3}" destId="{40988105-B5A8-4965-BDE9-15FE4E0AA55C}" srcOrd="1" destOrd="0" presId="urn:microsoft.com/office/officeart/2005/8/layout/list1"/>
    <dgm:cxn modelId="{3EC880E3-1217-40F6-9F34-833E52D85D79}" srcId="{3AC4D44D-75F4-44B2-A1F6-CDD986CB62D5}" destId="{4E376EB4-D224-471A-ABBC-11DF2D4AA21C}" srcOrd="3" destOrd="0" parTransId="{0ED5505C-199B-463D-BCDD-7F7107CBED2D}" sibTransId="{8E58B23B-899F-41CD-84E2-1AF85BDB0D7D}"/>
    <dgm:cxn modelId="{FC8FEDDD-09F3-49D7-B162-C53F970F3687}" type="presOf" srcId="{0791CEEF-DD20-4EDA-8E87-E12879EDEB7D}" destId="{9AD0F572-477B-45A7-A372-F8E39D4A8B8E}" srcOrd="1" destOrd="0" presId="urn:microsoft.com/office/officeart/2005/8/layout/list1"/>
    <dgm:cxn modelId="{FB0CB166-92E2-4060-9791-E9F1ECB2F075}" srcId="{3AC4D44D-75F4-44B2-A1F6-CDD986CB62D5}" destId="{EBC9F2FB-C488-4B75-B626-B9AE4BA1A1C8}" srcOrd="0" destOrd="0" parTransId="{63B74B96-C6AC-4B2C-A416-0B3A8220575E}" sibTransId="{B4799CDD-28FD-4763-9BF2-4DBAD8A09161}"/>
    <dgm:cxn modelId="{365EDC04-2370-4F12-B194-261406B17741}" type="presOf" srcId="{EBC9F2FB-C488-4B75-B626-B9AE4BA1A1C8}" destId="{81D02D9C-E72C-4D22-99E8-38BB8BC9644F}" srcOrd="0" destOrd="0" presId="urn:microsoft.com/office/officeart/2005/8/layout/list1"/>
    <dgm:cxn modelId="{F7755BFD-6D4C-4B9C-A106-DD1982DC7CB1}" type="presOf" srcId="{0791CEEF-DD20-4EDA-8E87-E12879EDEB7D}" destId="{D623D153-6956-436E-8BCD-5B9DEFB03107}" srcOrd="0" destOrd="0" presId="urn:microsoft.com/office/officeart/2005/8/layout/list1"/>
    <dgm:cxn modelId="{F4D73E50-3508-40C6-96C2-98EE86083A00}" srcId="{3AC4D44D-75F4-44B2-A1F6-CDD986CB62D5}" destId="{C463EFD3-40C6-499F-B69C-67C639F179B3}" srcOrd="1" destOrd="0" parTransId="{DCEFDE14-446C-4287-8674-0688D4E07800}" sibTransId="{C7C50BDF-26E5-4326-8D7B-EC88627FA57B}"/>
    <dgm:cxn modelId="{210191BE-122F-49BF-A83D-E98E31B1A758}" type="presOf" srcId="{C463EFD3-40C6-499F-B69C-67C639F179B3}" destId="{7D3FF888-7878-4BB4-97B0-B3A0876DBD14}" srcOrd="0" destOrd="0" presId="urn:microsoft.com/office/officeart/2005/8/layout/list1"/>
    <dgm:cxn modelId="{00DF7AC5-C10D-448C-BA33-84445D8036DB}" type="presOf" srcId="{4E376EB4-D224-471A-ABBC-11DF2D4AA21C}" destId="{21FD72F9-56C8-4D2F-8D07-FE58868A65C3}" srcOrd="1" destOrd="0" presId="urn:microsoft.com/office/officeart/2005/8/layout/list1"/>
    <dgm:cxn modelId="{BA278C5C-EE60-4A6D-BDBF-7034791FBABA}" type="presOf" srcId="{3AC4D44D-75F4-44B2-A1F6-CDD986CB62D5}" destId="{C0586D5F-571A-4FCC-9E0B-E906EA1344E5}" srcOrd="0" destOrd="0" presId="urn:microsoft.com/office/officeart/2005/8/layout/list1"/>
    <dgm:cxn modelId="{628F5772-85FC-478D-8CBB-B3333C3572D1}" type="presOf" srcId="{EBC9F2FB-C488-4B75-B626-B9AE4BA1A1C8}" destId="{F7AA006E-290F-4687-8BE2-8603CAE9BC15}" srcOrd="1" destOrd="0" presId="urn:microsoft.com/office/officeart/2005/8/layout/list1"/>
    <dgm:cxn modelId="{C6CC76DE-CB83-4972-A496-0DA1FD87BD2D}" type="presOf" srcId="{4E376EB4-D224-471A-ABBC-11DF2D4AA21C}" destId="{7D353A75-D3FB-4D2F-ACB8-56A7F3A86907}" srcOrd="0" destOrd="0" presId="urn:microsoft.com/office/officeart/2005/8/layout/list1"/>
    <dgm:cxn modelId="{84743B68-441E-46DA-8C71-47CB04631579}" srcId="{3AC4D44D-75F4-44B2-A1F6-CDD986CB62D5}" destId="{0791CEEF-DD20-4EDA-8E87-E12879EDEB7D}" srcOrd="2" destOrd="0" parTransId="{14D35A2E-D205-4972-B3C3-A4FE3759FC10}" sibTransId="{2C083BD5-3940-4300-85CA-872793F9A6D2}"/>
    <dgm:cxn modelId="{9ED1C5CF-B85D-4F67-975E-CA984F73B5C4}" type="presParOf" srcId="{C0586D5F-571A-4FCC-9E0B-E906EA1344E5}" destId="{47BB982F-105F-4E74-B54F-D3C03BF6548B}" srcOrd="0" destOrd="0" presId="urn:microsoft.com/office/officeart/2005/8/layout/list1"/>
    <dgm:cxn modelId="{A3C09BF7-3447-42B7-A90C-AD9843423FA3}" type="presParOf" srcId="{47BB982F-105F-4E74-B54F-D3C03BF6548B}" destId="{81D02D9C-E72C-4D22-99E8-38BB8BC9644F}" srcOrd="0" destOrd="0" presId="urn:microsoft.com/office/officeart/2005/8/layout/list1"/>
    <dgm:cxn modelId="{A7406A5F-FCBC-4879-B7B4-921757A9F3C7}" type="presParOf" srcId="{47BB982F-105F-4E74-B54F-D3C03BF6548B}" destId="{F7AA006E-290F-4687-8BE2-8603CAE9BC15}" srcOrd="1" destOrd="0" presId="urn:microsoft.com/office/officeart/2005/8/layout/list1"/>
    <dgm:cxn modelId="{021D172C-A06E-4936-85DA-E6C78812D0E9}" type="presParOf" srcId="{C0586D5F-571A-4FCC-9E0B-E906EA1344E5}" destId="{7A218F19-8E79-4A05-9179-4782EF6835E4}" srcOrd="1" destOrd="0" presId="urn:microsoft.com/office/officeart/2005/8/layout/list1"/>
    <dgm:cxn modelId="{1F703852-2F1C-4768-8E8B-EFE24828FE53}" type="presParOf" srcId="{C0586D5F-571A-4FCC-9E0B-E906EA1344E5}" destId="{B2814E8B-7046-46CE-9780-5AC3140792B1}" srcOrd="2" destOrd="0" presId="urn:microsoft.com/office/officeart/2005/8/layout/list1"/>
    <dgm:cxn modelId="{1BDE5B9E-8A49-4F2B-9412-B6C3F3D83BD5}" type="presParOf" srcId="{C0586D5F-571A-4FCC-9E0B-E906EA1344E5}" destId="{48D58A17-FBA7-4B1B-BAAA-0C0BB2CF59A2}" srcOrd="3" destOrd="0" presId="urn:microsoft.com/office/officeart/2005/8/layout/list1"/>
    <dgm:cxn modelId="{0215A053-F556-4655-96F2-BE4C2C57638F}" type="presParOf" srcId="{C0586D5F-571A-4FCC-9E0B-E906EA1344E5}" destId="{C1453023-55E9-4F33-AEF1-AD76F96CB89B}" srcOrd="4" destOrd="0" presId="urn:microsoft.com/office/officeart/2005/8/layout/list1"/>
    <dgm:cxn modelId="{96460843-6B50-4EB0-833C-80E9D2F7E52F}" type="presParOf" srcId="{C1453023-55E9-4F33-AEF1-AD76F96CB89B}" destId="{7D3FF888-7878-4BB4-97B0-B3A0876DBD14}" srcOrd="0" destOrd="0" presId="urn:microsoft.com/office/officeart/2005/8/layout/list1"/>
    <dgm:cxn modelId="{589159D1-4DBC-4516-A012-5EC77D1B2DBD}" type="presParOf" srcId="{C1453023-55E9-4F33-AEF1-AD76F96CB89B}" destId="{40988105-B5A8-4965-BDE9-15FE4E0AA55C}" srcOrd="1" destOrd="0" presId="urn:microsoft.com/office/officeart/2005/8/layout/list1"/>
    <dgm:cxn modelId="{FEBE880F-4175-40F8-A6E7-3AF3D755A753}" type="presParOf" srcId="{C0586D5F-571A-4FCC-9E0B-E906EA1344E5}" destId="{1E0A1ABD-49FB-427D-AB2A-EC447201CAB7}" srcOrd="5" destOrd="0" presId="urn:microsoft.com/office/officeart/2005/8/layout/list1"/>
    <dgm:cxn modelId="{03100992-FE85-435E-852B-2A217ADF5650}" type="presParOf" srcId="{C0586D5F-571A-4FCC-9E0B-E906EA1344E5}" destId="{FCCB4C83-DDFE-41C1-B5CC-B357AF6FDEF0}" srcOrd="6" destOrd="0" presId="urn:microsoft.com/office/officeart/2005/8/layout/list1"/>
    <dgm:cxn modelId="{6CECD229-CC9A-45B4-9BF3-4D377F35B8E1}" type="presParOf" srcId="{C0586D5F-571A-4FCC-9E0B-E906EA1344E5}" destId="{1AF6E046-227E-401D-A342-FCA23C2769B9}" srcOrd="7" destOrd="0" presId="urn:microsoft.com/office/officeart/2005/8/layout/list1"/>
    <dgm:cxn modelId="{633EE13D-669E-4A49-A172-C34028C523E9}" type="presParOf" srcId="{C0586D5F-571A-4FCC-9E0B-E906EA1344E5}" destId="{699C3804-63A3-4BBD-BE7A-4CA820A6FE9E}" srcOrd="8" destOrd="0" presId="urn:microsoft.com/office/officeart/2005/8/layout/list1"/>
    <dgm:cxn modelId="{0EF36340-D09E-4C5E-8F20-F3A84FF6B5BE}" type="presParOf" srcId="{699C3804-63A3-4BBD-BE7A-4CA820A6FE9E}" destId="{D623D153-6956-436E-8BCD-5B9DEFB03107}" srcOrd="0" destOrd="0" presId="urn:microsoft.com/office/officeart/2005/8/layout/list1"/>
    <dgm:cxn modelId="{EAFB6848-D784-4BAD-AFA8-B2AA38153FE5}" type="presParOf" srcId="{699C3804-63A3-4BBD-BE7A-4CA820A6FE9E}" destId="{9AD0F572-477B-45A7-A372-F8E39D4A8B8E}" srcOrd="1" destOrd="0" presId="urn:microsoft.com/office/officeart/2005/8/layout/list1"/>
    <dgm:cxn modelId="{56927274-A640-4F5F-BBD6-D149F22EBD73}" type="presParOf" srcId="{C0586D5F-571A-4FCC-9E0B-E906EA1344E5}" destId="{332C7886-27E3-4967-A33B-92964443C58F}" srcOrd="9" destOrd="0" presId="urn:microsoft.com/office/officeart/2005/8/layout/list1"/>
    <dgm:cxn modelId="{D9620C1B-08A2-4E7E-AD11-8E4EFDA64B0D}" type="presParOf" srcId="{C0586D5F-571A-4FCC-9E0B-E906EA1344E5}" destId="{B0FCB909-BC2F-4884-AF71-70B5C8E0D397}" srcOrd="10" destOrd="0" presId="urn:microsoft.com/office/officeart/2005/8/layout/list1"/>
    <dgm:cxn modelId="{3286CA1E-A8C1-44FF-9540-FB09C7649F47}" type="presParOf" srcId="{C0586D5F-571A-4FCC-9E0B-E906EA1344E5}" destId="{6A8BA3EF-6C31-4011-BC63-C596333672A1}" srcOrd="11" destOrd="0" presId="urn:microsoft.com/office/officeart/2005/8/layout/list1"/>
    <dgm:cxn modelId="{37C9E02F-CADF-49EE-8D87-BEE3783CD073}" type="presParOf" srcId="{C0586D5F-571A-4FCC-9E0B-E906EA1344E5}" destId="{926D452B-0195-46BA-AFED-62F83609F586}" srcOrd="12" destOrd="0" presId="urn:microsoft.com/office/officeart/2005/8/layout/list1"/>
    <dgm:cxn modelId="{EB8FAB44-6A3A-4FAB-837F-7E6054F3FC71}" type="presParOf" srcId="{926D452B-0195-46BA-AFED-62F83609F586}" destId="{7D353A75-D3FB-4D2F-ACB8-56A7F3A86907}" srcOrd="0" destOrd="0" presId="urn:microsoft.com/office/officeart/2005/8/layout/list1"/>
    <dgm:cxn modelId="{84B7A044-B4CC-498B-A1EB-7FC78D5F95B7}" type="presParOf" srcId="{926D452B-0195-46BA-AFED-62F83609F586}" destId="{21FD72F9-56C8-4D2F-8D07-FE58868A65C3}" srcOrd="1" destOrd="0" presId="urn:microsoft.com/office/officeart/2005/8/layout/list1"/>
    <dgm:cxn modelId="{C09454C1-7CAC-4631-B12B-F66B20423B18}" type="presParOf" srcId="{C0586D5F-571A-4FCC-9E0B-E906EA1344E5}" destId="{2BDAB095-7E24-412C-AC87-2B4C995AB750}" srcOrd="13" destOrd="0" presId="urn:microsoft.com/office/officeart/2005/8/layout/list1"/>
    <dgm:cxn modelId="{89524D74-AD7C-41A8-B065-F6147DE121D0}" type="presParOf" srcId="{C0586D5F-571A-4FCC-9E0B-E906EA1344E5}" destId="{C1A5CF5A-0CF9-4575-B012-027062866EF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14E8B-7046-46CE-9780-5AC3140792B1}">
      <dsp:nvSpPr>
        <dsp:cNvPr id="0" name=""/>
        <dsp:cNvSpPr/>
      </dsp:nvSpPr>
      <dsp:spPr>
        <a:xfrm>
          <a:off x="0" y="432782"/>
          <a:ext cx="958523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AA006E-290F-4687-8BE2-8603CAE9BC15}">
      <dsp:nvSpPr>
        <dsp:cNvPr id="0" name=""/>
        <dsp:cNvSpPr/>
      </dsp:nvSpPr>
      <dsp:spPr>
        <a:xfrm>
          <a:off x="479261" y="2570"/>
          <a:ext cx="8346555" cy="636852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3609" tIns="0" rIns="253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 Rounded MT Bold" panose="020F0704030504030204" pitchFamily="34" charset="0"/>
            </a:rPr>
            <a:t>Increase enrollment and language options in world language programs at all grade levels</a:t>
          </a:r>
          <a:endParaRPr lang="en-US" sz="2000" kern="1200" dirty="0"/>
        </a:p>
      </dsp:txBody>
      <dsp:txXfrm>
        <a:off x="510350" y="33659"/>
        <a:ext cx="8284377" cy="574674"/>
      </dsp:txXfrm>
    </dsp:sp>
    <dsp:sp modelId="{FCCB4C83-DDFE-41C1-B5CC-B357AF6FDEF0}">
      <dsp:nvSpPr>
        <dsp:cNvPr id="0" name=""/>
        <dsp:cNvSpPr/>
      </dsp:nvSpPr>
      <dsp:spPr>
        <a:xfrm>
          <a:off x="0" y="1279058"/>
          <a:ext cx="958523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230581"/>
              <a:satOff val="-30388"/>
              <a:lumOff val="14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988105-B5A8-4965-BDE9-15FE4E0AA55C}">
      <dsp:nvSpPr>
        <dsp:cNvPr id="0" name=""/>
        <dsp:cNvSpPr/>
      </dsp:nvSpPr>
      <dsp:spPr>
        <a:xfrm>
          <a:off x="479261" y="861182"/>
          <a:ext cx="7651970" cy="624515"/>
        </a:xfrm>
        <a:prstGeom prst="roundRect">
          <a:avLst/>
        </a:prstGeom>
        <a:solidFill>
          <a:schemeClr val="accent5">
            <a:shade val="80000"/>
            <a:hueOff val="230581"/>
            <a:satOff val="-30388"/>
            <a:lumOff val="1495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3609" tIns="0" rIns="253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 Rounded MT Bold" panose="020F0704030504030204" pitchFamily="34" charset="0"/>
            </a:rPr>
            <a:t>Strengthen and expand language programs and their funding</a:t>
          </a:r>
          <a:endParaRPr lang="en-US" sz="2000" kern="1200" dirty="0"/>
        </a:p>
      </dsp:txBody>
      <dsp:txXfrm>
        <a:off x="509747" y="891668"/>
        <a:ext cx="7590998" cy="563543"/>
      </dsp:txXfrm>
    </dsp:sp>
    <dsp:sp modelId="{B0FCB909-BC2F-4884-AF71-70B5C8E0D397}">
      <dsp:nvSpPr>
        <dsp:cNvPr id="0" name=""/>
        <dsp:cNvSpPr/>
      </dsp:nvSpPr>
      <dsp:spPr>
        <a:xfrm>
          <a:off x="0" y="2151449"/>
          <a:ext cx="958523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461163"/>
              <a:satOff val="-60776"/>
              <a:lumOff val="29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0F572-477B-45A7-A372-F8E39D4A8B8E}">
      <dsp:nvSpPr>
        <dsp:cNvPr id="0" name=""/>
        <dsp:cNvSpPr/>
      </dsp:nvSpPr>
      <dsp:spPr>
        <a:xfrm>
          <a:off x="479261" y="1707458"/>
          <a:ext cx="7435047" cy="650630"/>
        </a:xfrm>
        <a:prstGeom prst="roundRect">
          <a:avLst/>
        </a:prstGeom>
        <a:solidFill>
          <a:schemeClr val="accent5">
            <a:shade val="80000"/>
            <a:hueOff val="461163"/>
            <a:satOff val="-60776"/>
            <a:lumOff val="2990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3609" tIns="0" rIns="253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 Rounded MT Bold" panose="020F0704030504030204" pitchFamily="34" charset="0"/>
            </a:rPr>
            <a:t>Engage leaders from business, education, government and other stakeholders</a:t>
          </a:r>
        </a:p>
      </dsp:txBody>
      <dsp:txXfrm>
        <a:off x="511022" y="1739219"/>
        <a:ext cx="7371525" cy="587108"/>
      </dsp:txXfrm>
    </dsp:sp>
    <dsp:sp modelId="{C1A5CF5A-0CF9-4575-B012-027062866EF0}">
      <dsp:nvSpPr>
        <dsp:cNvPr id="0" name=""/>
        <dsp:cNvSpPr/>
      </dsp:nvSpPr>
      <dsp:spPr>
        <a:xfrm>
          <a:off x="0" y="2786489"/>
          <a:ext cx="958523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691744"/>
              <a:satOff val="-91164"/>
              <a:lumOff val="448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D72F9-56C8-4D2F-8D07-FE58868A65C3}">
      <dsp:nvSpPr>
        <dsp:cNvPr id="0" name=""/>
        <dsp:cNvSpPr/>
      </dsp:nvSpPr>
      <dsp:spPr>
        <a:xfrm>
          <a:off x="479261" y="2579849"/>
          <a:ext cx="6709665" cy="413280"/>
        </a:xfrm>
        <a:prstGeom prst="roundRect">
          <a:avLst/>
        </a:prstGeom>
        <a:solidFill>
          <a:schemeClr val="accent5">
            <a:shade val="80000"/>
            <a:hueOff val="691744"/>
            <a:satOff val="-91164"/>
            <a:lumOff val="4485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3609" tIns="0" rIns="253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 Rounded MT Bold" panose="020F0704030504030204" pitchFamily="34" charset="0"/>
            </a:rPr>
            <a:t>Build awareness among heritage populations</a:t>
          </a:r>
        </a:p>
      </dsp:txBody>
      <dsp:txXfrm>
        <a:off x="499436" y="2600024"/>
        <a:ext cx="6669315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88CE8-2352-47AE-BCD5-4483822DE01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AA560-5AE2-4BA2-BD7B-B073DE9C2A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389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1B6EB-82CB-4D6D-B9E5-BBF5DF42EB63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DE7E0-D8A2-4B5D-8086-8C5C640552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410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0647-027F-4DA7-9A63-5651F1DBDA9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50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support and promote research in the areas of high quality language teaching and learning, including the implications for teacher education.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0647-027F-4DA7-9A63-5651F1DBDA9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298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4FA11-A333-42E1-A031-A154D99687C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E538-B96A-492B-8C31-7E6799CC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6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4FA11-A333-42E1-A031-A154D99687C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E538-B96A-492B-8C31-7E6799CC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7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4FA11-A333-42E1-A031-A154D99687C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E538-B96A-492B-8C31-7E6799CC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28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7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2B637-A1AE-4EA6-8D88-B31B781985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64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2B637-A1AE-4EA6-8D88-B31B781985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025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2B637-A1AE-4EA6-8D88-B31B781985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8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66B6A3A-1C42-4E8D-BA49-3172AED73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AD11-64D5-4AB2-A707-0C9F3579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61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2B637-A1AE-4EA6-8D88-B31B781985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325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99258" y="6365499"/>
            <a:ext cx="1320799" cy="228659"/>
          </a:xfrm>
          <a:prstGeom prst="rect">
            <a:avLst/>
          </a:prstGeom>
        </p:spPr>
        <p:txBody>
          <a:bodyPr/>
          <a:lstStyle/>
          <a:p>
            <a:fld id="{20FBE372-D575-491B-ADEC-123EFCE44138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87792" y="6365497"/>
            <a:ext cx="5146393" cy="2286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38155" y="295731"/>
            <a:ext cx="1055077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0D0FB1B-AFB0-4219-A416-B5ED1910D5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592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A8CF11D-FAF4-413F-B966-A7137650A7F6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C7067-E57B-4A8C-98D9-0FE4EB180F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49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4FA11-A333-42E1-A031-A154D99687C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E538-B96A-492B-8C31-7E6799CC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02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1D23B-ACE7-4E94-AF1D-A98E2A1759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320845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227C1-8E5C-4051-898F-A0A36FBCC6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556164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4E94A-9538-4566-91C5-874A4B147A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972159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A954A-C531-41B7-A0DE-173D0036F83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444268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9FD9F-D8D4-4A5B-925E-9A36828262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426188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06C2F-4C66-4A9A-A4A3-230F12F16D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202199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D42A8-06EE-4B84-BBE4-0A1C04BECEA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165283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B91ED-22A1-461C-B694-8CED5FEAA2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03750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C2DD7-C042-44AA-B951-69FD832632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88913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259F0-CF80-4BFB-9DE4-C10355BA81C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42448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4FA11-A333-42E1-A031-A154D99687C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E538-B96A-492B-8C31-7E6799CC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961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0"/>
            <a:ext cx="2628900" cy="617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0"/>
            <a:ext cx="7734300" cy="6176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AC060-2AAE-477F-B439-595FD28F28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518599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168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11209-36A7-43D0-B16D-0310CC62E4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63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11209-36A7-43D0-B16D-0310CC62E4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21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11209-36A7-43D0-B16D-0310CC62E4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661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23F3F7-F73A-475B-B350-E77625F39BFD}" type="datetimeFigureOut">
              <a:rPr lang="en-US" smtClean="0">
                <a:solidFill>
                  <a:srgbClr val="002060"/>
                </a:solidFill>
              </a:rPr>
              <a:pPr/>
              <a:t>12/2/16</a:t>
            </a:fld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1209-36A7-43D0-B16D-0310CC62E4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487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23F3F7-F73A-475B-B350-E77625F39BFD}" type="datetimeFigureOut">
              <a:rPr lang="en-US" smtClean="0">
                <a:solidFill>
                  <a:srgbClr val="002060"/>
                </a:solidFill>
              </a:rPr>
              <a:pPr/>
              <a:t>12/2/16</a:t>
            </a:fld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1209-36A7-43D0-B16D-0310CC62E4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5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11209-36A7-43D0-B16D-0310CC62E4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3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4FA11-A333-42E1-A031-A154D99687C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E538-B96A-492B-8C31-7E6799CC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1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4FA11-A333-42E1-A031-A154D99687C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E538-B96A-492B-8C31-7E6799CC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0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4FA11-A333-42E1-A031-A154D99687C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E538-B96A-492B-8C31-7E6799CC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1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4FA11-A333-42E1-A031-A154D99687C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E538-B96A-492B-8C31-7E6799CC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88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4FA11-A333-42E1-A031-A154D99687C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E538-B96A-492B-8C31-7E6799CC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4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4FA11-A333-42E1-A031-A154D99687C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E538-B96A-492B-8C31-7E6799CC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4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theme" Target="../theme/theme2.xml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theme" Target="../theme/theme4.xml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4FA11-A333-42E1-A031-A154D99687CF}" type="datetimeFigureOut">
              <a:rPr lang="en-US" smtClean="0"/>
              <a:t>12/2/16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0E538-B96A-492B-8C31-7E6799CC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22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9852B637-A1AE-4EA6-8D88-B31B781985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6008845"/>
            <a:ext cx="55372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6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82" r:id="rId7"/>
    <p:sldLayoutId id="2147483693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96963" y="0"/>
            <a:ext cx="100282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Lucida Grande" charset="0"/>
              </a:rPr>
              <a:t>Click to edit Master title style</a:t>
            </a:r>
          </a:p>
        </p:txBody>
      </p:sp>
      <p:sp>
        <p:nvSpPr>
          <p:cNvPr id="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391900" y="6424613"/>
            <a:ext cx="288925" cy="24765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solidFill>
                  <a:srgbClr val="FFFFFF"/>
                </a:solidFill>
                <a:latin typeface="+mn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4622FF-7A56-4ED3-9E23-F5D6E1F8609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606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  <a:sym typeface="Lucida Grand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ucida Grande" charset="0"/>
          <a:ea typeface="ヒラギノ角ゴ ProN W3" charset="-128"/>
          <a:sym typeface="Lucida Grand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ucida Grande" charset="0"/>
          <a:ea typeface="ヒラギノ角ゴ ProN W3" charset="-128"/>
          <a:sym typeface="Lucida Grand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ucida Grande" charset="0"/>
          <a:ea typeface="ヒラギノ角ゴ ProN W3" charset="-128"/>
          <a:sym typeface="Lucida Grand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ucida Grande" charset="0"/>
          <a:ea typeface="ヒラギノ角ゴ ProN W3" charset="-128"/>
          <a:sym typeface="Lucida Grand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ucida Grande" charset="0"/>
          <a:ea typeface="ヒラギノ角ゴ ProN W3" charset="-128"/>
          <a:sym typeface="Lucida Grand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ucida Grande" charset="0"/>
          <a:ea typeface="ヒラギノ角ゴ ProN W3" charset="-128"/>
          <a:sym typeface="Lucida Grand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ucida Grande" charset="0"/>
          <a:ea typeface="ヒラギノ角ゴ ProN W3" charset="-128"/>
          <a:sym typeface="Lucida Grand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ucida Grande" charset="0"/>
          <a:ea typeface="ヒラギノ角ゴ ProN W3" charset="-128"/>
          <a:sym typeface="Lucida Grande" charset="0"/>
        </a:defRPr>
      </a:lvl9pPr>
    </p:titleStyle>
    <p:bodyStyle>
      <a:lvl1pPr algn="l" rtl="0" eaLnBrk="0" fontAlgn="base" hangingPunct="0">
        <a:spcBef>
          <a:spcPts val="800"/>
        </a:spcBef>
        <a:spcAft>
          <a:spcPct val="0"/>
        </a:spcAft>
        <a:defRPr sz="1600" b="1" kern="1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rgbClr val="002060"/>
        </a:buClr>
        <a:buSzPct val="100000"/>
        <a:buFont typeface="Wingdings" panose="05000000000000000000" pitchFamily="2" charset="2"/>
        <a:buChar char="§"/>
        <a:defRPr sz="1600" b="1" kern="1200">
          <a:solidFill>
            <a:schemeClr val="tx1"/>
          </a:solidFill>
          <a:latin typeface="+mn-lt"/>
          <a:ea typeface="+mj-ea"/>
          <a:cs typeface="+mn-cs"/>
          <a:sym typeface="Lucida Grande" charset="0"/>
        </a:defRPr>
      </a:lvl2pPr>
      <a:lvl3pPr marL="401638" indent="-165100" algn="l" rtl="0" eaLnBrk="0" fontAlgn="base" hangingPunct="0">
        <a:spcBef>
          <a:spcPts val="300"/>
        </a:spcBef>
        <a:spcAft>
          <a:spcPct val="0"/>
        </a:spcAft>
        <a:buClr>
          <a:srgbClr val="002060"/>
        </a:buClr>
        <a:buSzPct val="100000"/>
        <a:buFont typeface="Wingdings" panose="05000000000000000000" pitchFamily="2" charset="2"/>
        <a:buChar char="§"/>
        <a:defRPr sz="1600" b="1" kern="1200">
          <a:solidFill>
            <a:schemeClr val="tx1"/>
          </a:solidFill>
          <a:latin typeface="+mn-lt"/>
          <a:ea typeface="+mj-ea"/>
          <a:cs typeface="+mn-cs"/>
          <a:sym typeface="Lucida Grande" charset="0"/>
        </a:defRPr>
      </a:lvl3pPr>
      <a:lvl4pPr marL="630238" indent="-165100" algn="l" rtl="0" eaLnBrk="0" fontAlgn="base" hangingPunct="0">
        <a:spcBef>
          <a:spcPts val="300"/>
        </a:spcBef>
        <a:spcAft>
          <a:spcPct val="0"/>
        </a:spcAft>
        <a:buClr>
          <a:srgbClr val="002060"/>
        </a:buClr>
        <a:buSzPct val="100000"/>
        <a:buFont typeface="Wingdings" panose="05000000000000000000" pitchFamily="2" charset="2"/>
        <a:buChar char="§"/>
        <a:defRPr sz="1600" b="1" kern="1200">
          <a:solidFill>
            <a:schemeClr val="tx1"/>
          </a:solidFill>
          <a:latin typeface="+mn-lt"/>
          <a:ea typeface="+mj-ea"/>
          <a:cs typeface="+mn-cs"/>
          <a:sym typeface="Lucida Grande" charset="0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rgbClr val="002060"/>
        </a:buClr>
        <a:buSzPct val="100000"/>
        <a:buFont typeface="Wingdings" panose="05000000000000000000" pitchFamily="2" charset="2"/>
        <a:buChar char="§"/>
        <a:defRPr sz="1600" b="1" kern="1200">
          <a:solidFill>
            <a:schemeClr val="tx1"/>
          </a:solidFill>
          <a:latin typeface="+mn-lt"/>
          <a:ea typeface="+mj-ea"/>
          <a:cs typeface="+mn-cs"/>
          <a:sym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E311209-36A7-43D0-B16D-0310CC62E4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6008845"/>
            <a:ext cx="55372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2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www.mla.org/pdf/2013_enrollment_survey.pdf" TargetMode="External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8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9154"/>
            <a:ext cx="11026138" cy="979714"/>
          </a:xfrm>
        </p:spPr>
        <p:txBody>
          <a:bodyPr/>
          <a:lstStyle/>
          <a:p>
            <a:pPr algn="ctr"/>
            <a:r>
              <a:rPr lang="en-US" b="1" dirty="0"/>
              <a:t>European Centre for Modern Languages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of </a:t>
            </a:r>
            <a:r>
              <a:rPr lang="en-US" b="1" dirty="0"/>
              <a:t>the Council of Europe</a:t>
            </a:r>
            <a:endParaRPr lang="en-US" sz="2400" cap="small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947599"/>
            <a:ext cx="110261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cap="small" dirty="0" smtClean="0">
                <a:latin typeface="Arial Rounded MT Bold" panose="020F0704030504030204" pitchFamily="34" charset="0"/>
              </a:rPr>
              <a:t>ACTFL </a:t>
            </a:r>
            <a:r>
              <a:rPr lang="en-US" sz="4400" cap="small" dirty="0" smtClean="0">
                <a:latin typeface="Arial Rounded MT Bold" panose="020F0704030504030204" pitchFamily="34" charset="0"/>
              </a:rPr>
              <a:t>Update</a:t>
            </a:r>
            <a:endParaRPr lang="en-US" sz="4400" cap="small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9552" y="4036424"/>
            <a:ext cx="3166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8, 2016</a:t>
            </a:r>
            <a:endParaRPr lang="en-US" sz="2800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19749" y="3570514"/>
            <a:ext cx="3274422" cy="0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85458" y="1510937"/>
            <a:ext cx="3274422" cy="0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0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ad with Languages-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540" y="0"/>
            <a:ext cx="11014345" cy="619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Updates from actfl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Status of current language learning in US</a:t>
            </a:r>
          </a:p>
          <a:p>
            <a:r>
              <a:rPr lang="en-US" sz="2800" dirty="0" smtClean="0"/>
              <a:t>New! Center for Assessment, Research and Development</a:t>
            </a:r>
          </a:p>
          <a:p>
            <a:r>
              <a:rPr lang="en-US" sz="2800" dirty="0" smtClean="0"/>
              <a:t>Lead with languages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1"/>
          <p:cNvSpPr>
            <a:spLocks/>
          </p:cNvSpPr>
          <p:nvPr/>
        </p:nvSpPr>
        <p:spPr bwMode="auto">
          <a:xfrm>
            <a:off x="-3175" y="5049838"/>
            <a:ext cx="4765675" cy="1808162"/>
          </a:xfrm>
          <a:custGeom>
            <a:avLst/>
            <a:gdLst>
              <a:gd name="T0" fmla="*/ 681536 w 21600"/>
              <a:gd name="T1" fmla="*/ 151363418 h 21600"/>
              <a:gd name="T2" fmla="*/ 0 w 21600"/>
              <a:gd name="T3" fmla="*/ 0 h 21600"/>
              <a:gd name="T4" fmla="*/ 601720744 w 21600"/>
              <a:gd name="T5" fmla="*/ 0 h 21600"/>
              <a:gd name="T6" fmla="*/ 1051465658 w 21600"/>
              <a:gd name="T7" fmla="*/ 151363418 h 21600"/>
              <a:gd name="T8" fmla="*/ 681536 w 21600"/>
              <a:gd name="T9" fmla="*/ 151363418 h 21600"/>
              <a:gd name="T10" fmla="*/ 681536 w 21600"/>
              <a:gd name="T11" fmla="*/ 15136341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4" y="21600"/>
                </a:moveTo>
                <a:lnTo>
                  <a:pt x="0" y="0"/>
                </a:lnTo>
                <a:lnTo>
                  <a:pt x="12361" y="0"/>
                </a:lnTo>
                <a:lnTo>
                  <a:pt x="21600" y="21600"/>
                </a:lnTo>
                <a:lnTo>
                  <a:pt x="14" y="21600"/>
                </a:lnTo>
                <a:close/>
                <a:moveTo>
                  <a:pt x="14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051" name="Freeform 2"/>
          <p:cNvSpPr>
            <a:spLocks/>
          </p:cNvSpPr>
          <p:nvPr/>
        </p:nvSpPr>
        <p:spPr bwMode="auto">
          <a:xfrm>
            <a:off x="-1588" y="5049838"/>
            <a:ext cx="12193588" cy="1808162"/>
          </a:xfrm>
          <a:custGeom>
            <a:avLst/>
            <a:gdLst>
              <a:gd name="T0" fmla="*/ 0 w 21600"/>
              <a:gd name="T1" fmla="*/ 151363418 h 21600"/>
              <a:gd name="T2" fmla="*/ 1536040393 w 21600"/>
              <a:gd name="T3" fmla="*/ 0 h 21600"/>
              <a:gd name="T4" fmla="*/ 2147483646 w 21600"/>
              <a:gd name="T5" fmla="*/ 77098 h 21600"/>
              <a:gd name="T6" fmla="*/ 2147483646 w 21600"/>
              <a:gd name="T7" fmla="*/ 151363418 h 21600"/>
              <a:gd name="T8" fmla="*/ 0 w 21600"/>
              <a:gd name="T9" fmla="*/ 151363418 h 21600"/>
              <a:gd name="T10" fmla="*/ 0 w 21600"/>
              <a:gd name="T11" fmla="*/ 15136341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4820" y="0"/>
                </a:lnTo>
                <a:lnTo>
                  <a:pt x="21600" y="11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92D05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6008688"/>
            <a:ext cx="553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522288" y="0"/>
            <a:ext cx="10617200" cy="1066800"/>
          </a:xfrm>
        </p:spPr>
        <p:txBody>
          <a:bodyPr/>
          <a:lstStyle/>
          <a:p>
            <a:pPr algn="ctr" eaLnBrk="1" hangingPunct="1"/>
            <a:r>
              <a:rPr lang="en-US" altLang="en-US" sz="3000" dirty="0" smtClean="0">
                <a:solidFill>
                  <a:srgbClr val="002D99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Future Use and Importance of Language Learning</a:t>
            </a:r>
            <a:r>
              <a:rPr lang="en-US" altLang="en-US" sz="3000" dirty="0" smtClean="0">
                <a:solidFill>
                  <a:srgbClr val="002D99"/>
                </a:solidFill>
                <a:latin typeface="Arial Rounded MT Bold" panose="020F0704030504030204" pitchFamily="34" charset="0"/>
                <a:ea typeface="ヒラギノ角ゴ ProN W6" charset="-128"/>
                <a:sym typeface="Arial Rounded MT Bold" panose="020F0704030504030204" pitchFamily="34" charset="0"/>
              </a:rPr>
              <a:t/>
            </a:r>
            <a:br>
              <a:rPr lang="en-US" altLang="en-US" sz="3000" dirty="0" smtClean="0">
                <a:solidFill>
                  <a:srgbClr val="002D99"/>
                </a:solidFill>
                <a:latin typeface="Arial Rounded MT Bold" panose="020F0704030504030204" pitchFamily="34" charset="0"/>
                <a:ea typeface="ヒラギノ角ゴ ProN W6" charset="-128"/>
                <a:sym typeface="Arial Rounded MT Bold" panose="020F0704030504030204" pitchFamily="34" charset="0"/>
              </a:rPr>
            </a:br>
            <a:r>
              <a:rPr lang="en-US" altLang="en-US" sz="2200" dirty="0" smtClean="0">
                <a:solidFill>
                  <a:srgbClr val="002D99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(69,870 high school language learning students)</a:t>
            </a:r>
            <a:endParaRPr lang="en-US" altLang="en-US" sz="2200" dirty="0" smtClean="0">
              <a:solidFill>
                <a:srgbClr val="002D99"/>
              </a:solidFill>
              <a:latin typeface="Arial Rounded MT Bold" panose="020F0704030504030204" pitchFamily="34" charset="0"/>
              <a:ea typeface="ヒラギノ角ゴ ProN W6" charset="-128"/>
              <a:sym typeface="Arial Rounded MT Bold" panose="020F0704030504030204" pitchFamily="34" charset="0"/>
            </a:endParaRPr>
          </a:p>
        </p:txBody>
      </p:sp>
      <p:sp>
        <p:nvSpPr>
          <p:cNvPr id="2054" name="Text Box 13"/>
          <p:cNvSpPr txBox="1">
            <a:spLocks/>
          </p:cNvSpPr>
          <p:nvPr/>
        </p:nvSpPr>
        <p:spPr bwMode="auto">
          <a:xfrm>
            <a:off x="6175375" y="2667000"/>
            <a:ext cx="2979738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99FF"/>
                </a:solidFill>
                <a:latin typeface="Arial Black" panose="020B0A04020102020204" pitchFamily="34" charset="0"/>
              </a:rPr>
              <a:t>82</a:t>
            </a:r>
            <a:r>
              <a:rPr lang="en-US" altLang="en-US" sz="3200" baseline="300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%</a:t>
            </a:r>
            <a:r>
              <a:rPr lang="en-US" altLang="en-US" sz="2000" dirty="0"/>
              <a:t> </a:t>
            </a:r>
            <a:r>
              <a:rPr lang="en-US" altLang="en-US" sz="2000" dirty="0">
                <a:solidFill>
                  <a:srgbClr val="6699CC"/>
                </a:solidFill>
                <a:latin typeface="Arial Narrow Bold" panose="020B0706020202030204" pitchFamily="34" charset="0"/>
              </a:rPr>
              <a:t>of students believe</a:t>
            </a:r>
          </a:p>
          <a:p>
            <a:pPr algn="r" fontAlgn="base">
              <a:lnSpc>
                <a:spcPct val="6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6699CC"/>
                </a:solidFill>
                <a:latin typeface="Arial Narrow Bold" panose="020B0706020202030204" pitchFamily="34" charset="0"/>
              </a:rPr>
              <a:t> that Language study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6699CC"/>
                </a:solidFill>
                <a:latin typeface="Arial Narrow Bold" panose="020B0706020202030204" pitchFamily="34" charset="0"/>
              </a:rPr>
              <a:t>Is important to their abilities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6699CC"/>
                </a:solidFill>
                <a:latin typeface="Arial Narrow Bold" panose="020B0706020202030204" pitchFamily="34" charset="0"/>
              </a:rPr>
              <a:t>to get jobs in the future.</a:t>
            </a:r>
            <a:endParaRPr lang="en-US" altLang="en-US" dirty="0"/>
          </a:p>
        </p:txBody>
      </p:sp>
      <p:pic>
        <p:nvPicPr>
          <p:cNvPr id="2055" name="Picture 21" descr="Triangle ar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35814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11"/>
          <p:cNvSpPr txBox="1">
            <a:spLocks/>
          </p:cNvSpPr>
          <p:nvPr/>
        </p:nvSpPr>
        <p:spPr bwMode="auto">
          <a:xfrm>
            <a:off x="2668588" y="1219200"/>
            <a:ext cx="3833812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99FF"/>
                </a:solidFill>
                <a:latin typeface="Arial Black" panose="020B0A04020102020204" pitchFamily="34" charset="0"/>
              </a:rPr>
              <a:t>89</a:t>
            </a:r>
            <a:r>
              <a:rPr lang="en-US" altLang="en-US" sz="3200" baseline="300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%</a:t>
            </a:r>
            <a:r>
              <a:rPr lang="en-US" altLang="en-US" sz="2000" dirty="0">
                <a:solidFill>
                  <a:srgbClr val="6699CC"/>
                </a:solidFill>
                <a:latin typeface="Arial Narrow Bold" panose="020B0706020202030204" pitchFamily="34" charset="0"/>
              </a:rPr>
              <a:t>of students believe that they</a:t>
            </a:r>
          </a:p>
          <a:p>
            <a:pPr algn="ctr" fontAlgn="base">
              <a:lnSpc>
                <a:spcPct val="6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6699CC"/>
                </a:solidFill>
                <a:latin typeface="Arial Narrow Bold" panose="020B0706020202030204" pitchFamily="34" charset="0"/>
              </a:rPr>
              <a:t>   will use the languages they are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6699CC"/>
                </a:solidFill>
                <a:latin typeface="Arial Narrow Bold" panose="020B0706020202030204" pitchFamily="34" charset="0"/>
              </a:rPr>
              <a:t>learning after high school.</a:t>
            </a:r>
            <a:endParaRPr lang="en-US" altLang="en-US" dirty="0"/>
          </a:p>
        </p:txBody>
      </p:sp>
      <p:pic>
        <p:nvPicPr>
          <p:cNvPr id="2057" name="Picture 22" descr="Rectangle art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675" y="762000"/>
            <a:ext cx="21145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23"/>
          <p:cNvSpPr>
            <a:spLocks/>
          </p:cNvSpPr>
          <p:nvPr/>
        </p:nvSpPr>
        <p:spPr bwMode="auto">
          <a:xfrm>
            <a:off x="149225" y="4802188"/>
            <a:ext cx="732155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Findings from myCollegeOptions®/ACTFL research study (2015): National sample includes 69,870 high school language learning students. </a:t>
            </a:r>
          </a:p>
        </p:txBody>
      </p:sp>
    </p:spTree>
    <p:extLst>
      <p:ext uri="{BB962C8B-B14F-4D97-AF65-F5344CB8AC3E}">
        <p14:creationId xmlns:p14="http://schemas.microsoft.com/office/powerpoint/2010/main" val="83768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DB18A-C8B2-47BF-92C1-0B8FBCBBD378}" type="slidenum">
              <a:rPr lang="en-US" altLang="en-US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4099" name="Picture 7" descr="orange blue cir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152400"/>
            <a:ext cx="4522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Freeform 1"/>
          <p:cNvSpPr>
            <a:spLocks/>
          </p:cNvSpPr>
          <p:nvPr/>
        </p:nvSpPr>
        <p:spPr bwMode="auto">
          <a:xfrm>
            <a:off x="-3175" y="5049838"/>
            <a:ext cx="4765675" cy="1808162"/>
          </a:xfrm>
          <a:custGeom>
            <a:avLst/>
            <a:gdLst>
              <a:gd name="T0" fmla="*/ 681536 w 21600"/>
              <a:gd name="T1" fmla="*/ 151363418 h 21600"/>
              <a:gd name="T2" fmla="*/ 0 w 21600"/>
              <a:gd name="T3" fmla="*/ 0 h 21600"/>
              <a:gd name="T4" fmla="*/ 601720744 w 21600"/>
              <a:gd name="T5" fmla="*/ 0 h 21600"/>
              <a:gd name="T6" fmla="*/ 1051465658 w 21600"/>
              <a:gd name="T7" fmla="*/ 151363418 h 21600"/>
              <a:gd name="T8" fmla="*/ 681536 w 21600"/>
              <a:gd name="T9" fmla="*/ 151363418 h 21600"/>
              <a:gd name="T10" fmla="*/ 681536 w 21600"/>
              <a:gd name="T11" fmla="*/ 15136341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4" y="21600"/>
                </a:moveTo>
                <a:lnTo>
                  <a:pt x="0" y="0"/>
                </a:lnTo>
                <a:lnTo>
                  <a:pt x="12361" y="0"/>
                </a:lnTo>
                <a:lnTo>
                  <a:pt x="21600" y="21600"/>
                </a:lnTo>
                <a:lnTo>
                  <a:pt x="14" y="21600"/>
                </a:lnTo>
                <a:close/>
                <a:moveTo>
                  <a:pt x="14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4101" name="Freeform 2"/>
          <p:cNvSpPr>
            <a:spLocks/>
          </p:cNvSpPr>
          <p:nvPr/>
        </p:nvSpPr>
        <p:spPr bwMode="auto">
          <a:xfrm>
            <a:off x="-1588" y="5049838"/>
            <a:ext cx="12193588" cy="1808162"/>
          </a:xfrm>
          <a:custGeom>
            <a:avLst/>
            <a:gdLst>
              <a:gd name="T0" fmla="*/ 0 w 21600"/>
              <a:gd name="T1" fmla="*/ 151363418 h 21600"/>
              <a:gd name="T2" fmla="*/ 1536040393 w 21600"/>
              <a:gd name="T3" fmla="*/ 0 h 21600"/>
              <a:gd name="T4" fmla="*/ 2147483646 w 21600"/>
              <a:gd name="T5" fmla="*/ 77098 h 21600"/>
              <a:gd name="T6" fmla="*/ 2147483646 w 21600"/>
              <a:gd name="T7" fmla="*/ 151363418 h 21600"/>
              <a:gd name="T8" fmla="*/ 0 w 21600"/>
              <a:gd name="T9" fmla="*/ 151363418 h 21600"/>
              <a:gd name="T10" fmla="*/ 0 w 21600"/>
              <a:gd name="T11" fmla="*/ 15136341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4820" y="0"/>
                </a:lnTo>
                <a:lnTo>
                  <a:pt x="21600" y="11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92D05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6008688"/>
            <a:ext cx="553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3" name="Text Box 8"/>
          <p:cNvSpPr txBox="1">
            <a:spLocks/>
          </p:cNvSpPr>
          <p:nvPr/>
        </p:nvSpPr>
        <p:spPr bwMode="auto">
          <a:xfrm>
            <a:off x="4263615" y="720636"/>
            <a:ext cx="332187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Early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Language Learning</a:t>
            </a:r>
          </a:p>
        </p:txBody>
      </p:sp>
      <p:sp>
        <p:nvSpPr>
          <p:cNvPr id="4104" name="Text Box 9"/>
          <p:cNvSpPr txBox="1">
            <a:spLocks/>
          </p:cNvSpPr>
          <p:nvPr/>
        </p:nvSpPr>
        <p:spPr bwMode="auto">
          <a:xfrm>
            <a:off x="5148263" y="1752600"/>
            <a:ext cx="2771775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7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Nearly 52% of seniors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7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say they wanted to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7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begin language learning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7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earlier in school and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7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28% say they may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7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have wanted to begin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7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learning earlier.</a:t>
            </a:r>
            <a:endParaRPr lang="en-US" altLang="en-US" dirty="0"/>
          </a:p>
        </p:txBody>
      </p:sp>
      <p:sp>
        <p:nvSpPr>
          <p:cNvPr id="4105" name="Line 10"/>
          <p:cNvSpPr>
            <a:spLocks noChangeShapeType="1"/>
          </p:cNvSpPr>
          <p:nvPr/>
        </p:nvSpPr>
        <p:spPr bwMode="auto">
          <a:xfrm>
            <a:off x="4562475" y="1676400"/>
            <a:ext cx="2566988" cy="1588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4106" name="Rectangle 11"/>
          <p:cNvSpPr>
            <a:spLocks/>
          </p:cNvSpPr>
          <p:nvPr/>
        </p:nvSpPr>
        <p:spPr bwMode="auto">
          <a:xfrm>
            <a:off x="76200" y="4765675"/>
            <a:ext cx="728503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Findings from myCollegeOptions®/ACTFL research study (2015): National sample includes 69,870 high school language learning students. </a:t>
            </a:r>
          </a:p>
        </p:txBody>
      </p:sp>
    </p:spTree>
    <p:extLst>
      <p:ext uri="{BB962C8B-B14F-4D97-AF65-F5344CB8AC3E}">
        <p14:creationId xmlns:p14="http://schemas.microsoft.com/office/powerpoint/2010/main" val="3806170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7F67D4-C549-4AED-8362-00B8EE6EA59E}" type="slidenum">
              <a:rPr lang="en-US" altLang="en-US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5123" name="Picture 12" descr="bottom infographic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0775"/>
            <a:ext cx="10987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Freeform 1"/>
          <p:cNvSpPr>
            <a:spLocks/>
          </p:cNvSpPr>
          <p:nvPr/>
        </p:nvSpPr>
        <p:spPr bwMode="auto">
          <a:xfrm>
            <a:off x="-3175" y="5049838"/>
            <a:ext cx="4765675" cy="1808162"/>
          </a:xfrm>
          <a:custGeom>
            <a:avLst/>
            <a:gdLst>
              <a:gd name="T0" fmla="*/ 681536 w 21600"/>
              <a:gd name="T1" fmla="*/ 151363418 h 21600"/>
              <a:gd name="T2" fmla="*/ 0 w 21600"/>
              <a:gd name="T3" fmla="*/ 0 h 21600"/>
              <a:gd name="T4" fmla="*/ 601720744 w 21600"/>
              <a:gd name="T5" fmla="*/ 0 h 21600"/>
              <a:gd name="T6" fmla="*/ 1051465658 w 21600"/>
              <a:gd name="T7" fmla="*/ 151363418 h 21600"/>
              <a:gd name="T8" fmla="*/ 681536 w 21600"/>
              <a:gd name="T9" fmla="*/ 151363418 h 21600"/>
              <a:gd name="T10" fmla="*/ 681536 w 21600"/>
              <a:gd name="T11" fmla="*/ 15136341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4" y="21600"/>
                </a:moveTo>
                <a:lnTo>
                  <a:pt x="0" y="0"/>
                </a:lnTo>
                <a:lnTo>
                  <a:pt x="12361" y="0"/>
                </a:lnTo>
                <a:lnTo>
                  <a:pt x="21600" y="21600"/>
                </a:lnTo>
                <a:lnTo>
                  <a:pt x="14" y="21600"/>
                </a:lnTo>
                <a:close/>
                <a:moveTo>
                  <a:pt x="14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125" name="Freeform 2"/>
          <p:cNvSpPr>
            <a:spLocks/>
          </p:cNvSpPr>
          <p:nvPr/>
        </p:nvSpPr>
        <p:spPr bwMode="auto">
          <a:xfrm>
            <a:off x="-1588" y="5049838"/>
            <a:ext cx="12193588" cy="1808162"/>
          </a:xfrm>
          <a:custGeom>
            <a:avLst/>
            <a:gdLst>
              <a:gd name="T0" fmla="*/ 0 w 21600"/>
              <a:gd name="T1" fmla="*/ 151363418 h 21600"/>
              <a:gd name="T2" fmla="*/ 1536040393 w 21600"/>
              <a:gd name="T3" fmla="*/ 0 h 21600"/>
              <a:gd name="T4" fmla="*/ 2147483646 w 21600"/>
              <a:gd name="T5" fmla="*/ 77098 h 21600"/>
              <a:gd name="T6" fmla="*/ 2147483646 w 21600"/>
              <a:gd name="T7" fmla="*/ 151363418 h 21600"/>
              <a:gd name="T8" fmla="*/ 0 w 21600"/>
              <a:gd name="T9" fmla="*/ 151363418 h 21600"/>
              <a:gd name="T10" fmla="*/ 0 w 21600"/>
              <a:gd name="T11" fmla="*/ 15136341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4820" y="0"/>
                </a:lnTo>
                <a:lnTo>
                  <a:pt x="21600" y="11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92D05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6008688"/>
            <a:ext cx="553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3000" dirty="0" smtClean="0">
                <a:solidFill>
                  <a:srgbClr val="002D99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Declining College Enrollments in Language Study</a:t>
            </a:r>
            <a:r>
              <a:rPr lang="en-US" altLang="en-US" sz="2900" baseline="32000" dirty="0" smtClean="0">
                <a:solidFill>
                  <a:srgbClr val="002D99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1</a:t>
            </a:r>
            <a:r>
              <a:rPr lang="en-US" altLang="en-US" sz="1300" baseline="32000" dirty="0" smtClean="0">
                <a:solidFill>
                  <a:srgbClr val="002D99"/>
                </a:solidFill>
                <a:latin typeface="Arial Rounded MT Bold" panose="020F0704030504030204" pitchFamily="34" charset="0"/>
                <a:ea typeface="ヒラギノ角ゴ ProN W6" charset="-128"/>
                <a:sym typeface="Arial Rounded MT Bold" panose="020F0704030504030204" pitchFamily="34" charset="0"/>
              </a:rPr>
              <a:t/>
            </a:r>
            <a:br>
              <a:rPr lang="en-US" altLang="en-US" sz="1300" baseline="32000" dirty="0" smtClean="0">
                <a:solidFill>
                  <a:srgbClr val="002D99"/>
                </a:solidFill>
                <a:latin typeface="Arial Rounded MT Bold" panose="020F0704030504030204" pitchFamily="34" charset="0"/>
                <a:ea typeface="ヒラギノ角ゴ ProN W6" charset="-128"/>
                <a:sym typeface="Arial Rounded MT Bold" panose="020F0704030504030204" pitchFamily="34" charset="0"/>
              </a:rPr>
            </a:br>
            <a:endParaRPr lang="en-US" altLang="en-US" dirty="0" smtClean="0">
              <a:solidFill>
                <a:srgbClr val="002D99"/>
              </a:solidFill>
              <a:latin typeface="Arial Rounded MT Bold" panose="020F0704030504030204" pitchFamily="34" charset="0"/>
              <a:ea typeface="ヒラギノ角ゴ ProN W6" charset="-128"/>
              <a:sym typeface="Arial Rounded MT Bold" panose="020F0704030504030204" pitchFamily="34" charset="0"/>
            </a:endParaRPr>
          </a:p>
        </p:txBody>
      </p:sp>
      <p:sp>
        <p:nvSpPr>
          <p:cNvPr id="5128" name="Rectangle 6"/>
          <p:cNvSpPr>
            <a:spLocks/>
          </p:cNvSpPr>
          <p:nvPr/>
        </p:nvSpPr>
        <p:spPr bwMode="auto">
          <a:xfrm>
            <a:off x="457200" y="4665663"/>
            <a:ext cx="115443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Findings from myCollegeOptions®/ACTFL research study (2015): National sample includes 69,870 high school language learning students.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900" baseline="3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lang="en-US" alt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The Modern Language Association of America, Enrollments in Languages Other Than English in United States Institutions of Higher Education, Fall 2013, February, 2015 </a:t>
            </a:r>
            <a:r>
              <a:rPr lang="en-US" altLang="en-US" sz="9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4"/>
              </a:rPr>
              <a:t>http://www.mla.org/pdf/2013_enrollment_survey.pdf</a:t>
            </a:r>
            <a:endParaRPr lang="en-US" altLang="en-US" sz="9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29" name="Rectangle 9"/>
          <p:cNvSpPr>
            <a:spLocks/>
          </p:cNvSpPr>
          <p:nvPr/>
        </p:nvSpPr>
        <p:spPr bwMode="auto">
          <a:xfrm>
            <a:off x="1955800" y="1257300"/>
            <a:ext cx="866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Aggregate college enrollments in all languages decreased by  </a:t>
            </a:r>
            <a:r>
              <a:rPr lang="en-US" altLang="en-US" sz="2400" dirty="0">
                <a:solidFill>
                  <a:srgbClr val="FFFFFF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6.7</a:t>
            </a:r>
            <a:r>
              <a:rPr lang="en-US" altLang="en-US" sz="24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%</a:t>
            </a:r>
            <a:r>
              <a:rPr lang="en-US" altLang="en-US" sz="18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 from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1,673,543</a:t>
            </a:r>
            <a:r>
              <a:rPr lang="en-US" altLang="en-US" sz="18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 in 2009 to </a:t>
            </a:r>
            <a:r>
              <a:rPr lang="en-US" altLang="en-US" sz="2400" dirty="0">
                <a:solidFill>
                  <a:srgbClr val="FFFFFF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1,563,179</a:t>
            </a:r>
            <a:r>
              <a:rPr lang="en-US" altLang="en-US" sz="18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 in 2013</a:t>
            </a:r>
          </a:p>
        </p:txBody>
      </p:sp>
      <p:sp>
        <p:nvSpPr>
          <p:cNvPr id="5130" name="Rectangle 10"/>
          <p:cNvSpPr>
            <a:spLocks/>
          </p:cNvSpPr>
          <p:nvPr/>
        </p:nvSpPr>
        <p:spPr bwMode="auto">
          <a:xfrm>
            <a:off x="1917700" y="2768600"/>
            <a:ext cx="98552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The 2013 ratio for modern language enrollments per 100 college enrollments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stands at </a:t>
            </a:r>
            <a:r>
              <a:rPr lang="en-US" altLang="en-US" sz="2400" dirty="0">
                <a:solidFill>
                  <a:srgbClr val="FFFFFF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8.1</a:t>
            </a:r>
            <a:r>
              <a:rPr lang="en-US" altLang="en-US" sz="24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%</a:t>
            </a:r>
            <a:r>
              <a:rPr lang="en-US" altLang="en-US" sz="18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, a decline from </a:t>
            </a:r>
            <a:r>
              <a:rPr lang="en-US" altLang="en-US" sz="2400" dirty="0">
                <a:solidFill>
                  <a:srgbClr val="FFFFFF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8.7</a:t>
            </a:r>
            <a:r>
              <a:rPr lang="en-US" altLang="en-US" sz="24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%</a:t>
            </a:r>
            <a:r>
              <a:rPr lang="en-US" altLang="en-US" sz="18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 in 2009 and a continuation of the decline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from the </a:t>
            </a:r>
            <a:r>
              <a:rPr lang="en-US" altLang="en-US" sz="2400" dirty="0">
                <a:solidFill>
                  <a:srgbClr val="FFFFFF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9.1</a:t>
            </a:r>
            <a:r>
              <a:rPr lang="en-US" altLang="en-US" sz="24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%</a:t>
            </a:r>
            <a:r>
              <a:rPr lang="en-US" altLang="en-US" sz="18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 ratio in 2006. The 2013 ratio is </a:t>
            </a:r>
            <a:r>
              <a:rPr lang="en-US" altLang="en-US" sz="2400" dirty="0">
                <a:solidFill>
                  <a:srgbClr val="FFFFFF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half</a:t>
            </a:r>
            <a:r>
              <a:rPr lang="en-US" altLang="en-US" sz="18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 of the 1960 ratio of </a:t>
            </a:r>
            <a:r>
              <a:rPr lang="en-US" altLang="en-US" sz="2400" dirty="0">
                <a:solidFill>
                  <a:srgbClr val="FFFFFF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16.2</a:t>
            </a:r>
            <a:r>
              <a:rPr lang="en-US" altLang="en-US" sz="24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%</a:t>
            </a:r>
            <a:r>
              <a:rPr lang="en-US" altLang="en-US" sz="1800" dirty="0">
                <a:solidFill>
                  <a:srgbClr val="FFFFFF"/>
                </a:solidFill>
                <a:latin typeface="Arial Rounded MT Bold" panose="020F0704030504030204" pitchFamily="34" charset="0"/>
                <a:sym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9621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5659" y="225631"/>
            <a:ext cx="8456103" cy="926276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35" y="1151906"/>
            <a:ext cx="2819330" cy="37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8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035" y="819397"/>
            <a:ext cx="8984714" cy="530214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PK-12 schools and institutions of higher education in assessment and articulation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and maintain high-quality language proficiency assessments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Train, certify and maintain highly reliable assessment testers and raters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Conduct research on proficiency and performance outcomes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Collaborate with other language organizations and government agencies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52650" y="190005"/>
            <a:ext cx="7886700" cy="83127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CARD Mission</a:t>
            </a:r>
          </a:p>
        </p:txBody>
      </p:sp>
    </p:spTree>
    <p:extLst>
      <p:ext uri="{BB962C8B-B14F-4D97-AF65-F5344CB8AC3E}">
        <p14:creationId xmlns:p14="http://schemas.microsoft.com/office/powerpoint/2010/main" val="1601368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930060"/>
            <a:ext cx="12192000" cy="1927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499" y="261257"/>
            <a:ext cx="6909002" cy="629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103" y="470267"/>
            <a:ext cx="10794274" cy="548640"/>
          </a:xfrm>
        </p:spPr>
        <p:txBody>
          <a:bodyPr/>
          <a:lstStyle/>
          <a:p>
            <a:pPr algn="ctr"/>
            <a:r>
              <a:rPr lang="en-US" cap="small" dirty="0" smtClean="0">
                <a:latin typeface="Arial Rounded MT Bold" panose="020F0704030504030204" pitchFamily="34" charset="0"/>
              </a:rPr>
              <a:t>What are the Objectives of Lead with Languages?</a:t>
            </a:r>
            <a:endParaRPr lang="en-US" cap="small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08082212"/>
              </p:ext>
            </p:extLst>
          </p:nvPr>
        </p:nvGraphicFramePr>
        <p:xfrm>
          <a:off x="1318622" y="1543352"/>
          <a:ext cx="9585236" cy="3141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025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Custom 8">
      <a:dk1>
        <a:srgbClr val="002060"/>
      </a:dk1>
      <a:lt1>
        <a:srgbClr val="FFFFFF"/>
      </a:lt1>
      <a:dk2>
        <a:srgbClr val="FFFFFF"/>
      </a:dk2>
      <a:lt2>
        <a:srgbClr val="CDD7D9"/>
      </a:lt2>
      <a:accent1>
        <a:srgbClr val="F96A1B"/>
      </a:accent1>
      <a:accent2>
        <a:srgbClr val="002060"/>
      </a:accent2>
      <a:accent3>
        <a:srgbClr val="92D050"/>
      </a:accent3>
      <a:accent4>
        <a:srgbClr val="F96A1B"/>
      </a:accent4>
      <a:accent5>
        <a:srgbClr val="002060"/>
      </a:accent5>
      <a:accent6>
        <a:srgbClr val="92D050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- Custom Layout">
  <a:themeElements>
    <a:clrScheme name="">
      <a:dk1>
        <a:srgbClr val="002060"/>
      </a:dk1>
      <a:lt1>
        <a:srgbClr val="FFFFFF"/>
      </a:lt1>
      <a:dk2>
        <a:srgbClr val="000000"/>
      </a:dk2>
      <a:lt2>
        <a:srgbClr val="808080"/>
      </a:lt2>
      <a:accent1>
        <a:srgbClr val="002060"/>
      </a:accent1>
      <a:accent2>
        <a:srgbClr val="333399"/>
      </a:accent2>
      <a:accent3>
        <a:srgbClr val="FFFFFF"/>
      </a:accent3>
      <a:accent4>
        <a:srgbClr val="001A51"/>
      </a:accent4>
      <a:accent5>
        <a:srgbClr val="AAABB6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Custom Layout">
      <a:majorFont>
        <a:latin typeface="Lucida Grande"/>
        <a:ea typeface="ヒラギノ角ゴ ProN W3"/>
        <a:cs typeface=""/>
      </a:majorFont>
      <a:minorFont>
        <a:latin typeface="Lucida Grande"/>
        <a:ea typeface="ヒラギノ角ゴ ProN W6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Default - Custom Layo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Angles">
  <a:themeElements>
    <a:clrScheme name="Custom 8">
      <a:dk1>
        <a:srgbClr val="002060"/>
      </a:dk1>
      <a:lt1>
        <a:srgbClr val="FFFFFF"/>
      </a:lt1>
      <a:dk2>
        <a:srgbClr val="FFFFFF"/>
      </a:dk2>
      <a:lt2>
        <a:srgbClr val="CDD7D9"/>
      </a:lt2>
      <a:accent1>
        <a:srgbClr val="F96A1B"/>
      </a:accent1>
      <a:accent2>
        <a:srgbClr val="002060"/>
      </a:accent2>
      <a:accent3>
        <a:srgbClr val="92D050"/>
      </a:accent3>
      <a:accent4>
        <a:srgbClr val="F96A1B"/>
      </a:accent4>
      <a:accent5>
        <a:srgbClr val="002060"/>
      </a:accent5>
      <a:accent6>
        <a:srgbClr val="92D050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360</Words>
  <Application>Microsoft Macintosh PowerPoint</Application>
  <PresentationFormat>Widescreen</PresentationFormat>
  <Paragraphs>51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Arial Black</vt:lpstr>
      <vt:lpstr>Arial Narrow</vt:lpstr>
      <vt:lpstr>Arial Narrow Bold</vt:lpstr>
      <vt:lpstr>Arial Rounded MT Bold</vt:lpstr>
      <vt:lpstr>Calibri</vt:lpstr>
      <vt:lpstr>Calibri Light</vt:lpstr>
      <vt:lpstr>Franklin Gothic Book</vt:lpstr>
      <vt:lpstr>Franklin Gothic Medium</vt:lpstr>
      <vt:lpstr>Gill Sans</vt:lpstr>
      <vt:lpstr>Lucida Grande</vt:lpstr>
      <vt:lpstr>Times New Roman</vt:lpstr>
      <vt:lpstr>Wingdings</vt:lpstr>
      <vt:lpstr>ヒラギノ角ゴ ProN W3</vt:lpstr>
      <vt:lpstr>ヒラギノ角ゴ ProN W6</vt:lpstr>
      <vt:lpstr>Arial</vt:lpstr>
      <vt:lpstr>Office Theme</vt:lpstr>
      <vt:lpstr>Angles</vt:lpstr>
      <vt:lpstr>Default - Custom Layout</vt:lpstr>
      <vt:lpstr>1_Angles</vt:lpstr>
      <vt:lpstr>European Centre for Modern Languages  of the Council of Europe</vt:lpstr>
      <vt:lpstr>Updates from actfl</vt:lpstr>
      <vt:lpstr>Future Use and Importance of Language Learning (69,870 high school language learning students)</vt:lpstr>
      <vt:lpstr>PowerPoint Presentation</vt:lpstr>
      <vt:lpstr>Declining College Enrollments in Language Study1 </vt:lpstr>
      <vt:lpstr>Introduction</vt:lpstr>
      <vt:lpstr>CARD Mission</vt:lpstr>
      <vt:lpstr>PowerPoint Presentation</vt:lpstr>
      <vt:lpstr>What are the Objectives of Lead with Languages?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Marty Abbott</dc:creator>
  <cp:lastModifiedBy>Microsoft Office User</cp:lastModifiedBy>
  <cp:revision>62</cp:revision>
  <cp:lastPrinted>2015-10-29T20:54:18Z</cp:lastPrinted>
  <dcterms:created xsi:type="dcterms:W3CDTF">2015-10-13T21:06:38Z</dcterms:created>
  <dcterms:modified xsi:type="dcterms:W3CDTF">2016-12-02T19:24:34Z</dcterms:modified>
</cp:coreProperties>
</file>